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</p:sldIdLst>
  <p:sldSz cx="18288000" cy="10287000"/>
  <p:notesSz cx="6858000" cy="9144000"/>
  <p:embeddedFontLst>
    <p:embeddedFont>
      <p:font typeface="Canva Sans" panose="020B0604020202020204" charset="0"/>
      <p:regular r:id="rId38"/>
    </p:embeddedFont>
    <p:embeddedFont>
      <p:font typeface="Nunito" pitchFamily="2" charset="0"/>
      <p:regular r:id="rId39"/>
      <p:bold r:id="rId40"/>
      <p:boldItalic r:id="rId41"/>
    </p:embeddedFont>
    <p:embeddedFont>
      <p:font typeface="Nunito Bold" pitchFamily="2" charset="0"/>
      <p:regular r:id="rId42"/>
      <p:bold r:id="rId43"/>
    </p:embeddedFont>
    <p:embeddedFont>
      <p:font typeface="Nunito Semi-Bold" panose="020B0604020202020204" charset="0"/>
      <p:regular r:id="rId44"/>
    </p:embeddedFont>
    <p:embeddedFont>
      <p:font typeface="Nunito Ultra-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.svg"/><Relationship Id="rId7" Type="http://schemas.openxmlformats.org/officeDocument/2006/relationships/image" Target="../media/image67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2.svg"/><Relationship Id="rId10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svg"/><Relationship Id="rId7" Type="http://schemas.openxmlformats.org/officeDocument/2006/relationships/image" Target="../media/image7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49.svg"/><Relationship Id="rId10" Type="http://schemas.openxmlformats.org/officeDocument/2006/relationships/image" Target="../media/image5.png"/><Relationship Id="rId4" Type="http://schemas.openxmlformats.org/officeDocument/2006/relationships/image" Target="../media/image48.png"/><Relationship Id="rId9" Type="http://schemas.openxmlformats.org/officeDocument/2006/relationships/image" Target="../media/image7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svg"/><Relationship Id="rId7" Type="http://schemas.openxmlformats.org/officeDocument/2006/relationships/image" Target="../media/image82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.svg"/><Relationship Id="rId7" Type="http://schemas.openxmlformats.org/officeDocument/2006/relationships/image" Target="../media/image8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openxmlformats.org/officeDocument/2006/relationships/image" Target="../media/image13.svg"/><Relationship Id="rId10" Type="http://schemas.openxmlformats.org/officeDocument/2006/relationships/image" Target="../media/image2.svg"/><Relationship Id="rId4" Type="http://schemas.openxmlformats.org/officeDocument/2006/relationships/image" Target="../media/image12.png"/><Relationship Id="rId9" Type="http://schemas.openxmlformats.org/officeDocument/2006/relationships/image" Target="../media/image1.pn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6.svg"/><Relationship Id="rId18" Type="http://schemas.openxmlformats.org/officeDocument/2006/relationships/image" Target="../media/image131.png"/><Relationship Id="rId3" Type="http://schemas.openxmlformats.org/officeDocument/2006/relationships/image" Target="../media/image118.svg"/><Relationship Id="rId21" Type="http://schemas.openxmlformats.org/officeDocument/2006/relationships/image" Target="../media/image134.png"/><Relationship Id="rId7" Type="http://schemas.openxmlformats.org/officeDocument/2006/relationships/image" Target="../media/image122.svg"/><Relationship Id="rId12" Type="http://schemas.openxmlformats.org/officeDocument/2006/relationships/image" Target="../media/image125.png"/><Relationship Id="rId17" Type="http://schemas.openxmlformats.org/officeDocument/2006/relationships/image" Target="../media/image130.svg"/><Relationship Id="rId25" Type="http://schemas.openxmlformats.org/officeDocument/2006/relationships/image" Target="../media/image138.png"/><Relationship Id="rId2" Type="http://schemas.openxmlformats.org/officeDocument/2006/relationships/image" Target="../media/image117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28.svg"/><Relationship Id="rId24" Type="http://schemas.openxmlformats.org/officeDocument/2006/relationships/image" Target="../media/image137.svg"/><Relationship Id="rId5" Type="http://schemas.openxmlformats.org/officeDocument/2006/relationships/image" Target="../media/image120.svg"/><Relationship Id="rId15" Type="http://schemas.openxmlformats.org/officeDocument/2006/relationships/image" Target="../media/image128.svg"/><Relationship Id="rId23" Type="http://schemas.openxmlformats.org/officeDocument/2006/relationships/image" Target="../media/image136.png"/><Relationship Id="rId10" Type="http://schemas.openxmlformats.org/officeDocument/2006/relationships/image" Target="../media/image27.png"/><Relationship Id="rId19" Type="http://schemas.openxmlformats.org/officeDocument/2006/relationships/image" Target="../media/image132.svg"/><Relationship Id="rId4" Type="http://schemas.openxmlformats.org/officeDocument/2006/relationships/image" Target="../media/image119.png"/><Relationship Id="rId9" Type="http://schemas.openxmlformats.org/officeDocument/2006/relationships/image" Target="../media/image124.svg"/><Relationship Id="rId14" Type="http://schemas.openxmlformats.org/officeDocument/2006/relationships/image" Target="../media/image127.png"/><Relationship Id="rId22" Type="http://schemas.openxmlformats.org/officeDocument/2006/relationships/image" Target="../media/image13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4.svg"/><Relationship Id="rId7" Type="http://schemas.openxmlformats.org/officeDocument/2006/relationships/image" Target="../media/image14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svg"/><Relationship Id="rId18" Type="http://schemas.openxmlformats.org/officeDocument/2006/relationships/image" Target="../media/image154.png"/><Relationship Id="rId3" Type="http://schemas.openxmlformats.org/officeDocument/2006/relationships/image" Target="../media/image4.svg"/><Relationship Id="rId7" Type="http://schemas.openxmlformats.org/officeDocument/2006/relationships/image" Target="../media/image145.svg"/><Relationship Id="rId12" Type="http://schemas.openxmlformats.org/officeDocument/2006/relationships/image" Target="../media/image150.png"/><Relationship Id="rId17" Type="http://schemas.openxmlformats.org/officeDocument/2006/relationships/image" Target="../media/image153.svg"/><Relationship Id="rId2" Type="http://schemas.openxmlformats.org/officeDocument/2006/relationships/image" Target="../media/image3.png"/><Relationship Id="rId16" Type="http://schemas.openxmlformats.org/officeDocument/2006/relationships/image" Target="../media/image15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svg"/><Relationship Id="rId5" Type="http://schemas.openxmlformats.org/officeDocument/2006/relationships/image" Target="../media/image2.svg"/><Relationship Id="rId15" Type="http://schemas.openxmlformats.org/officeDocument/2006/relationships/image" Target="../media/image65.svg"/><Relationship Id="rId10" Type="http://schemas.openxmlformats.org/officeDocument/2006/relationships/image" Target="../media/image148.png"/><Relationship Id="rId19" Type="http://schemas.openxmlformats.org/officeDocument/2006/relationships/image" Target="../media/image155.svg"/><Relationship Id="rId4" Type="http://schemas.openxmlformats.org/officeDocument/2006/relationships/image" Target="../media/image1.png"/><Relationship Id="rId9" Type="http://schemas.openxmlformats.org/officeDocument/2006/relationships/image" Target="../media/image147.svg"/><Relationship Id="rId1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59.sv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157.svg"/><Relationship Id="rId12" Type="http://schemas.openxmlformats.org/officeDocument/2006/relationships/image" Target="../media/image158.png"/><Relationship Id="rId17" Type="http://schemas.openxmlformats.org/officeDocument/2006/relationships/image" Target="../media/image47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49.svg"/><Relationship Id="rId5" Type="http://schemas.openxmlformats.org/officeDocument/2006/relationships/image" Target="../media/image4.svg"/><Relationship Id="rId15" Type="http://schemas.openxmlformats.org/officeDocument/2006/relationships/image" Target="../media/image161.sv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60.svg"/><Relationship Id="rId14" Type="http://schemas.openxmlformats.org/officeDocument/2006/relationships/image" Target="../media/image1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4.sv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4.svg"/><Relationship Id="rId7" Type="http://schemas.openxmlformats.org/officeDocument/2006/relationships/image" Target="../media/image16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6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4.sv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3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5.png"/><Relationship Id="rId5" Type="http://schemas.openxmlformats.org/officeDocument/2006/relationships/image" Target="../media/image2.svg"/><Relationship Id="rId1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5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33.png"/><Relationship Id="rId12" Type="http://schemas.openxmlformats.org/officeDocument/2006/relationships/image" Target="../media/image4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48.png"/><Relationship Id="rId5" Type="http://schemas.openxmlformats.org/officeDocument/2006/relationships/image" Target="../media/image59.png"/><Relationship Id="rId10" Type="http://schemas.openxmlformats.org/officeDocument/2006/relationships/image" Target="../media/image62.svg"/><Relationship Id="rId4" Type="http://schemas.openxmlformats.org/officeDocument/2006/relationships/image" Target="../media/image58.sv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25852" flipV="1">
            <a:off x="14782048" y="-4231914"/>
            <a:ext cx="8965492" cy="8557969"/>
          </a:xfrm>
          <a:custGeom>
            <a:avLst/>
            <a:gdLst/>
            <a:ahLst/>
            <a:cxnLst/>
            <a:rect l="l" t="t" r="r" b="b"/>
            <a:pathLst>
              <a:path w="8965492" h="8557969">
                <a:moveTo>
                  <a:pt x="0" y="8557969"/>
                </a:moveTo>
                <a:lnTo>
                  <a:pt x="8965492" y="8557969"/>
                </a:lnTo>
                <a:lnTo>
                  <a:pt x="8965492" y="0"/>
                </a:lnTo>
                <a:lnTo>
                  <a:pt x="0" y="0"/>
                </a:lnTo>
                <a:lnTo>
                  <a:pt x="0" y="855796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-10935838" y="0"/>
            <a:ext cx="19059616" cy="18193270"/>
          </a:xfrm>
          <a:custGeom>
            <a:avLst/>
            <a:gdLst/>
            <a:ahLst/>
            <a:cxnLst/>
            <a:rect l="l" t="t" r="r" b="b"/>
            <a:pathLst>
              <a:path w="19059616" h="18193270">
                <a:moveTo>
                  <a:pt x="0" y="0"/>
                </a:moveTo>
                <a:lnTo>
                  <a:pt x="19059615" y="0"/>
                </a:lnTo>
                <a:lnTo>
                  <a:pt x="19059615" y="18193270"/>
                </a:lnTo>
                <a:lnTo>
                  <a:pt x="0" y="18193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130811" y="931257"/>
            <a:ext cx="14026377" cy="8648972"/>
            <a:chOff x="0" y="0"/>
            <a:chExt cx="3694190" cy="22779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4190" cy="2277919"/>
            </a:xfrm>
            <a:custGeom>
              <a:avLst/>
              <a:gdLst/>
              <a:ahLst/>
              <a:cxnLst/>
              <a:rect l="l" t="t" r="r" b="b"/>
              <a:pathLst>
                <a:path w="3694190" h="2277919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2249769"/>
                  </a:lnTo>
                  <a:cubicBezTo>
                    <a:pt x="3694190" y="2257235"/>
                    <a:pt x="3691224" y="2264395"/>
                    <a:pt x="3685945" y="2269674"/>
                  </a:cubicBezTo>
                  <a:cubicBezTo>
                    <a:pt x="3680666" y="2274953"/>
                    <a:pt x="3673506" y="2277919"/>
                    <a:pt x="3666040" y="2277919"/>
                  </a:cubicBezTo>
                  <a:lnTo>
                    <a:pt x="28150" y="2277919"/>
                  </a:lnTo>
                  <a:cubicBezTo>
                    <a:pt x="20684" y="2277919"/>
                    <a:pt x="13524" y="2274953"/>
                    <a:pt x="8245" y="2269674"/>
                  </a:cubicBezTo>
                  <a:cubicBezTo>
                    <a:pt x="2966" y="2264395"/>
                    <a:pt x="0" y="2257235"/>
                    <a:pt x="0" y="2249769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694190" cy="2316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263971" y="1129950"/>
            <a:ext cx="3760058" cy="2190492"/>
          </a:xfrm>
          <a:custGeom>
            <a:avLst/>
            <a:gdLst/>
            <a:ahLst/>
            <a:cxnLst/>
            <a:rect l="l" t="t" r="r" b="b"/>
            <a:pathLst>
              <a:path w="3760058" h="2190492">
                <a:moveTo>
                  <a:pt x="0" y="0"/>
                </a:moveTo>
                <a:lnTo>
                  <a:pt x="3760058" y="0"/>
                </a:lnTo>
                <a:lnTo>
                  <a:pt x="3760058" y="2190492"/>
                </a:lnTo>
                <a:lnTo>
                  <a:pt x="0" y="2190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977382" y="4602823"/>
            <a:ext cx="4128134" cy="5684177"/>
          </a:xfrm>
          <a:custGeom>
            <a:avLst/>
            <a:gdLst/>
            <a:ahLst/>
            <a:cxnLst/>
            <a:rect l="l" t="t" r="r" b="b"/>
            <a:pathLst>
              <a:path w="4128134" h="5684177">
                <a:moveTo>
                  <a:pt x="0" y="0"/>
                </a:moveTo>
                <a:lnTo>
                  <a:pt x="4128134" y="0"/>
                </a:lnTo>
                <a:lnTo>
                  <a:pt x="4128134" y="5684177"/>
                </a:lnTo>
                <a:lnTo>
                  <a:pt x="0" y="56841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3590" y="4755542"/>
            <a:ext cx="5188529" cy="5007209"/>
          </a:xfrm>
          <a:custGeom>
            <a:avLst/>
            <a:gdLst/>
            <a:ahLst/>
            <a:cxnLst/>
            <a:rect l="l" t="t" r="r" b="b"/>
            <a:pathLst>
              <a:path w="5188529" h="5007209">
                <a:moveTo>
                  <a:pt x="0" y="0"/>
                </a:moveTo>
                <a:lnTo>
                  <a:pt x="5188529" y="0"/>
                </a:lnTo>
                <a:lnTo>
                  <a:pt x="5188529" y="5007209"/>
                </a:lnTo>
                <a:lnTo>
                  <a:pt x="0" y="50072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942739" y="4899159"/>
            <a:ext cx="8402523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3000" spc="3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ATRIO Health Plans </a:t>
            </a:r>
          </a:p>
          <a:p>
            <a:pPr algn="ctr">
              <a:lnSpc>
                <a:spcPts val="3450"/>
              </a:lnSpc>
            </a:pPr>
            <a:r>
              <a:rPr lang="en-US" sz="3000" spc="3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Presentation will begin shortly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42739" y="3720492"/>
            <a:ext cx="8402523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7000" spc="70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WELCOME!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95619" y="6282824"/>
            <a:ext cx="9732866" cy="248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spc="42">
                <a:solidFill>
                  <a:srgbClr val="0DAF0A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[Agent Name]</a:t>
            </a:r>
          </a:p>
          <a:p>
            <a:pPr algn="l">
              <a:lnSpc>
                <a:spcPts val="4944"/>
              </a:lnSpc>
            </a:pPr>
            <a:r>
              <a:rPr lang="en-US" sz="4299" spc="42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Licensed Sales Agent </a:t>
            </a:r>
          </a:p>
          <a:p>
            <a:pPr algn="l">
              <a:lnSpc>
                <a:spcPts val="4944"/>
              </a:lnSpc>
            </a:pPr>
            <a:r>
              <a:rPr lang="en-US" sz="4299" spc="42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[Agent Phone]</a:t>
            </a:r>
          </a:p>
          <a:p>
            <a:pPr algn="l">
              <a:lnSpc>
                <a:spcPts val="4944"/>
              </a:lnSpc>
            </a:pPr>
            <a:r>
              <a:rPr lang="en-US" sz="4299" spc="42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[Agent Email]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590" y="9946010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25852" flipV="1">
            <a:off x="-3186705" y="-7477813"/>
            <a:ext cx="12334806" cy="11774133"/>
          </a:xfrm>
          <a:custGeom>
            <a:avLst/>
            <a:gdLst/>
            <a:ahLst/>
            <a:cxnLst/>
            <a:rect l="l" t="t" r="r" b="b"/>
            <a:pathLst>
              <a:path w="12334806" h="11774133">
                <a:moveTo>
                  <a:pt x="0" y="11774133"/>
                </a:moveTo>
                <a:lnTo>
                  <a:pt x="12334806" y="11774133"/>
                </a:lnTo>
                <a:lnTo>
                  <a:pt x="12334806" y="0"/>
                </a:lnTo>
                <a:lnTo>
                  <a:pt x="0" y="0"/>
                </a:lnTo>
                <a:lnTo>
                  <a:pt x="0" y="117741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-3876597" y="4343622"/>
            <a:ext cx="13629926" cy="13010384"/>
          </a:xfrm>
          <a:custGeom>
            <a:avLst/>
            <a:gdLst/>
            <a:ahLst/>
            <a:cxnLst/>
            <a:rect l="l" t="t" r="r" b="b"/>
            <a:pathLst>
              <a:path w="13629926" h="13010384">
                <a:moveTo>
                  <a:pt x="0" y="0"/>
                </a:moveTo>
                <a:lnTo>
                  <a:pt x="13629926" y="0"/>
                </a:lnTo>
                <a:lnTo>
                  <a:pt x="13629926" y="13010384"/>
                </a:lnTo>
                <a:lnTo>
                  <a:pt x="0" y="130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58010" y="182541"/>
            <a:ext cx="2698032" cy="6368745"/>
          </a:xfrm>
          <a:custGeom>
            <a:avLst/>
            <a:gdLst/>
            <a:ahLst/>
            <a:cxnLst/>
            <a:rect l="l" t="t" r="r" b="b"/>
            <a:pathLst>
              <a:path w="2698032" h="6368745">
                <a:moveTo>
                  <a:pt x="0" y="0"/>
                </a:moveTo>
                <a:lnTo>
                  <a:pt x="2698032" y="0"/>
                </a:lnTo>
                <a:lnTo>
                  <a:pt x="2698032" y="6368745"/>
                </a:lnTo>
                <a:lnTo>
                  <a:pt x="0" y="6368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514379"/>
            <a:ext cx="3607026" cy="4519053"/>
          </a:xfrm>
          <a:custGeom>
            <a:avLst/>
            <a:gdLst/>
            <a:ahLst/>
            <a:cxnLst/>
            <a:rect l="l" t="t" r="r" b="b"/>
            <a:pathLst>
              <a:path w="3607026" h="4519053">
                <a:moveTo>
                  <a:pt x="0" y="0"/>
                </a:moveTo>
                <a:lnTo>
                  <a:pt x="3607026" y="0"/>
                </a:lnTo>
                <a:lnTo>
                  <a:pt x="3607026" y="4519053"/>
                </a:lnTo>
                <a:lnTo>
                  <a:pt x="0" y="4519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861852" y="4514379"/>
            <a:ext cx="2778280" cy="4820360"/>
          </a:xfrm>
          <a:custGeom>
            <a:avLst/>
            <a:gdLst/>
            <a:ahLst/>
            <a:cxnLst/>
            <a:rect l="l" t="t" r="r" b="b"/>
            <a:pathLst>
              <a:path w="2778280" h="4820360">
                <a:moveTo>
                  <a:pt x="0" y="0"/>
                </a:moveTo>
                <a:lnTo>
                  <a:pt x="2778280" y="0"/>
                </a:lnTo>
                <a:lnTo>
                  <a:pt x="2778280" y="4820360"/>
                </a:lnTo>
                <a:lnTo>
                  <a:pt x="0" y="48203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944499" y="235654"/>
            <a:ext cx="2028796" cy="1181913"/>
          </a:xfrm>
          <a:custGeom>
            <a:avLst/>
            <a:gdLst/>
            <a:ahLst/>
            <a:cxnLst/>
            <a:rect l="l" t="t" r="r" b="b"/>
            <a:pathLst>
              <a:path w="2028796" h="1181913">
                <a:moveTo>
                  <a:pt x="0" y="0"/>
                </a:moveTo>
                <a:lnTo>
                  <a:pt x="2028796" y="0"/>
                </a:lnTo>
                <a:lnTo>
                  <a:pt x="2028796" y="1181913"/>
                </a:lnTo>
                <a:lnTo>
                  <a:pt x="0" y="11819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541852" y="334892"/>
            <a:ext cx="7402647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0"/>
              </a:lnSpc>
            </a:pPr>
            <a:r>
              <a:rPr lang="en-US" sz="5000" spc="5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When you choose a Medicare Advantage Plan: (Part C)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87929" y="3033069"/>
            <a:ext cx="9485366" cy="594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600" spc="26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Things to know about Medicare Advantage </a:t>
            </a:r>
          </a:p>
          <a:p>
            <a:pPr algn="l">
              <a:lnSpc>
                <a:spcPts val="2990"/>
              </a:lnSpc>
            </a:pPr>
            <a:endParaRPr lang="en-US" sz="2600" spc="26">
              <a:solidFill>
                <a:srgbClr val="0DAF0A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561341" lvl="1" indent="-280670" algn="l">
              <a:lnSpc>
                <a:spcPts val="299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 must continue to pay your Medicare Part B premium </a:t>
            </a:r>
          </a:p>
          <a:p>
            <a:pPr algn="l">
              <a:lnSpc>
                <a:spcPts val="2990"/>
              </a:lnSpc>
            </a:pPr>
            <a:endParaRPr lang="en-US" sz="2600" spc="26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61341" lvl="1" indent="-280670" algn="l">
              <a:lnSpc>
                <a:spcPts val="299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 may qualify for financial assistance </a:t>
            </a:r>
          </a:p>
          <a:p>
            <a:pPr algn="l">
              <a:lnSpc>
                <a:spcPts val="2990"/>
              </a:lnSpc>
            </a:pPr>
            <a:endParaRPr lang="en-US" sz="2600" spc="26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61341" lvl="1" indent="-280670" algn="l">
              <a:lnSpc>
                <a:spcPts val="299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If you enroll in Part D late, you may pay a penalty </a:t>
            </a:r>
          </a:p>
          <a:p>
            <a:pPr algn="l">
              <a:lnSpc>
                <a:spcPts val="2990"/>
              </a:lnSpc>
            </a:pPr>
            <a:endParaRPr lang="en-US" sz="2600" spc="26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61341" lvl="1" indent="-280670" algn="l">
              <a:lnSpc>
                <a:spcPts val="299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Medicare Advantage offers the same protections as Original Medicare and many more </a:t>
            </a:r>
          </a:p>
          <a:p>
            <a:pPr algn="l">
              <a:lnSpc>
                <a:spcPts val="2990"/>
              </a:lnSpc>
            </a:pPr>
            <a:endParaRPr lang="en-US" sz="2600" spc="26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61341" lvl="1" indent="-280670" algn="l">
              <a:lnSpc>
                <a:spcPts val="299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May include prescription drug coverage </a:t>
            </a:r>
          </a:p>
          <a:p>
            <a:pPr algn="l">
              <a:lnSpc>
                <a:spcPts val="2990"/>
              </a:lnSpc>
            </a:pPr>
            <a:endParaRPr lang="en-US" sz="2600" spc="26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61341" lvl="1" indent="-280670" algn="l">
              <a:lnSpc>
                <a:spcPts val="2990"/>
              </a:lnSpc>
              <a:buFont typeface="Arial"/>
              <a:buChar char="•"/>
            </a:pPr>
            <a:r>
              <a:rPr lang="en-US" sz="2600" spc="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May offer additional benefits like dental, vision, hearing and wellness benefits</a:t>
            </a:r>
          </a:p>
          <a:p>
            <a:pPr algn="l">
              <a:lnSpc>
                <a:spcPts val="2990"/>
              </a:lnSpc>
            </a:pPr>
            <a:endParaRPr lang="en-US" sz="2600" spc="26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25852" flipV="1">
            <a:off x="-4280304" y="-6672963"/>
            <a:ext cx="8522920" cy="8135515"/>
          </a:xfrm>
          <a:custGeom>
            <a:avLst/>
            <a:gdLst/>
            <a:ahLst/>
            <a:cxnLst/>
            <a:rect l="l" t="t" r="r" b="b"/>
            <a:pathLst>
              <a:path w="8522920" h="8135515">
                <a:moveTo>
                  <a:pt x="0" y="8135515"/>
                </a:moveTo>
                <a:lnTo>
                  <a:pt x="8522920" y="8135515"/>
                </a:lnTo>
                <a:lnTo>
                  <a:pt x="8522920" y="0"/>
                </a:lnTo>
                <a:lnTo>
                  <a:pt x="0" y="0"/>
                </a:lnTo>
                <a:lnTo>
                  <a:pt x="0" y="813551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8233" y="1383804"/>
            <a:ext cx="17064893" cy="8367700"/>
            <a:chOff x="0" y="0"/>
            <a:chExt cx="4494457" cy="22038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4457" cy="2203839"/>
            </a:xfrm>
            <a:custGeom>
              <a:avLst/>
              <a:gdLst/>
              <a:ahLst/>
              <a:cxnLst/>
              <a:rect l="l" t="t" r="r" b="b"/>
              <a:pathLst>
                <a:path w="4494457" h="2203839">
                  <a:moveTo>
                    <a:pt x="23137" y="0"/>
                  </a:moveTo>
                  <a:lnTo>
                    <a:pt x="4471320" y="0"/>
                  </a:lnTo>
                  <a:cubicBezTo>
                    <a:pt x="4477457" y="0"/>
                    <a:pt x="4483341" y="2438"/>
                    <a:pt x="4487681" y="6777"/>
                  </a:cubicBezTo>
                  <a:cubicBezTo>
                    <a:pt x="4492020" y="11116"/>
                    <a:pt x="4494457" y="17001"/>
                    <a:pt x="4494457" y="23137"/>
                  </a:cubicBezTo>
                  <a:lnTo>
                    <a:pt x="4494457" y="2180701"/>
                  </a:lnTo>
                  <a:cubicBezTo>
                    <a:pt x="4494457" y="2186838"/>
                    <a:pt x="4492020" y="2192723"/>
                    <a:pt x="4487681" y="2197062"/>
                  </a:cubicBezTo>
                  <a:cubicBezTo>
                    <a:pt x="4483341" y="2201401"/>
                    <a:pt x="4477457" y="2203839"/>
                    <a:pt x="4471320" y="2203839"/>
                  </a:cubicBezTo>
                  <a:lnTo>
                    <a:pt x="23137" y="2203839"/>
                  </a:lnTo>
                  <a:cubicBezTo>
                    <a:pt x="17001" y="2203839"/>
                    <a:pt x="11116" y="2201401"/>
                    <a:pt x="6777" y="2197062"/>
                  </a:cubicBezTo>
                  <a:cubicBezTo>
                    <a:pt x="2438" y="2192723"/>
                    <a:pt x="0" y="2186838"/>
                    <a:pt x="0" y="2180701"/>
                  </a:cubicBezTo>
                  <a:lnTo>
                    <a:pt x="0" y="23137"/>
                  </a:lnTo>
                  <a:cubicBezTo>
                    <a:pt x="0" y="17001"/>
                    <a:pt x="2438" y="11116"/>
                    <a:pt x="6777" y="6777"/>
                  </a:cubicBezTo>
                  <a:cubicBezTo>
                    <a:pt x="11116" y="2438"/>
                    <a:pt x="17001" y="0"/>
                    <a:pt x="231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94457" cy="2241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866897" y="3103620"/>
            <a:ext cx="3969769" cy="6154680"/>
          </a:xfrm>
          <a:custGeom>
            <a:avLst/>
            <a:gdLst/>
            <a:ahLst/>
            <a:cxnLst/>
            <a:rect l="l" t="t" r="r" b="b"/>
            <a:pathLst>
              <a:path w="3969769" h="6154680">
                <a:moveTo>
                  <a:pt x="0" y="0"/>
                </a:moveTo>
                <a:lnTo>
                  <a:pt x="3969768" y="0"/>
                </a:lnTo>
                <a:lnTo>
                  <a:pt x="3969768" y="6154680"/>
                </a:lnTo>
                <a:lnTo>
                  <a:pt x="0" y="6154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420800" y="6845615"/>
            <a:ext cx="9143781" cy="1656394"/>
            <a:chOff x="0" y="0"/>
            <a:chExt cx="2408239" cy="4362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08239" cy="436252"/>
            </a:xfrm>
            <a:custGeom>
              <a:avLst/>
              <a:gdLst/>
              <a:ahLst/>
              <a:cxnLst/>
              <a:rect l="l" t="t" r="r" b="b"/>
              <a:pathLst>
                <a:path w="2408239" h="436252">
                  <a:moveTo>
                    <a:pt x="43181" y="0"/>
                  </a:moveTo>
                  <a:lnTo>
                    <a:pt x="2365058" y="0"/>
                  </a:lnTo>
                  <a:cubicBezTo>
                    <a:pt x="2376510" y="0"/>
                    <a:pt x="2387493" y="4549"/>
                    <a:pt x="2395591" y="12647"/>
                  </a:cubicBezTo>
                  <a:cubicBezTo>
                    <a:pt x="2403689" y="20745"/>
                    <a:pt x="2408239" y="31729"/>
                    <a:pt x="2408239" y="43181"/>
                  </a:cubicBezTo>
                  <a:lnTo>
                    <a:pt x="2408239" y="393071"/>
                  </a:lnTo>
                  <a:cubicBezTo>
                    <a:pt x="2408239" y="404523"/>
                    <a:pt x="2403689" y="415506"/>
                    <a:pt x="2395591" y="423604"/>
                  </a:cubicBezTo>
                  <a:cubicBezTo>
                    <a:pt x="2387493" y="431702"/>
                    <a:pt x="2376510" y="436252"/>
                    <a:pt x="2365058" y="436252"/>
                  </a:cubicBezTo>
                  <a:lnTo>
                    <a:pt x="43181" y="436252"/>
                  </a:lnTo>
                  <a:cubicBezTo>
                    <a:pt x="31729" y="436252"/>
                    <a:pt x="20745" y="431702"/>
                    <a:pt x="12647" y="423604"/>
                  </a:cubicBezTo>
                  <a:cubicBezTo>
                    <a:pt x="4549" y="415506"/>
                    <a:pt x="0" y="404523"/>
                    <a:pt x="0" y="393071"/>
                  </a:cubicBezTo>
                  <a:lnTo>
                    <a:pt x="0" y="43181"/>
                  </a:lnTo>
                  <a:cubicBezTo>
                    <a:pt x="0" y="31729"/>
                    <a:pt x="4549" y="20745"/>
                    <a:pt x="12647" y="12647"/>
                  </a:cubicBezTo>
                  <a:cubicBezTo>
                    <a:pt x="20745" y="4549"/>
                    <a:pt x="31729" y="0"/>
                    <a:pt x="43181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408239" cy="4934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</a:p>
            <a:p>
              <a:pPr algn="ctr">
                <a:lnSpc>
                  <a:spcPts val="3919"/>
                </a:lnSpc>
              </a:pPr>
              <a:endParaRPr lang="en-US" sz="2799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87813" y="4725985"/>
            <a:ext cx="1940387" cy="1266544"/>
          </a:xfrm>
          <a:custGeom>
            <a:avLst/>
            <a:gdLst/>
            <a:ahLst/>
            <a:cxnLst/>
            <a:rect l="l" t="t" r="r" b="b"/>
            <a:pathLst>
              <a:path w="1940387" h="1266544">
                <a:moveTo>
                  <a:pt x="0" y="0"/>
                </a:moveTo>
                <a:lnTo>
                  <a:pt x="1940387" y="0"/>
                </a:lnTo>
                <a:lnTo>
                  <a:pt x="1940387" y="1266544"/>
                </a:lnTo>
                <a:lnTo>
                  <a:pt x="0" y="1266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87813" y="2491792"/>
            <a:ext cx="1465973" cy="1442151"/>
          </a:xfrm>
          <a:custGeom>
            <a:avLst/>
            <a:gdLst/>
            <a:ahLst/>
            <a:cxnLst/>
            <a:rect l="l" t="t" r="r" b="b"/>
            <a:pathLst>
              <a:path w="1465973" h="1442151">
                <a:moveTo>
                  <a:pt x="0" y="0"/>
                </a:moveTo>
                <a:lnTo>
                  <a:pt x="1465973" y="0"/>
                </a:lnTo>
                <a:lnTo>
                  <a:pt x="1465973" y="1442151"/>
                </a:lnTo>
                <a:lnTo>
                  <a:pt x="0" y="14421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183296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Prescription Drug Coverage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57523" y="2510842"/>
            <a:ext cx="6235244" cy="132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Total drug costs </a:t>
            </a:r>
          </a:p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you pay for prescription drugs each year, plus what your plan pays. Does not include your monthly plan premium.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57523" y="4745035"/>
            <a:ext cx="6235244" cy="166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Out-of-pocket drug costs</a:t>
            </a:r>
          </a:p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 total amount you pay for your covered prescription drugs, and any discounts paid by drug manufacturers. This does not include your monthly plan premium.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53786" y="7018810"/>
            <a:ext cx="7744369" cy="132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Extra Help is a program for people with limited income who need help paying for Medicare Part D prescription drug costs. This includes deductibles and copays and other costs.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587875"/>
            <a:ext cx="15564904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"/>
                <a:ea typeface="Nunito"/>
                <a:cs typeface="Nunito"/>
                <a:sym typeface="Nunito"/>
              </a:rPr>
              <a:t>What’s the difference between total drug costs and out-of-pocket costs?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606308" y="111366"/>
            <a:ext cx="1974592" cy="1150336"/>
          </a:xfrm>
          <a:custGeom>
            <a:avLst/>
            <a:gdLst/>
            <a:ahLst/>
            <a:cxnLst/>
            <a:rect l="l" t="t" r="r" b="b"/>
            <a:pathLst>
              <a:path w="1974592" h="1150336">
                <a:moveTo>
                  <a:pt x="0" y="0"/>
                </a:moveTo>
                <a:lnTo>
                  <a:pt x="1974592" y="0"/>
                </a:lnTo>
                <a:lnTo>
                  <a:pt x="1974592" y="1150336"/>
                </a:lnTo>
                <a:lnTo>
                  <a:pt x="0" y="1150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H="1">
            <a:off x="11081287" y="8055930"/>
            <a:ext cx="11493548" cy="10971114"/>
          </a:xfrm>
          <a:custGeom>
            <a:avLst/>
            <a:gdLst/>
            <a:ahLst/>
            <a:cxnLst/>
            <a:rect l="l" t="t" r="r" b="b"/>
            <a:pathLst>
              <a:path w="11493548" h="10971114">
                <a:moveTo>
                  <a:pt x="11493548" y="0"/>
                </a:moveTo>
                <a:lnTo>
                  <a:pt x="0" y="0"/>
                </a:lnTo>
                <a:lnTo>
                  <a:pt x="0" y="10971114"/>
                </a:lnTo>
                <a:lnTo>
                  <a:pt x="11493548" y="10971114"/>
                </a:lnTo>
                <a:lnTo>
                  <a:pt x="114935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825852" flipV="1">
            <a:off x="-4280203" y="-6673104"/>
            <a:ext cx="8523807" cy="8136362"/>
          </a:xfrm>
          <a:custGeom>
            <a:avLst/>
            <a:gdLst/>
            <a:ahLst/>
            <a:cxnLst/>
            <a:rect l="l" t="t" r="r" b="b"/>
            <a:pathLst>
              <a:path w="8523807" h="8136362">
                <a:moveTo>
                  <a:pt x="0" y="8136361"/>
                </a:moveTo>
                <a:lnTo>
                  <a:pt x="8523807" y="8136361"/>
                </a:lnTo>
                <a:lnTo>
                  <a:pt x="8523807" y="0"/>
                </a:lnTo>
                <a:lnTo>
                  <a:pt x="0" y="0"/>
                </a:lnTo>
                <a:lnTo>
                  <a:pt x="0" y="813636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43080" y="227289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Prescription Drug Coverage</a:t>
            </a:r>
          </a:p>
        </p:txBody>
      </p:sp>
      <p:sp>
        <p:nvSpPr>
          <p:cNvPr id="6" name="Freeform 6"/>
          <p:cNvSpPr/>
          <p:nvPr/>
        </p:nvSpPr>
        <p:spPr>
          <a:xfrm>
            <a:off x="15233843" y="323593"/>
            <a:ext cx="2636713" cy="1536067"/>
          </a:xfrm>
          <a:custGeom>
            <a:avLst/>
            <a:gdLst/>
            <a:ahLst/>
            <a:cxnLst/>
            <a:rect l="l" t="t" r="r" b="b"/>
            <a:pathLst>
              <a:path w="2636713" h="1536067">
                <a:moveTo>
                  <a:pt x="0" y="0"/>
                </a:moveTo>
                <a:lnTo>
                  <a:pt x="2636714" y="0"/>
                </a:lnTo>
                <a:lnTo>
                  <a:pt x="2636714" y="1536067"/>
                </a:lnTo>
                <a:lnTo>
                  <a:pt x="0" y="15360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210574">
            <a:off x="91392" y="3485045"/>
            <a:ext cx="1103375" cy="1005451"/>
          </a:xfrm>
          <a:custGeom>
            <a:avLst/>
            <a:gdLst/>
            <a:ahLst/>
            <a:cxnLst/>
            <a:rect l="l" t="t" r="r" b="b"/>
            <a:pathLst>
              <a:path w="1103375" h="1005451">
                <a:moveTo>
                  <a:pt x="0" y="0"/>
                </a:moveTo>
                <a:lnTo>
                  <a:pt x="1103375" y="0"/>
                </a:lnTo>
                <a:lnTo>
                  <a:pt x="1103375" y="1005451"/>
                </a:lnTo>
                <a:lnTo>
                  <a:pt x="0" y="10054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17126" y="8707078"/>
            <a:ext cx="1484347" cy="1363744"/>
          </a:xfrm>
          <a:custGeom>
            <a:avLst/>
            <a:gdLst/>
            <a:ahLst/>
            <a:cxnLst/>
            <a:rect l="l" t="t" r="r" b="b"/>
            <a:pathLst>
              <a:path w="1484347" h="1363744">
                <a:moveTo>
                  <a:pt x="0" y="0"/>
                </a:moveTo>
                <a:lnTo>
                  <a:pt x="1484348" y="0"/>
                </a:lnTo>
                <a:lnTo>
                  <a:pt x="1484348" y="1363744"/>
                </a:lnTo>
                <a:lnTo>
                  <a:pt x="0" y="1363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43080" y="1271864"/>
            <a:ext cx="11913795" cy="40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Understanding Medicare drug payment stages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3080" y="2149592"/>
            <a:ext cx="16846849" cy="94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0"/>
              </a:lnSpc>
            </a:pPr>
            <a:r>
              <a:rPr lang="en-US" sz="2200" spc="2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Your prescription drug costs change during the year, depending on which payment stage you are in. The payment stages start over on January 1 including annual deductible stage and the dollar limits in each stage may change each year. The coverage limits are determined by benchmarks set by the Centers for Medicare &amp; Medicaid Services (CMS).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C4FA3CB3-9AE2-A1A4-6363-3FDC412F6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077789"/>
              </p:ext>
            </p:extLst>
          </p:nvPr>
        </p:nvGraphicFramePr>
        <p:xfrm>
          <a:off x="1694882" y="3386944"/>
          <a:ext cx="14552747" cy="5689523"/>
        </p:xfrm>
        <a:graphic>
          <a:graphicData uri="http://schemas.openxmlformats.org/drawingml/2006/table">
            <a:tbl>
              <a:tblPr/>
              <a:tblGrid>
                <a:gridCol w="5576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1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4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96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FFFFFF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Payment stages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>
                          <a:solidFill>
                            <a:srgbClr val="FFFFFF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Member typically pays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Plan typically pays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9842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dirty="0">
                          <a:solidFill>
                            <a:srgbClr val="FFFFFF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Annual Deductible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F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dirty="0">
                          <a:solidFill>
                            <a:srgbClr val="FFFFFF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100% until you reach the plan deductible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F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FFFFFF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0%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F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2272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dirty="0">
                          <a:solidFill>
                            <a:srgbClr val="000000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Initial Coverage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dirty="0">
                          <a:solidFill>
                            <a:srgbClr val="000000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Your copay will depend on which tier the drug is in, check your formulary to the tiers and a list of covered drugs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7449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dirty="0">
                          <a:solidFill>
                            <a:srgbClr val="FFFFFF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Catastrophic Coverage Stage: After you have paid $2,000 out of pocket, you move to the Catastrophic Coverage Stage. In the Catastrophic Stage the plan pays 100% of your drug costs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F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dirty="0">
                          <a:solidFill>
                            <a:srgbClr val="FFFFFF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$2,000 maximum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F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dirty="0">
                          <a:solidFill>
                            <a:srgbClr val="FFFFFF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100% after the $2,000 is met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F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553" y="154721"/>
            <a:ext cx="17064893" cy="9543450"/>
            <a:chOff x="0" y="0"/>
            <a:chExt cx="4494457" cy="2513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457" cy="2513501"/>
            </a:xfrm>
            <a:custGeom>
              <a:avLst/>
              <a:gdLst/>
              <a:ahLst/>
              <a:cxnLst/>
              <a:rect l="l" t="t" r="r" b="b"/>
              <a:pathLst>
                <a:path w="4494457" h="2513501">
                  <a:moveTo>
                    <a:pt x="23137" y="0"/>
                  </a:moveTo>
                  <a:lnTo>
                    <a:pt x="4471320" y="0"/>
                  </a:lnTo>
                  <a:cubicBezTo>
                    <a:pt x="4477457" y="0"/>
                    <a:pt x="4483341" y="2438"/>
                    <a:pt x="4487681" y="6777"/>
                  </a:cubicBezTo>
                  <a:cubicBezTo>
                    <a:pt x="4492020" y="11116"/>
                    <a:pt x="4494457" y="17001"/>
                    <a:pt x="4494457" y="23137"/>
                  </a:cubicBezTo>
                  <a:lnTo>
                    <a:pt x="4494457" y="2490364"/>
                  </a:lnTo>
                  <a:cubicBezTo>
                    <a:pt x="4494457" y="2496500"/>
                    <a:pt x="4492020" y="2502385"/>
                    <a:pt x="4487681" y="2506725"/>
                  </a:cubicBezTo>
                  <a:cubicBezTo>
                    <a:pt x="4483341" y="2511064"/>
                    <a:pt x="4477457" y="2513501"/>
                    <a:pt x="4471320" y="2513501"/>
                  </a:cubicBezTo>
                  <a:lnTo>
                    <a:pt x="23137" y="2513501"/>
                  </a:lnTo>
                  <a:cubicBezTo>
                    <a:pt x="17001" y="2513501"/>
                    <a:pt x="11116" y="2511064"/>
                    <a:pt x="6777" y="2506725"/>
                  </a:cubicBezTo>
                  <a:cubicBezTo>
                    <a:pt x="2438" y="2502385"/>
                    <a:pt x="0" y="2496500"/>
                    <a:pt x="0" y="2490364"/>
                  </a:cubicBezTo>
                  <a:lnTo>
                    <a:pt x="0" y="23137"/>
                  </a:lnTo>
                  <a:cubicBezTo>
                    <a:pt x="0" y="17001"/>
                    <a:pt x="2438" y="11116"/>
                    <a:pt x="6777" y="6777"/>
                  </a:cubicBezTo>
                  <a:cubicBezTo>
                    <a:pt x="11116" y="2438"/>
                    <a:pt x="17001" y="0"/>
                    <a:pt x="231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457" cy="2551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88261" y="3882825"/>
            <a:ext cx="10490635" cy="5393552"/>
            <a:chOff x="0" y="0"/>
            <a:chExt cx="2762965" cy="14205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62965" cy="1420524"/>
            </a:xfrm>
            <a:custGeom>
              <a:avLst/>
              <a:gdLst/>
              <a:ahLst/>
              <a:cxnLst/>
              <a:rect l="l" t="t" r="r" b="b"/>
              <a:pathLst>
                <a:path w="2762965" h="1420524">
                  <a:moveTo>
                    <a:pt x="37637" y="0"/>
                  </a:moveTo>
                  <a:lnTo>
                    <a:pt x="2725328" y="0"/>
                  </a:lnTo>
                  <a:cubicBezTo>
                    <a:pt x="2746115" y="0"/>
                    <a:pt x="2762965" y="16851"/>
                    <a:pt x="2762965" y="37637"/>
                  </a:cubicBezTo>
                  <a:lnTo>
                    <a:pt x="2762965" y="1382887"/>
                  </a:lnTo>
                  <a:cubicBezTo>
                    <a:pt x="2762965" y="1403673"/>
                    <a:pt x="2746115" y="1420524"/>
                    <a:pt x="2725328" y="1420524"/>
                  </a:cubicBezTo>
                  <a:lnTo>
                    <a:pt x="37637" y="1420524"/>
                  </a:lnTo>
                  <a:cubicBezTo>
                    <a:pt x="16851" y="1420524"/>
                    <a:pt x="0" y="1403673"/>
                    <a:pt x="0" y="1382887"/>
                  </a:cubicBezTo>
                  <a:lnTo>
                    <a:pt x="0" y="37637"/>
                  </a:lnTo>
                  <a:cubicBezTo>
                    <a:pt x="0" y="16851"/>
                    <a:pt x="16851" y="0"/>
                    <a:pt x="37637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762965" cy="1477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</a:p>
            <a:p>
              <a:pPr algn="ctr">
                <a:lnSpc>
                  <a:spcPts val="3919"/>
                </a:lnSpc>
              </a:pPr>
              <a:endParaRPr lang="en-US" sz="2799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9726300" y="4314231"/>
            <a:ext cx="1708374" cy="2648642"/>
          </a:xfrm>
          <a:custGeom>
            <a:avLst/>
            <a:gdLst/>
            <a:ahLst/>
            <a:cxnLst/>
            <a:rect l="l" t="t" r="r" b="b"/>
            <a:pathLst>
              <a:path w="1708374" h="2648642">
                <a:moveTo>
                  <a:pt x="0" y="0"/>
                </a:moveTo>
                <a:lnTo>
                  <a:pt x="1708374" y="0"/>
                </a:lnTo>
                <a:lnTo>
                  <a:pt x="1708374" y="2648641"/>
                </a:lnTo>
                <a:lnTo>
                  <a:pt x="0" y="2648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8261" y="1822504"/>
            <a:ext cx="872621" cy="854077"/>
          </a:xfrm>
          <a:custGeom>
            <a:avLst/>
            <a:gdLst/>
            <a:ahLst/>
            <a:cxnLst/>
            <a:rect l="l" t="t" r="r" b="b"/>
            <a:pathLst>
              <a:path w="872621" h="854077">
                <a:moveTo>
                  <a:pt x="0" y="0"/>
                </a:moveTo>
                <a:lnTo>
                  <a:pt x="872621" y="0"/>
                </a:lnTo>
                <a:lnTo>
                  <a:pt x="872621" y="854077"/>
                </a:lnTo>
                <a:lnTo>
                  <a:pt x="0" y="854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88261" y="2895656"/>
            <a:ext cx="872621" cy="639195"/>
          </a:xfrm>
          <a:custGeom>
            <a:avLst/>
            <a:gdLst/>
            <a:ahLst/>
            <a:cxnLst/>
            <a:rect l="l" t="t" r="r" b="b"/>
            <a:pathLst>
              <a:path w="872621" h="639195">
                <a:moveTo>
                  <a:pt x="0" y="0"/>
                </a:moveTo>
                <a:lnTo>
                  <a:pt x="872621" y="0"/>
                </a:lnTo>
                <a:lnTo>
                  <a:pt x="872621" y="639195"/>
                </a:lnTo>
                <a:lnTo>
                  <a:pt x="0" y="639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83296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Prescription Drug Coverage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60882" y="2094603"/>
            <a:ext cx="8214957" cy="32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 </a:t>
            </a: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 may save on prescriptions by using in-network retailers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00415" y="2934770"/>
            <a:ext cx="12494897" cy="6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Save one month’s copay by switching to a 90-day supply at a network retail or mail-order pharmacy. Ask your doctor about a 100-day supply and save more (restrictions apply)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7197" y="4035241"/>
            <a:ext cx="9902581" cy="566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Drug list (formulary)</a:t>
            </a:r>
          </a:p>
          <a:p>
            <a:pPr algn="l">
              <a:lnSpc>
                <a:spcPts val="2645"/>
              </a:lnSpc>
            </a:pPr>
            <a:endParaRPr lang="en-US" sz="2300" spc="23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Tiered formulary </a:t>
            </a:r>
          </a:p>
          <a:p>
            <a:pPr algn="l">
              <a:lnSpc>
                <a:spcPts val="2645"/>
              </a:lnSpc>
            </a:pPr>
            <a:endParaRPr lang="en-US" sz="2300" spc="23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Tier 1 - Preferred generic drugs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Tier 2 - Generic drugs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Tier 3 - Preferred brand drugs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Tier 4 - Non-preferred drugs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Tier 5 - Specialty drugs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Tier 6*- Select Care Drugs </a:t>
            </a: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*Tier 6 is a $0 copay tier for certain important medications such as: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Part D vaccines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ACE-I/ARBs for treatment of high blood pressure or kidney protection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Select antidiabetic drugs to treat diabetes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Statins to treat high cholesterol </a:t>
            </a: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algn="l">
              <a:lnSpc>
                <a:spcPts val="2645"/>
              </a:lnSpc>
            </a:pPr>
            <a:endParaRPr lang="en-US" sz="2300" spc="23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1133848"/>
            <a:ext cx="15564904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"/>
                <a:ea typeface="Nunito"/>
                <a:cs typeface="Nunito"/>
                <a:sym typeface="Nunito"/>
              </a:rPr>
              <a:t>Pharmacy network </a:t>
            </a:r>
          </a:p>
        </p:txBody>
      </p:sp>
      <p:grpSp>
        <p:nvGrpSpPr>
          <p:cNvPr id="16" name="Group 16"/>
          <p:cNvGrpSpPr/>
          <p:nvPr/>
        </p:nvGrpSpPr>
        <p:grpSpPr>
          <a:xfrm rot="-5400000">
            <a:off x="12198537" y="4112304"/>
            <a:ext cx="5393552" cy="4934594"/>
            <a:chOff x="0" y="0"/>
            <a:chExt cx="1420524" cy="129964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20524" cy="1299646"/>
            </a:xfrm>
            <a:custGeom>
              <a:avLst/>
              <a:gdLst/>
              <a:ahLst/>
              <a:cxnLst/>
              <a:rect l="l" t="t" r="r" b="b"/>
              <a:pathLst>
                <a:path w="1420524" h="1299646">
                  <a:moveTo>
                    <a:pt x="73206" y="0"/>
                  </a:moveTo>
                  <a:lnTo>
                    <a:pt x="1347319" y="0"/>
                  </a:lnTo>
                  <a:cubicBezTo>
                    <a:pt x="1387749" y="0"/>
                    <a:pt x="1420524" y="32775"/>
                    <a:pt x="1420524" y="73206"/>
                  </a:cubicBezTo>
                  <a:lnTo>
                    <a:pt x="1420524" y="1226441"/>
                  </a:lnTo>
                  <a:cubicBezTo>
                    <a:pt x="1420524" y="1245856"/>
                    <a:pt x="1412811" y="1264476"/>
                    <a:pt x="1399083" y="1278205"/>
                  </a:cubicBezTo>
                  <a:cubicBezTo>
                    <a:pt x="1385354" y="1291934"/>
                    <a:pt x="1366734" y="1299646"/>
                    <a:pt x="1347319" y="1299646"/>
                  </a:cubicBezTo>
                  <a:lnTo>
                    <a:pt x="73206" y="1299646"/>
                  </a:lnTo>
                  <a:cubicBezTo>
                    <a:pt x="32775" y="1299646"/>
                    <a:pt x="0" y="1266871"/>
                    <a:pt x="0" y="1226441"/>
                  </a:cubicBezTo>
                  <a:lnTo>
                    <a:pt x="0" y="73206"/>
                  </a:lnTo>
                  <a:cubicBezTo>
                    <a:pt x="0" y="32775"/>
                    <a:pt x="32775" y="0"/>
                    <a:pt x="73206" y="0"/>
                  </a:cubicBezTo>
                  <a:close/>
                </a:path>
              </a:pathLst>
            </a:custGeom>
            <a:solidFill>
              <a:srgbClr val="0DAF0A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420524" cy="1356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</a:p>
            <a:p>
              <a:pPr algn="ctr">
                <a:lnSpc>
                  <a:spcPts val="3919"/>
                </a:lnSpc>
              </a:pPr>
              <a:endParaRPr lang="en-US" sz="2799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844782" y="4498071"/>
            <a:ext cx="4101062" cy="456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Under the Inflation Reduction Act (IRA) You won’t pay more than $35 for a 30-day supply of each insulin product covered by our plan, no matter what cost-sharing tier it is on, even if you haven’t paid your deductible. </a:t>
            </a:r>
          </a:p>
        </p:txBody>
      </p:sp>
      <p:sp>
        <p:nvSpPr>
          <p:cNvPr id="20" name="Freeform 20"/>
          <p:cNvSpPr/>
          <p:nvPr/>
        </p:nvSpPr>
        <p:spPr>
          <a:xfrm>
            <a:off x="14622587" y="539486"/>
            <a:ext cx="2636713" cy="1536067"/>
          </a:xfrm>
          <a:custGeom>
            <a:avLst/>
            <a:gdLst/>
            <a:ahLst/>
            <a:cxnLst/>
            <a:rect l="l" t="t" r="r" b="b"/>
            <a:pathLst>
              <a:path w="2636713" h="1536067">
                <a:moveTo>
                  <a:pt x="0" y="0"/>
                </a:moveTo>
                <a:lnTo>
                  <a:pt x="2636713" y="0"/>
                </a:lnTo>
                <a:lnTo>
                  <a:pt x="2636713" y="1536067"/>
                </a:lnTo>
                <a:lnTo>
                  <a:pt x="0" y="15360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83296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Prescription Drug Coverage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298893"/>
            <a:ext cx="13910687" cy="94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0"/>
              </a:lnSpc>
            </a:pPr>
            <a:r>
              <a:rPr lang="en-US" sz="2200" spc="22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Step therapy </a:t>
            </a:r>
          </a:p>
          <a:p>
            <a:pPr algn="l">
              <a:lnSpc>
                <a:spcPts val="2530"/>
              </a:lnSpc>
              <a:spcBef>
                <a:spcPct val="0"/>
              </a:spcBef>
            </a:pPr>
            <a:r>
              <a:rPr lang="en-US" sz="2200" spc="2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ATRIO Health Plans can help you save monthly on your prescriptions by offering lower-cost drugs that can treat the same medical condition as your current brand name drugs.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34285"/>
            <a:ext cx="13910687" cy="94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0"/>
              </a:lnSpc>
            </a:pPr>
            <a:r>
              <a:rPr lang="en-US" sz="2200" spc="22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Quantity limits  </a:t>
            </a:r>
          </a:p>
          <a:p>
            <a:pPr algn="l">
              <a:lnSpc>
                <a:spcPts val="2530"/>
              </a:lnSpc>
              <a:spcBef>
                <a:spcPct val="0"/>
              </a:spcBef>
            </a:pPr>
            <a:r>
              <a:rPr lang="en-US" sz="2200" spc="2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Some drugs have quantity limits, where the plan will cover only a certain amount of drug for one copay or over a certain number of days. The limits may be in place to ensure safe and effective use of the drug.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881755"/>
            <a:ext cx="13910687" cy="126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0"/>
              </a:lnSpc>
            </a:pPr>
            <a:r>
              <a:rPr lang="en-US" sz="2200" spc="22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Prior authorization   </a:t>
            </a:r>
          </a:p>
          <a:p>
            <a:pPr algn="l">
              <a:lnSpc>
                <a:spcPts val="2530"/>
              </a:lnSpc>
              <a:spcBef>
                <a:spcPct val="0"/>
              </a:spcBef>
            </a:pPr>
            <a:r>
              <a:rPr lang="en-US" sz="2200" spc="2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Before the plan will cover certain drugs, it may need more information from your provider to make sure the drug is being used correctly for a medical condition covered by Medicare. You may be required to try a different drug before the plan will cover the prescribed drug.   </a:t>
            </a:r>
          </a:p>
        </p:txBody>
      </p:sp>
      <p:sp>
        <p:nvSpPr>
          <p:cNvPr id="6" name="Freeform 6"/>
          <p:cNvSpPr/>
          <p:nvPr/>
        </p:nvSpPr>
        <p:spPr>
          <a:xfrm>
            <a:off x="15352808" y="260666"/>
            <a:ext cx="2636713" cy="1536067"/>
          </a:xfrm>
          <a:custGeom>
            <a:avLst/>
            <a:gdLst/>
            <a:ahLst/>
            <a:cxnLst/>
            <a:rect l="l" t="t" r="r" b="b"/>
            <a:pathLst>
              <a:path w="2636713" h="1536067">
                <a:moveTo>
                  <a:pt x="0" y="0"/>
                </a:moveTo>
                <a:lnTo>
                  <a:pt x="2636714" y="0"/>
                </a:lnTo>
                <a:lnTo>
                  <a:pt x="2636714" y="1536068"/>
                </a:lnTo>
                <a:lnTo>
                  <a:pt x="0" y="153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5543550"/>
            <a:ext cx="13910687" cy="94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0"/>
              </a:lnSpc>
            </a:pPr>
            <a:r>
              <a:rPr lang="en-US" sz="2200" spc="22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Part B vs. Part D Review    </a:t>
            </a:r>
          </a:p>
          <a:p>
            <a:pPr algn="l">
              <a:lnSpc>
                <a:spcPts val="2530"/>
              </a:lnSpc>
              <a:spcBef>
                <a:spcPct val="0"/>
              </a:spcBef>
            </a:pPr>
            <a:r>
              <a:rPr lang="en-US" sz="2200" spc="2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Some drugs are covered as part of your medical Part B coverage, and others are covered under your Part D coverage. </a:t>
            </a:r>
          </a:p>
        </p:txBody>
      </p:sp>
      <p:sp>
        <p:nvSpPr>
          <p:cNvPr id="8" name="Freeform 8"/>
          <p:cNvSpPr/>
          <p:nvPr/>
        </p:nvSpPr>
        <p:spPr>
          <a:xfrm rot="9600000" flipH="1">
            <a:off x="10924391" y="7875934"/>
            <a:ext cx="11493548" cy="10971114"/>
          </a:xfrm>
          <a:custGeom>
            <a:avLst/>
            <a:gdLst/>
            <a:ahLst/>
            <a:cxnLst/>
            <a:rect l="l" t="t" r="r" b="b"/>
            <a:pathLst>
              <a:path w="11493548" h="10971114">
                <a:moveTo>
                  <a:pt x="11493548" y="0"/>
                </a:moveTo>
                <a:lnTo>
                  <a:pt x="0" y="0"/>
                </a:lnTo>
                <a:lnTo>
                  <a:pt x="0" y="10971114"/>
                </a:lnTo>
                <a:lnTo>
                  <a:pt x="11493548" y="10971114"/>
                </a:lnTo>
                <a:lnTo>
                  <a:pt x="114935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41335" y="9376842"/>
            <a:ext cx="2705248" cy="835245"/>
          </a:xfrm>
          <a:custGeom>
            <a:avLst/>
            <a:gdLst/>
            <a:ahLst/>
            <a:cxnLst/>
            <a:rect l="l" t="t" r="r" b="b"/>
            <a:pathLst>
              <a:path w="2705248" h="835245">
                <a:moveTo>
                  <a:pt x="0" y="0"/>
                </a:moveTo>
                <a:lnTo>
                  <a:pt x="2705248" y="0"/>
                </a:lnTo>
                <a:lnTo>
                  <a:pt x="2705248" y="835245"/>
                </a:lnTo>
                <a:lnTo>
                  <a:pt x="0" y="8352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6891020"/>
            <a:ext cx="13910687" cy="157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0"/>
              </a:lnSpc>
            </a:pPr>
            <a:r>
              <a:rPr lang="en-US" sz="2200" spc="22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Asking for an exception   </a:t>
            </a:r>
          </a:p>
          <a:p>
            <a:pPr algn="l">
              <a:lnSpc>
                <a:spcPts val="2530"/>
              </a:lnSpc>
            </a:pPr>
            <a:r>
              <a:rPr lang="en-US" sz="2200" spc="2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If you need a drug that’s not currently covered by your plan, you may: </a:t>
            </a:r>
          </a:p>
          <a:p>
            <a:pPr marL="474983" lvl="1" indent="-237491" algn="l">
              <a:lnSpc>
                <a:spcPts val="2530"/>
              </a:lnSpc>
              <a:buFont typeface="Arial"/>
              <a:buChar char="•"/>
            </a:pPr>
            <a:r>
              <a:rPr lang="en-US" sz="2200" spc="2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Ask the plan to cover your drug even if it is not on the drug list. This is known as a formulary exception. </a:t>
            </a:r>
          </a:p>
          <a:p>
            <a:pPr marL="474983" lvl="1" indent="-237491" algn="l">
              <a:lnSpc>
                <a:spcPts val="2530"/>
              </a:lnSpc>
              <a:spcBef>
                <a:spcPct val="0"/>
              </a:spcBef>
              <a:buFont typeface="Arial"/>
              <a:buChar char="•"/>
            </a:pPr>
            <a:r>
              <a:rPr lang="en-US" sz="2200" spc="2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Ask to waive coverage restrictions or limits on your drug. This is known as a utilization exception.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719542"/>
            <a:ext cx="13910687" cy="126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0"/>
              </a:lnSpc>
            </a:pPr>
            <a:r>
              <a:rPr lang="en-US" sz="2200" spc="22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Coverage decisions    </a:t>
            </a:r>
          </a:p>
          <a:p>
            <a:pPr algn="l">
              <a:lnSpc>
                <a:spcPts val="2530"/>
              </a:lnSpc>
              <a:spcBef>
                <a:spcPct val="0"/>
              </a:spcBef>
            </a:pPr>
            <a:r>
              <a:rPr lang="en-US" sz="2200" spc="2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If your doctor has submitted an exception request on your behalf, generally the plan will make a decision within 72 hours. You can request an expedited or fast, decision if you or your doctor believes your health requires it. </a:t>
            </a:r>
          </a:p>
        </p:txBody>
      </p:sp>
      <p:sp>
        <p:nvSpPr>
          <p:cNvPr id="12" name="Freeform 12"/>
          <p:cNvSpPr/>
          <p:nvPr/>
        </p:nvSpPr>
        <p:spPr>
          <a:xfrm rot="9825852" flipV="1">
            <a:off x="-4280203" y="-6673104"/>
            <a:ext cx="8523807" cy="8136362"/>
          </a:xfrm>
          <a:custGeom>
            <a:avLst/>
            <a:gdLst/>
            <a:ahLst/>
            <a:cxnLst/>
            <a:rect l="l" t="t" r="r" b="b"/>
            <a:pathLst>
              <a:path w="8523807" h="8136362">
                <a:moveTo>
                  <a:pt x="0" y="8136361"/>
                </a:moveTo>
                <a:lnTo>
                  <a:pt x="8523807" y="8136361"/>
                </a:lnTo>
                <a:lnTo>
                  <a:pt x="8523807" y="0"/>
                </a:lnTo>
                <a:lnTo>
                  <a:pt x="0" y="0"/>
                </a:lnTo>
                <a:lnTo>
                  <a:pt x="0" y="813636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09359" y="10088881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H="1">
            <a:off x="10924391" y="7875934"/>
            <a:ext cx="11493548" cy="10971114"/>
          </a:xfrm>
          <a:custGeom>
            <a:avLst/>
            <a:gdLst/>
            <a:ahLst/>
            <a:cxnLst/>
            <a:rect l="l" t="t" r="r" b="b"/>
            <a:pathLst>
              <a:path w="11493548" h="10971114">
                <a:moveTo>
                  <a:pt x="11493548" y="0"/>
                </a:moveTo>
                <a:lnTo>
                  <a:pt x="0" y="0"/>
                </a:lnTo>
                <a:lnTo>
                  <a:pt x="0" y="10971114"/>
                </a:lnTo>
                <a:lnTo>
                  <a:pt x="11493548" y="10971114"/>
                </a:lnTo>
                <a:lnTo>
                  <a:pt x="114935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8233" y="1383804"/>
            <a:ext cx="17064893" cy="8465063"/>
            <a:chOff x="0" y="0"/>
            <a:chExt cx="4494457" cy="22294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4457" cy="2229482"/>
            </a:xfrm>
            <a:custGeom>
              <a:avLst/>
              <a:gdLst/>
              <a:ahLst/>
              <a:cxnLst/>
              <a:rect l="l" t="t" r="r" b="b"/>
              <a:pathLst>
                <a:path w="4494457" h="2229482">
                  <a:moveTo>
                    <a:pt x="23137" y="0"/>
                  </a:moveTo>
                  <a:lnTo>
                    <a:pt x="4471320" y="0"/>
                  </a:lnTo>
                  <a:cubicBezTo>
                    <a:pt x="4477457" y="0"/>
                    <a:pt x="4483341" y="2438"/>
                    <a:pt x="4487681" y="6777"/>
                  </a:cubicBezTo>
                  <a:cubicBezTo>
                    <a:pt x="4492020" y="11116"/>
                    <a:pt x="4494457" y="17001"/>
                    <a:pt x="4494457" y="23137"/>
                  </a:cubicBezTo>
                  <a:lnTo>
                    <a:pt x="4494457" y="2206344"/>
                  </a:lnTo>
                  <a:cubicBezTo>
                    <a:pt x="4494457" y="2212480"/>
                    <a:pt x="4492020" y="2218366"/>
                    <a:pt x="4487681" y="2222705"/>
                  </a:cubicBezTo>
                  <a:cubicBezTo>
                    <a:pt x="4483341" y="2227044"/>
                    <a:pt x="4477457" y="2229482"/>
                    <a:pt x="4471320" y="2229482"/>
                  </a:cubicBezTo>
                  <a:lnTo>
                    <a:pt x="23137" y="2229482"/>
                  </a:lnTo>
                  <a:cubicBezTo>
                    <a:pt x="17001" y="2229482"/>
                    <a:pt x="11116" y="2227044"/>
                    <a:pt x="6777" y="2222705"/>
                  </a:cubicBezTo>
                  <a:cubicBezTo>
                    <a:pt x="2438" y="2218366"/>
                    <a:pt x="0" y="2212480"/>
                    <a:pt x="0" y="2206344"/>
                  </a:cubicBezTo>
                  <a:lnTo>
                    <a:pt x="0" y="23137"/>
                  </a:lnTo>
                  <a:cubicBezTo>
                    <a:pt x="0" y="17001"/>
                    <a:pt x="2438" y="11116"/>
                    <a:pt x="6777" y="6777"/>
                  </a:cubicBezTo>
                  <a:cubicBezTo>
                    <a:pt x="11116" y="2438"/>
                    <a:pt x="17001" y="0"/>
                    <a:pt x="231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94457" cy="2267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708448" y="2791568"/>
            <a:ext cx="4209353" cy="6526129"/>
          </a:xfrm>
          <a:custGeom>
            <a:avLst/>
            <a:gdLst/>
            <a:ahLst/>
            <a:cxnLst/>
            <a:rect l="l" t="t" r="r" b="b"/>
            <a:pathLst>
              <a:path w="4209353" h="6526129">
                <a:moveTo>
                  <a:pt x="0" y="0"/>
                </a:moveTo>
                <a:lnTo>
                  <a:pt x="4209353" y="0"/>
                </a:lnTo>
                <a:lnTo>
                  <a:pt x="4209353" y="6526130"/>
                </a:lnTo>
                <a:lnTo>
                  <a:pt x="0" y="6526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0118" y="1568825"/>
            <a:ext cx="1940387" cy="1266544"/>
          </a:xfrm>
          <a:custGeom>
            <a:avLst/>
            <a:gdLst/>
            <a:ahLst/>
            <a:cxnLst/>
            <a:rect l="l" t="t" r="r" b="b"/>
            <a:pathLst>
              <a:path w="1940387" h="1266544">
                <a:moveTo>
                  <a:pt x="0" y="0"/>
                </a:moveTo>
                <a:lnTo>
                  <a:pt x="1940387" y="0"/>
                </a:lnTo>
                <a:lnTo>
                  <a:pt x="1940387" y="1266544"/>
                </a:lnTo>
                <a:lnTo>
                  <a:pt x="0" y="1266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83296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Prescription Drug Coverage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0118" y="3349719"/>
            <a:ext cx="11216980" cy="532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Medicare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Part of the IRA (Inflation Reduction Act)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 M3P is a new program starting January 1, 2025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Enrollment in the M3P is optional, members can enroll anytime beginning October 15 for January enrollment and anytime during the plan year</a:t>
            </a:r>
          </a:p>
          <a:p>
            <a:pPr algn="l">
              <a:lnSpc>
                <a:spcPts val="2645"/>
              </a:lnSpc>
            </a:pPr>
            <a:endParaRPr lang="en-US" sz="2300" spc="23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Prescription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Part D Drug Plans only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Medicare/CMS covered Drugs only</a:t>
            </a:r>
          </a:p>
          <a:p>
            <a:pPr algn="l">
              <a:lnSpc>
                <a:spcPts val="2645"/>
              </a:lnSpc>
            </a:pPr>
            <a:endParaRPr lang="en-US" sz="2300" spc="23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Payment 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Out-of-pocket prescription drug expenses </a:t>
            </a:r>
          </a:p>
          <a:p>
            <a:pPr algn="l">
              <a:lnSpc>
                <a:spcPts val="2645"/>
              </a:lnSpc>
            </a:pPr>
            <a:endParaRPr lang="en-US" sz="2300" spc="23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Plan</a:t>
            </a: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Payments made in monthly installments over the course of the plan year.</a:t>
            </a:r>
          </a:p>
          <a:p>
            <a:pPr algn="l">
              <a:lnSpc>
                <a:spcPts val="2645"/>
              </a:lnSpc>
            </a:pPr>
            <a:endParaRPr lang="en-US" sz="2300" spc="23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58539" y="1734102"/>
            <a:ext cx="13001014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"/>
                <a:ea typeface="Nunito"/>
                <a:cs typeface="Nunito"/>
                <a:sym typeface="Nunito"/>
              </a:rPr>
              <a:t>Medicare Prescription Payment Plan Program (M3P/MPPP)</a:t>
            </a:r>
          </a:p>
        </p:txBody>
      </p:sp>
      <p:sp>
        <p:nvSpPr>
          <p:cNvPr id="11" name="Freeform 11"/>
          <p:cNvSpPr/>
          <p:nvPr/>
        </p:nvSpPr>
        <p:spPr>
          <a:xfrm rot="9825852" flipV="1">
            <a:off x="-4280203" y="-6673104"/>
            <a:ext cx="8523807" cy="8136362"/>
          </a:xfrm>
          <a:custGeom>
            <a:avLst/>
            <a:gdLst/>
            <a:ahLst/>
            <a:cxnLst/>
            <a:rect l="l" t="t" r="r" b="b"/>
            <a:pathLst>
              <a:path w="8523807" h="8136362">
                <a:moveTo>
                  <a:pt x="0" y="8136361"/>
                </a:moveTo>
                <a:lnTo>
                  <a:pt x="8523807" y="8136361"/>
                </a:lnTo>
                <a:lnTo>
                  <a:pt x="8523807" y="0"/>
                </a:lnTo>
                <a:lnTo>
                  <a:pt x="0" y="0"/>
                </a:lnTo>
                <a:lnTo>
                  <a:pt x="0" y="813636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H="1">
            <a:off x="10924391" y="7875934"/>
            <a:ext cx="11493548" cy="10971114"/>
          </a:xfrm>
          <a:custGeom>
            <a:avLst/>
            <a:gdLst/>
            <a:ahLst/>
            <a:cxnLst/>
            <a:rect l="l" t="t" r="r" b="b"/>
            <a:pathLst>
              <a:path w="11493548" h="10971114">
                <a:moveTo>
                  <a:pt x="11493548" y="0"/>
                </a:moveTo>
                <a:lnTo>
                  <a:pt x="0" y="0"/>
                </a:lnTo>
                <a:lnTo>
                  <a:pt x="0" y="10971114"/>
                </a:lnTo>
                <a:lnTo>
                  <a:pt x="11493548" y="10971114"/>
                </a:lnTo>
                <a:lnTo>
                  <a:pt x="114935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8233" y="1383804"/>
            <a:ext cx="17064893" cy="8465063"/>
            <a:chOff x="0" y="0"/>
            <a:chExt cx="4494457" cy="22294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4457" cy="2229482"/>
            </a:xfrm>
            <a:custGeom>
              <a:avLst/>
              <a:gdLst/>
              <a:ahLst/>
              <a:cxnLst/>
              <a:rect l="l" t="t" r="r" b="b"/>
              <a:pathLst>
                <a:path w="4494457" h="2229482">
                  <a:moveTo>
                    <a:pt x="23137" y="0"/>
                  </a:moveTo>
                  <a:lnTo>
                    <a:pt x="4471320" y="0"/>
                  </a:lnTo>
                  <a:cubicBezTo>
                    <a:pt x="4477457" y="0"/>
                    <a:pt x="4483341" y="2438"/>
                    <a:pt x="4487681" y="6777"/>
                  </a:cubicBezTo>
                  <a:cubicBezTo>
                    <a:pt x="4492020" y="11116"/>
                    <a:pt x="4494457" y="17001"/>
                    <a:pt x="4494457" y="23137"/>
                  </a:cubicBezTo>
                  <a:lnTo>
                    <a:pt x="4494457" y="2206344"/>
                  </a:lnTo>
                  <a:cubicBezTo>
                    <a:pt x="4494457" y="2212480"/>
                    <a:pt x="4492020" y="2218366"/>
                    <a:pt x="4487681" y="2222705"/>
                  </a:cubicBezTo>
                  <a:cubicBezTo>
                    <a:pt x="4483341" y="2227044"/>
                    <a:pt x="4477457" y="2229482"/>
                    <a:pt x="4471320" y="2229482"/>
                  </a:cubicBezTo>
                  <a:lnTo>
                    <a:pt x="23137" y="2229482"/>
                  </a:lnTo>
                  <a:cubicBezTo>
                    <a:pt x="17001" y="2229482"/>
                    <a:pt x="11116" y="2227044"/>
                    <a:pt x="6777" y="2222705"/>
                  </a:cubicBezTo>
                  <a:cubicBezTo>
                    <a:pt x="2438" y="2218366"/>
                    <a:pt x="0" y="2212480"/>
                    <a:pt x="0" y="2206344"/>
                  </a:cubicBezTo>
                  <a:lnTo>
                    <a:pt x="0" y="23137"/>
                  </a:lnTo>
                  <a:cubicBezTo>
                    <a:pt x="0" y="17001"/>
                    <a:pt x="2438" y="11116"/>
                    <a:pt x="6777" y="6777"/>
                  </a:cubicBezTo>
                  <a:cubicBezTo>
                    <a:pt x="11116" y="2438"/>
                    <a:pt x="17001" y="0"/>
                    <a:pt x="231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94457" cy="2267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708448" y="2791568"/>
            <a:ext cx="4209353" cy="6526129"/>
          </a:xfrm>
          <a:custGeom>
            <a:avLst/>
            <a:gdLst/>
            <a:ahLst/>
            <a:cxnLst/>
            <a:rect l="l" t="t" r="r" b="b"/>
            <a:pathLst>
              <a:path w="4209353" h="6526129">
                <a:moveTo>
                  <a:pt x="0" y="0"/>
                </a:moveTo>
                <a:lnTo>
                  <a:pt x="4209353" y="0"/>
                </a:lnTo>
                <a:lnTo>
                  <a:pt x="4209353" y="6526130"/>
                </a:lnTo>
                <a:lnTo>
                  <a:pt x="0" y="6526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0118" y="1568825"/>
            <a:ext cx="1940387" cy="1266544"/>
          </a:xfrm>
          <a:custGeom>
            <a:avLst/>
            <a:gdLst/>
            <a:ahLst/>
            <a:cxnLst/>
            <a:rect l="l" t="t" r="r" b="b"/>
            <a:pathLst>
              <a:path w="1940387" h="1266544">
                <a:moveTo>
                  <a:pt x="0" y="0"/>
                </a:moveTo>
                <a:lnTo>
                  <a:pt x="1940387" y="0"/>
                </a:lnTo>
                <a:lnTo>
                  <a:pt x="1940387" y="1266544"/>
                </a:lnTo>
                <a:lnTo>
                  <a:pt x="0" y="1266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83296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Prescription Drug Coverage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0118" y="2949796"/>
            <a:ext cx="11216980" cy="566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All members with plans that include Part D (Rx) coverage are eligible to opt-in to the M3P program</a:t>
            </a:r>
          </a:p>
          <a:p>
            <a:pPr algn="l">
              <a:lnSpc>
                <a:spcPts val="2645"/>
              </a:lnSpc>
            </a:pPr>
            <a:endParaRPr lang="en-US" sz="2300" spc="23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Members have the option to opt-in or opt-out of the M3P program at any time</a:t>
            </a:r>
          </a:p>
          <a:p>
            <a:pPr algn="l">
              <a:lnSpc>
                <a:spcPts val="2645"/>
              </a:lnSpc>
            </a:pPr>
            <a:endParaRPr lang="en-US" sz="2300" spc="23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Members with high prescription costs are likely to benefit the most from the M3P program] [Members with prescription drug costs that total the annual maximum out-of-pocket of $2,000 or more in prior years benefit the most from the M3P program</a:t>
            </a:r>
          </a:p>
          <a:p>
            <a:pPr algn="l">
              <a:lnSpc>
                <a:spcPts val="2645"/>
              </a:lnSpc>
            </a:pPr>
            <a:endParaRPr lang="en-US" sz="2300" spc="23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Members who enroll and qualify in the M3P program, will pay $0 to the pharmacy for covered Part D drugs </a:t>
            </a:r>
          </a:p>
          <a:p>
            <a:pPr algn="l">
              <a:lnSpc>
                <a:spcPts val="2645"/>
              </a:lnSpc>
            </a:pPr>
            <a:endParaRPr lang="en-US" sz="2300" spc="23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96572" lvl="1" indent="-248286" algn="l">
              <a:lnSpc>
                <a:spcPts val="2645"/>
              </a:lnSpc>
              <a:buFont typeface="Arial"/>
              <a:buChar char="•"/>
            </a:pPr>
            <a:r>
              <a:rPr lang="en-US" sz="2300" spc="23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Members will then be billed monthly by ATRIO Health Plans for the cost of their prescriptions. Calculations for monthly payments are based on the annual $2,000 out-of-pocket maximum as well as prescription costs incurred each prior month.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58539" y="1734102"/>
            <a:ext cx="13001014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"/>
                <a:ea typeface="Nunito"/>
                <a:cs typeface="Nunito"/>
                <a:sym typeface="Nunito"/>
              </a:rPr>
              <a:t>Medicare Prescription Payment Plan Program (M3P/MPPP)</a:t>
            </a:r>
          </a:p>
        </p:txBody>
      </p:sp>
      <p:sp>
        <p:nvSpPr>
          <p:cNvPr id="11" name="Freeform 11"/>
          <p:cNvSpPr/>
          <p:nvPr/>
        </p:nvSpPr>
        <p:spPr>
          <a:xfrm rot="9825852" flipV="1">
            <a:off x="-4280203" y="-6673104"/>
            <a:ext cx="8523807" cy="8136362"/>
          </a:xfrm>
          <a:custGeom>
            <a:avLst/>
            <a:gdLst/>
            <a:ahLst/>
            <a:cxnLst/>
            <a:rect l="l" t="t" r="r" b="b"/>
            <a:pathLst>
              <a:path w="8523807" h="8136362">
                <a:moveTo>
                  <a:pt x="0" y="8136361"/>
                </a:moveTo>
                <a:lnTo>
                  <a:pt x="8523807" y="8136361"/>
                </a:lnTo>
                <a:lnTo>
                  <a:pt x="8523807" y="0"/>
                </a:lnTo>
                <a:lnTo>
                  <a:pt x="0" y="0"/>
                </a:lnTo>
                <a:lnTo>
                  <a:pt x="0" y="813636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83782" y="2297443"/>
            <a:ext cx="11913795" cy="40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How it works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061894" y="8476364"/>
            <a:ext cx="9143781" cy="1205738"/>
            <a:chOff x="0" y="0"/>
            <a:chExt cx="2408239" cy="3175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08239" cy="317561"/>
            </a:xfrm>
            <a:custGeom>
              <a:avLst/>
              <a:gdLst/>
              <a:ahLst/>
              <a:cxnLst/>
              <a:rect l="l" t="t" r="r" b="b"/>
              <a:pathLst>
                <a:path w="2408239" h="317561">
                  <a:moveTo>
                    <a:pt x="43181" y="0"/>
                  </a:moveTo>
                  <a:lnTo>
                    <a:pt x="2365058" y="0"/>
                  </a:lnTo>
                  <a:cubicBezTo>
                    <a:pt x="2376510" y="0"/>
                    <a:pt x="2387493" y="4549"/>
                    <a:pt x="2395591" y="12647"/>
                  </a:cubicBezTo>
                  <a:cubicBezTo>
                    <a:pt x="2403689" y="20745"/>
                    <a:pt x="2408239" y="31729"/>
                    <a:pt x="2408239" y="43181"/>
                  </a:cubicBezTo>
                  <a:lnTo>
                    <a:pt x="2408239" y="274380"/>
                  </a:lnTo>
                  <a:cubicBezTo>
                    <a:pt x="2408239" y="285832"/>
                    <a:pt x="2403689" y="296815"/>
                    <a:pt x="2395591" y="304913"/>
                  </a:cubicBezTo>
                  <a:cubicBezTo>
                    <a:pt x="2387493" y="313011"/>
                    <a:pt x="2376510" y="317561"/>
                    <a:pt x="2365058" y="317561"/>
                  </a:cubicBezTo>
                  <a:lnTo>
                    <a:pt x="43181" y="317561"/>
                  </a:lnTo>
                  <a:cubicBezTo>
                    <a:pt x="31729" y="317561"/>
                    <a:pt x="20745" y="313011"/>
                    <a:pt x="12647" y="304913"/>
                  </a:cubicBezTo>
                  <a:cubicBezTo>
                    <a:pt x="4549" y="296815"/>
                    <a:pt x="0" y="285832"/>
                    <a:pt x="0" y="274380"/>
                  </a:cubicBezTo>
                  <a:lnTo>
                    <a:pt x="0" y="43181"/>
                  </a:lnTo>
                  <a:cubicBezTo>
                    <a:pt x="0" y="31729"/>
                    <a:pt x="4549" y="20745"/>
                    <a:pt x="12647" y="12647"/>
                  </a:cubicBezTo>
                  <a:cubicBezTo>
                    <a:pt x="20745" y="4549"/>
                    <a:pt x="31729" y="0"/>
                    <a:pt x="43181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408239" cy="374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</a:p>
            <a:p>
              <a:pPr algn="ctr">
                <a:lnSpc>
                  <a:spcPts val="2380"/>
                </a:lnSpc>
              </a:pPr>
              <a:endParaRPr lang="en-US" sz="2799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761600" y="8717501"/>
            <a:ext cx="7744369" cy="6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Members who receive Extra Help from Medicare with your Part D costs, are also eligible for this program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H="1">
            <a:off x="10924391" y="7875934"/>
            <a:ext cx="11493548" cy="10971114"/>
          </a:xfrm>
          <a:custGeom>
            <a:avLst/>
            <a:gdLst/>
            <a:ahLst/>
            <a:cxnLst/>
            <a:rect l="l" t="t" r="r" b="b"/>
            <a:pathLst>
              <a:path w="11493548" h="10971114">
                <a:moveTo>
                  <a:pt x="11493548" y="0"/>
                </a:moveTo>
                <a:lnTo>
                  <a:pt x="0" y="0"/>
                </a:lnTo>
                <a:lnTo>
                  <a:pt x="0" y="10971114"/>
                </a:lnTo>
                <a:lnTo>
                  <a:pt x="11493548" y="10971114"/>
                </a:lnTo>
                <a:lnTo>
                  <a:pt x="114935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8233" y="1383804"/>
            <a:ext cx="17064893" cy="8465063"/>
            <a:chOff x="0" y="0"/>
            <a:chExt cx="4494457" cy="22294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4457" cy="2229482"/>
            </a:xfrm>
            <a:custGeom>
              <a:avLst/>
              <a:gdLst/>
              <a:ahLst/>
              <a:cxnLst/>
              <a:rect l="l" t="t" r="r" b="b"/>
              <a:pathLst>
                <a:path w="4494457" h="2229482">
                  <a:moveTo>
                    <a:pt x="23137" y="0"/>
                  </a:moveTo>
                  <a:lnTo>
                    <a:pt x="4471320" y="0"/>
                  </a:lnTo>
                  <a:cubicBezTo>
                    <a:pt x="4477457" y="0"/>
                    <a:pt x="4483341" y="2438"/>
                    <a:pt x="4487681" y="6777"/>
                  </a:cubicBezTo>
                  <a:cubicBezTo>
                    <a:pt x="4492020" y="11116"/>
                    <a:pt x="4494457" y="17001"/>
                    <a:pt x="4494457" y="23137"/>
                  </a:cubicBezTo>
                  <a:lnTo>
                    <a:pt x="4494457" y="2206344"/>
                  </a:lnTo>
                  <a:cubicBezTo>
                    <a:pt x="4494457" y="2212480"/>
                    <a:pt x="4492020" y="2218366"/>
                    <a:pt x="4487681" y="2222705"/>
                  </a:cubicBezTo>
                  <a:cubicBezTo>
                    <a:pt x="4483341" y="2227044"/>
                    <a:pt x="4477457" y="2229482"/>
                    <a:pt x="4471320" y="2229482"/>
                  </a:cubicBezTo>
                  <a:lnTo>
                    <a:pt x="23137" y="2229482"/>
                  </a:lnTo>
                  <a:cubicBezTo>
                    <a:pt x="17001" y="2229482"/>
                    <a:pt x="11116" y="2227044"/>
                    <a:pt x="6777" y="2222705"/>
                  </a:cubicBezTo>
                  <a:cubicBezTo>
                    <a:pt x="2438" y="2218366"/>
                    <a:pt x="0" y="2212480"/>
                    <a:pt x="0" y="2206344"/>
                  </a:cubicBezTo>
                  <a:lnTo>
                    <a:pt x="0" y="23137"/>
                  </a:lnTo>
                  <a:cubicBezTo>
                    <a:pt x="0" y="17001"/>
                    <a:pt x="2438" y="11116"/>
                    <a:pt x="6777" y="6777"/>
                  </a:cubicBezTo>
                  <a:cubicBezTo>
                    <a:pt x="11116" y="2438"/>
                    <a:pt x="17001" y="0"/>
                    <a:pt x="231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94457" cy="2267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708448" y="2791568"/>
            <a:ext cx="4209353" cy="6526129"/>
          </a:xfrm>
          <a:custGeom>
            <a:avLst/>
            <a:gdLst/>
            <a:ahLst/>
            <a:cxnLst/>
            <a:rect l="l" t="t" r="r" b="b"/>
            <a:pathLst>
              <a:path w="4209353" h="6526129">
                <a:moveTo>
                  <a:pt x="0" y="0"/>
                </a:moveTo>
                <a:lnTo>
                  <a:pt x="4209353" y="0"/>
                </a:lnTo>
                <a:lnTo>
                  <a:pt x="4209353" y="6526130"/>
                </a:lnTo>
                <a:lnTo>
                  <a:pt x="0" y="6526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0118" y="1568825"/>
            <a:ext cx="1940387" cy="1266544"/>
          </a:xfrm>
          <a:custGeom>
            <a:avLst/>
            <a:gdLst/>
            <a:ahLst/>
            <a:cxnLst/>
            <a:rect l="l" t="t" r="r" b="b"/>
            <a:pathLst>
              <a:path w="1940387" h="1266544">
                <a:moveTo>
                  <a:pt x="0" y="0"/>
                </a:moveTo>
                <a:lnTo>
                  <a:pt x="1940387" y="0"/>
                </a:lnTo>
                <a:lnTo>
                  <a:pt x="1940387" y="1266544"/>
                </a:lnTo>
                <a:lnTo>
                  <a:pt x="0" y="1266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83296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Prescription Drug Coverage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0118" y="2940271"/>
            <a:ext cx="1121698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Scenario: You take several high-cost drugs that have a total out-of-pocket cost of $500 each month. In January 2025, you join the Medicare Prescription Payment Plan through your Medicare drug plan or Medicare health plan with drug coverage.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58539" y="1734102"/>
            <a:ext cx="13001014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"/>
                <a:ea typeface="Nunito"/>
                <a:cs typeface="Nunito"/>
                <a:sym typeface="Nunito"/>
              </a:rPr>
              <a:t>Medicare Prescription Payment Plan Program (M3P/MPPP)</a:t>
            </a:r>
          </a:p>
        </p:txBody>
      </p:sp>
      <p:sp>
        <p:nvSpPr>
          <p:cNvPr id="11" name="Freeform 11"/>
          <p:cNvSpPr/>
          <p:nvPr/>
        </p:nvSpPr>
        <p:spPr>
          <a:xfrm rot="9825852" flipV="1">
            <a:off x="-4280203" y="-6673104"/>
            <a:ext cx="8523807" cy="8136362"/>
          </a:xfrm>
          <a:custGeom>
            <a:avLst/>
            <a:gdLst/>
            <a:ahLst/>
            <a:cxnLst/>
            <a:rect l="l" t="t" r="r" b="b"/>
            <a:pathLst>
              <a:path w="8523807" h="8136362">
                <a:moveTo>
                  <a:pt x="0" y="8136361"/>
                </a:moveTo>
                <a:lnTo>
                  <a:pt x="8523807" y="8136361"/>
                </a:lnTo>
                <a:lnTo>
                  <a:pt x="8523807" y="0"/>
                </a:lnTo>
                <a:lnTo>
                  <a:pt x="0" y="0"/>
                </a:lnTo>
                <a:lnTo>
                  <a:pt x="0" y="813636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83782" y="2297443"/>
            <a:ext cx="11913795" cy="40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Calculation Example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0118" y="4006850"/>
            <a:ext cx="11216980" cy="628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January 2025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$2,000 [annual out-of-pocket maximum]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-$0 [no OOP costs before using payment option]   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= $2000 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_______________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12 [months remaining in the year]                                        </a:t>
            </a: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= $166.67 [payment for January]</a:t>
            </a:r>
          </a:p>
          <a:p>
            <a:pPr algn="l">
              <a:lnSpc>
                <a:spcPts val="2300"/>
              </a:lnSpc>
            </a:pPr>
            <a:endParaRPr lang="en-US" sz="2000" spc="2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February 2025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$333.33 [remaining balance from January] + $500 [new costs for Feb]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= $833.33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______________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11 [months remaining in the year]</a:t>
            </a: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                                    = $75.76 [payment for February]</a:t>
            </a:r>
          </a:p>
          <a:p>
            <a:pPr algn="l">
              <a:lnSpc>
                <a:spcPts val="2300"/>
              </a:lnSpc>
            </a:pPr>
            <a:endParaRPr lang="en-US" sz="2000" spc="2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l">
              <a:lnSpc>
                <a:spcPts val="2185"/>
              </a:lnSpc>
            </a:pPr>
            <a:endParaRPr lang="en-US" sz="2000" spc="2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March 2025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$757.57 [remaining from Jan + Feb] +$500 [new costs for Mar}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= $1,257.57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___________________</a:t>
            </a: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10 [months remaining in the year]                                      </a:t>
            </a: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= $125.76 [payment for March]</a:t>
            </a:r>
          </a:p>
          <a:p>
            <a:pPr algn="l">
              <a:lnSpc>
                <a:spcPts val="2300"/>
              </a:lnSpc>
            </a:pPr>
            <a:endParaRPr lang="en-US" sz="2000" spc="2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l">
              <a:lnSpc>
                <a:spcPts val="2300"/>
              </a:lnSpc>
            </a:pPr>
            <a:endParaRPr lang="en-US" sz="2000" spc="20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l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V="1">
            <a:off x="-5314047" y="-8795409"/>
            <a:ext cx="13081260" cy="12486657"/>
          </a:xfrm>
          <a:custGeom>
            <a:avLst/>
            <a:gdLst/>
            <a:ahLst/>
            <a:cxnLst/>
            <a:rect l="l" t="t" r="r" b="b"/>
            <a:pathLst>
              <a:path w="13081260" h="12486657">
                <a:moveTo>
                  <a:pt x="0" y="12486657"/>
                </a:moveTo>
                <a:lnTo>
                  <a:pt x="13081260" y="12486657"/>
                </a:lnTo>
                <a:lnTo>
                  <a:pt x="13081260" y="0"/>
                </a:lnTo>
                <a:lnTo>
                  <a:pt x="0" y="0"/>
                </a:lnTo>
                <a:lnTo>
                  <a:pt x="0" y="124866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600000" flipH="1">
            <a:off x="8840382" y="6317325"/>
            <a:ext cx="14720099" cy="14051003"/>
          </a:xfrm>
          <a:custGeom>
            <a:avLst/>
            <a:gdLst/>
            <a:ahLst/>
            <a:cxnLst/>
            <a:rect l="l" t="t" r="r" b="b"/>
            <a:pathLst>
              <a:path w="14720099" h="14051003">
                <a:moveTo>
                  <a:pt x="14720099" y="0"/>
                </a:moveTo>
                <a:lnTo>
                  <a:pt x="0" y="0"/>
                </a:lnTo>
                <a:lnTo>
                  <a:pt x="0" y="14051004"/>
                </a:lnTo>
                <a:lnTo>
                  <a:pt x="14720099" y="14051004"/>
                </a:lnTo>
                <a:lnTo>
                  <a:pt x="147200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789284" y="3862138"/>
            <a:ext cx="4151557" cy="5915431"/>
          </a:xfrm>
          <a:custGeom>
            <a:avLst/>
            <a:gdLst/>
            <a:ahLst/>
            <a:cxnLst/>
            <a:rect l="l" t="t" r="r" b="b"/>
            <a:pathLst>
              <a:path w="4151557" h="5915431">
                <a:moveTo>
                  <a:pt x="0" y="0"/>
                </a:moveTo>
                <a:lnTo>
                  <a:pt x="4151556" y="0"/>
                </a:lnTo>
                <a:lnTo>
                  <a:pt x="4151556" y="5915431"/>
                </a:lnTo>
                <a:lnTo>
                  <a:pt x="0" y="59154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4888" y="4440749"/>
            <a:ext cx="6245215" cy="5336820"/>
          </a:xfrm>
          <a:custGeom>
            <a:avLst/>
            <a:gdLst/>
            <a:ahLst/>
            <a:cxnLst/>
            <a:rect l="l" t="t" r="r" b="b"/>
            <a:pathLst>
              <a:path w="6245215" h="5336820">
                <a:moveTo>
                  <a:pt x="0" y="0"/>
                </a:moveTo>
                <a:lnTo>
                  <a:pt x="6245215" y="0"/>
                </a:lnTo>
                <a:lnTo>
                  <a:pt x="6245215" y="5336820"/>
                </a:lnTo>
                <a:lnTo>
                  <a:pt x="0" y="5336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30079" y="2478357"/>
            <a:ext cx="9259204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7000" spc="7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2025 ATRIO HEALTH PLANS INFORMATION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15352808" y="260666"/>
            <a:ext cx="2636713" cy="1536067"/>
          </a:xfrm>
          <a:custGeom>
            <a:avLst/>
            <a:gdLst/>
            <a:ahLst/>
            <a:cxnLst/>
            <a:rect l="l" t="t" r="r" b="b"/>
            <a:pathLst>
              <a:path w="2636713" h="1536067">
                <a:moveTo>
                  <a:pt x="0" y="0"/>
                </a:moveTo>
                <a:lnTo>
                  <a:pt x="2636714" y="0"/>
                </a:lnTo>
                <a:lnTo>
                  <a:pt x="2636714" y="1536068"/>
                </a:lnTo>
                <a:lnTo>
                  <a:pt x="0" y="15360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V="1">
            <a:off x="-5654818" y="-8283821"/>
            <a:ext cx="10520672" cy="10042459"/>
          </a:xfrm>
          <a:custGeom>
            <a:avLst/>
            <a:gdLst/>
            <a:ahLst/>
            <a:cxnLst/>
            <a:rect l="l" t="t" r="r" b="b"/>
            <a:pathLst>
              <a:path w="10520672" h="10042459">
                <a:moveTo>
                  <a:pt x="0" y="10042460"/>
                </a:moveTo>
                <a:lnTo>
                  <a:pt x="10520672" y="10042460"/>
                </a:lnTo>
                <a:lnTo>
                  <a:pt x="10520672" y="0"/>
                </a:lnTo>
                <a:lnTo>
                  <a:pt x="0" y="0"/>
                </a:lnTo>
                <a:lnTo>
                  <a:pt x="0" y="100424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83296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2025 Enrollment Kit and Benefits </a:t>
            </a:r>
          </a:p>
        </p:txBody>
      </p:sp>
      <p:sp>
        <p:nvSpPr>
          <p:cNvPr id="4" name="Freeform 4"/>
          <p:cNvSpPr/>
          <p:nvPr/>
        </p:nvSpPr>
        <p:spPr>
          <a:xfrm>
            <a:off x="635465" y="7986966"/>
            <a:ext cx="2636713" cy="1536067"/>
          </a:xfrm>
          <a:custGeom>
            <a:avLst/>
            <a:gdLst/>
            <a:ahLst/>
            <a:cxnLst/>
            <a:rect l="l" t="t" r="r" b="b"/>
            <a:pathLst>
              <a:path w="2636713" h="1536067">
                <a:moveTo>
                  <a:pt x="0" y="0"/>
                </a:moveTo>
                <a:lnTo>
                  <a:pt x="2636714" y="0"/>
                </a:lnTo>
                <a:lnTo>
                  <a:pt x="2636714" y="1536067"/>
                </a:lnTo>
                <a:lnTo>
                  <a:pt x="0" y="1536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600000" flipH="1">
            <a:off x="12028958" y="8441251"/>
            <a:ext cx="11906028" cy="11364845"/>
          </a:xfrm>
          <a:custGeom>
            <a:avLst/>
            <a:gdLst/>
            <a:ahLst/>
            <a:cxnLst/>
            <a:rect l="l" t="t" r="r" b="b"/>
            <a:pathLst>
              <a:path w="11906028" h="11364845">
                <a:moveTo>
                  <a:pt x="11906029" y="0"/>
                </a:moveTo>
                <a:lnTo>
                  <a:pt x="0" y="0"/>
                </a:lnTo>
                <a:lnTo>
                  <a:pt x="0" y="11364846"/>
                </a:lnTo>
                <a:lnTo>
                  <a:pt x="11906029" y="11364846"/>
                </a:lnTo>
                <a:lnTo>
                  <a:pt x="1190602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043283" y="1796734"/>
            <a:ext cx="6564727" cy="7779278"/>
            <a:chOff x="0" y="0"/>
            <a:chExt cx="812800" cy="9631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963177"/>
            </a:xfrm>
            <a:custGeom>
              <a:avLst/>
              <a:gdLst/>
              <a:ahLst/>
              <a:cxnLst/>
              <a:rect l="l" t="t" r="r" b="b"/>
              <a:pathLst>
                <a:path w="812800" h="963177">
                  <a:moveTo>
                    <a:pt x="0" y="0"/>
                  </a:moveTo>
                  <a:lnTo>
                    <a:pt x="812800" y="0"/>
                  </a:lnTo>
                  <a:lnTo>
                    <a:pt x="812800" y="963177"/>
                  </a:lnTo>
                  <a:lnTo>
                    <a:pt x="0" y="963177"/>
                  </a:lnTo>
                  <a:close/>
                </a:path>
              </a:pathLst>
            </a:custGeom>
            <a:blipFill>
              <a:blip r:embed="rId7"/>
              <a:stretch>
                <a:fillRect t="-4368" b="-43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815784"/>
            <a:ext cx="9415766" cy="476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4"/>
              </a:lnSpc>
            </a:pPr>
            <a:r>
              <a:rPr lang="en-US" sz="3299" spc="32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We will Cover:</a:t>
            </a:r>
            <a:r>
              <a:rPr lang="en-US" sz="3299" spc="3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algn="l">
              <a:lnSpc>
                <a:spcPts val="3794"/>
              </a:lnSpc>
            </a:pPr>
            <a:endParaRPr lang="en-US" sz="3299" spc="32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2025 ATRIO Plan Benefits </a:t>
            </a: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Supplemental Benefits </a:t>
            </a: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Star Ratings </a:t>
            </a: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How to Enroll </a:t>
            </a: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Plan Recap</a:t>
            </a: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After you Enroll </a:t>
            </a: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Notice of Nondiscrimination &amp; Multi-Language Resources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34675" y="8700666"/>
            <a:ext cx="1425707" cy="1425707"/>
          </a:xfrm>
          <a:custGeom>
            <a:avLst/>
            <a:gdLst/>
            <a:ahLst/>
            <a:cxnLst/>
            <a:rect l="l" t="t" r="r" b="b"/>
            <a:pathLst>
              <a:path w="1425707" h="1425707">
                <a:moveTo>
                  <a:pt x="0" y="0"/>
                </a:moveTo>
                <a:lnTo>
                  <a:pt x="1425708" y="0"/>
                </a:lnTo>
                <a:lnTo>
                  <a:pt x="1425708" y="1425707"/>
                </a:lnTo>
                <a:lnTo>
                  <a:pt x="0" y="1425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34675" y="5011106"/>
            <a:ext cx="1425707" cy="1425707"/>
          </a:xfrm>
          <a:custGeom>
            <a:avLst/>
            <a:gdLst/>
            <a:ahLst/>
            <a:cxnLst/>
            <a:rect l="l" t="t" r="r" b="b"/>
            <a:pathLst>
              <a:path w="1425707" h="1425707">
                <a:moveTo>
                  <a:pt x="0" y="0"/>
                </a:moveTo>
                <a:lnTo>
                  <a:pt x="1425708" y="0"/>
                </a:lnTo>
                <a:lnTo>
                  <a:pt x="1425708" y="1425708"/>
                </a:lnTo>
                <a:lnTo>
                  <a:pt x="0" y="1425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134675" y="6824513"/>
            <a:ext cx="1425707" cy="1425707"/>
          </a:xfrm>
          <a:custGeom>
            <a:avLst/>
            <a:gdLst/>
            <a:ahLst/>
            <a:cxnLst/>
            <a:rect l="l" t="t" r="r" b="b"/>
            <a:pathLst>
              <a:path w="1425707" h="1425707">
                <a:moveTo>
                  <a:pt x="0" y="0"/>
                </a:moveTo>
                <a:lnTo>
                  <a:pt x="1425708" y="0"/>
                </a:lnTo>
                <a:lnTo>
                  <a:pt x="1425708" y="1425707"/>
                </a:lnTo>
                <a:lnTo>
                  <a:pt x="0" y="1425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59228" y="204364"/>
            <a:ext cx="3602292" cy="2098583"/>
          </a:xfrm>
          <a:custGeom>
            <a:avLst/>
            <a:gdLst/>
            <a:ahLst/>
            <a:cxnLst/>
            <a:rect l="l" t="t" r="r" b="b"/>
            <a:pathLst>
              <a:path w="3602292" h="2098583">
                <a:moveTo>
                  <a:pt x="0" y="0"/>
                </a:moveTo>
                <a:lnTo>
                  <a:pt x="3602292" y="0"/>
                </a:lnTo>
                <a:lnTo>
                  <a:pt x="3602292" y="2098583"/>
                </a:lnTo>
                <a:lnTo>
                  <a:pt x="0" y="2098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6609767" y="8001766"/>
            <a:ext cx="3802998" cy="3630135"/>
          </a:xfrm>
          <a:custGeom>
            <a:avLst/>
            <a:gdLst/>
            <a:ahLst/>
            <a:cxnLst/>
            <a:rect l="l" t="t" r="r" b="b"/>
            <a:pathLst>
              <a:path w="3802998" h="3630135">
                <a:moveTo>
                  <a:pt x="0" y="0"/>
                </a:moveTo>
                <a:lnTo>
                  <a:pt x="3802999" y="0"/>
                </a:lnTo>
                <a:lnTo>
                  <a:pt x="3802999" y="3630135"/>
                </a:lnTo>
                <a:lnTo>
                  <a:pt x="0" y="3630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5724411"/>
            <a:ext cx="4252504" cy="4155290"/>
            <a:chOff x="0" y="0"/>
            <a:chExt cx="1212322" cy="11846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2322" cy="1184608"/>
            </a:xfrm>
            <a:custGeom>
              <a:avLst/>
              <a:gdLst/>
              <a:ahLst/>
              <a:cxnLst/>
              <a:rect l="l" t="t" r="r" b="b"/>
              <a:pathLst>
                <a:path w="1212322" h="1184608">
                  <a:moveTo>
                    <a:pt x="0" y="0"/>
                  </a:moveTo>
                  <a:lnTo>
                    <a:pt x="1212322" y="0"/>
                  </a:lnTo>
                  <a:lnTo>
                    <a:pt x="1212322" y="1184608"/>
                  </a:lnTo>
                  <a:lnTo>
                    <a:pt x="0" y="11846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9825852" flipV="1">
            <a:off x="-4209508" y="-6772032"/>
            <a:ext cx="9146666" cy="8730909"/>
          </a:xfrm>
          <a:custGeom>
            <a:avLst/>
            <a:gdLst/>
            <a:ahLst/>
            <a:cxnLst/>
            <a:rect l="l" t="t" r="r" b="b"/>
            <a:pathLst>
              <a:path w="9146666" h="8730909">
                <a:moveTo>
                  <a:pt x="0" y="8730908"/>
                </a:moveTo>
                <a:lnTo>
                  <a:pt x="9146666" y="8730908"/>
                </a:lnTo>
                <a:lnTo>
                  <a:pt x="9146666" y="0"/>
                </a:lnTo>
                <a:lnTo>
                  <a:pt x="0" y="0"/>
                </a:lnTo>
                <a:lnTo>
                  <a:pt x="0" y="873090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9200" y="4712718"/>
            <a:ext cx="16040100" cy="80200"/>
          </a:xfrm>
          <a:custGeom>
            <a:avLst/>
            <a:gdLst/>
            <a:ahLst/>
            <a:cxnLst/>
            <a:rect l="l" t="t" r="r" b="b"/>
            <a:pathLst>
              <a:path w="16040100" h="80200">
                <a:moveTo>
                  <a:pt x="0" y="0"/>
                </a:moveTo>
                <a:lnTo>
                  <a:pt x="16040100" y="0"/>
                </a:lnTo>
                <a:lnTo>
                  <a:pt x="16040100" y="80200"/>
                </a:lnTo>
                <a:lnTo>
                  <a:pt x="0" y="802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057275"/>
            <a:ext cx="12143612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Local Licensed Sales Agent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931718"/>
            <a:ext cx="6864041" cy="687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58"/>
              </a:lnSpc>
            </a:pPr>
            <a:r>
              <a:rPr lang="en-US" sz="404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[Agent Name]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17818" y="6978829"/>
            <a:ext cx="3777771" cy="49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18"/>
              </a:lnSpc>
            </a:pPr>
            <a:r>
              <a:rPr lang="en-US" sz="294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Email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17818" y="7455125"/>
            <a:ext cx="6542556" cy="6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76"/>
              </a:lnSpc>
            </a:pPr>
            <a:r>
              <a:rPr lang="en-US" sz="3554" spc="-7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[hello@reallygreatsite.com]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16068" y="5165423"/>
            <a:ext cx="5000618" cy="49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18"/>
              </a:lnSpc>
            </a:pPr>
            <a:r>
              <a:rPr lang="en-US" sz="294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Telephone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16068" y="5641719"/>
            <a:ext cx="5346654" cy="6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76"/>
              </a:lnSpc>
            </a:pPr>
            <a:r>
              <a:rPr lang="en-US" sz="3554" spc="-7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[123-456-7890]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17818" y="8733711"/>
            <a:ext cx="6891950" cy="49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18"/>
              </a:lnSpc>
            </a:pPr>
            <a:r>
              <a:rPr lang="en-US" sz="294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Visit our ATRIO website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17818" y="9210007"/>
            <a:ext cx="6323999" cy="6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atriohp.com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98411" y="2111375"/>
            <a:ext cx="16491178" cy="238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Service area: [  ]</a:t>
            </a: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Certified to sell ATRIO Health Plans [of years]</a:t>
            </a: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Licensed in [states] </a:t>
            </a: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Languages spoken: [languages]</a:t>
            </a:r>
          </a:p>
          <a:p>
            <a:pPr marL="712467" lvl="1" indent="-356233" algn="l">
              <a:lnSpc>
                <a:spcPts val="3794"/>
              </a:lnSpc>
              <a:buFont typeface="Arial"/>
              <a:buChar char="•"/>
            </a:pPr>
            <a:r>
              <a:rPr lang="en-US" sz="3299" spc="32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Community Involvement: Volunteer through [organization name]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6044" y="10079726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42A86-14B9-3D1F-3E73-C544CABD2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185"/>
            <a:ext cx="5921100" cy="7601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344ADC-4388-BF0A-F642-3171001D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749" y="1836159"/>
            <a:ext cx="5950501" cy="7601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D969BD-E172-1108-745E-56774367D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5415" y="1836159"/>
            <a:ext cx="5950501" cy="7601802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B2D85D71-11D2-76DB-8189-C81379E93683}"/>
              </a:ext>
            </a:extLst>
          </p:cNvPr>
          <p:cNvSpPr txBox="1"/>
          <p:nvPr/>
        </p:nvSpPr>
        <p:spPr>
          <a:xfrm>
            <a:off x="606794" y="296886"/>
            <a:ext cx="1739519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4000" spc="69" dirty="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Clackamas, Lane, Multnomah, Washington, and Yamhill Counties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2D85D71-11D2-76DB-8189-C81379E93683}"/>
              </a:ext>
            </a:extLst>
          </p:cNvPr>
          <p:cNvSpPr txBox="1"/>
          <p:nvPr/>
        </p:nvSpPr>
        <p:spPr>
          <a:xfrm>
            <a:off x="606794" y="296886"/>
            <a:ext cx="17395199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7200" spc="69" dirty="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Douglas, 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BFD28-94FF-6FD4-55DA-02890DF0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06" y="1562100"/>
            <a:ext cx="5922427" cy="7624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E2160-3824-AEBA-0932-29A40DAD0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60" y="1523941"/>
            <a:ext cx="5922427" cy="7707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E35384-7862-1DB2-CD96-3BE9012B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0014" y="1545999"/>
            <a:ext cx="5890343" cy="76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75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2D85D71-11D2-76DB-8189-C81379E93683}"/>
              </a:ext>
            </a:extLst>
          </p:cNvPr>
          <p:cNvSpPr txBox="1"/>
          <p:nvPr/>
        </p:nvSpPr>
        <p:spPr>
          <a:xfrm>
            <a:off x="606794" y="296886"/>
            <a:ext cx="17395199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7200" spc="69" dirty="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Douglas, 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D4C4C-CACF-520B-294E-047078452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0" y="1523941"/>
            <a:ext cx="5922427" cy="7642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1E7957-027C-0E5B-F537-F02BD2D13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738" y="1545999"/>
            <a:ext cx="5914406" cy="766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755B3-7EB9-87DA-17DD-CF0D6C075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3812" y="1539357"/>
            <a:ext cx="5914406" cy="76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28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2D85D71-11D2-76DB-8189-C81379E93683}"/>
              </a:ext>
            </a:extLst>
          </p:cNvPr>
          <p:cNvSpPr txBox="1"/>
          <p:nvPr/>
        </p:nvSpPr>
        <p:spPr>
          <a:xfrm>
            <a:off x="606794" y="296886"/>
            <a:ext cx="17395199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9" normalizeH="0" baseline="0" noProof="0" dirty="0">
                <a:ln>
                  <a:noFill/>
                </a:ln>
                <a:solidFill>
                  <a:srgbClr val="0DAF0A"/>
                </a:solidFill>
                <a:effectLst/>
                <a:uLnTx/>
                <a:uFillTx/>
                <a:latin typeface="Nunito Ultra-Bold"/>
                <a:ea typeface="Nunito Ultra-Bold"/>
                <a:cs typeface="Nunito Ultra-Bold"/>
                <a:sym typeface="Nunito Ultra-Bold"/>
              </a:rPr>
              <a:t>Jackson &amp; Josephine Counties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FA7AE-BE02-780D-1BE8-CF4111935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1" y="1568723"/>
            <a:ext cx="5950501" cy="7681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14155C-3DCD-D10C-0178-9831368D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965" y="1568723"/>
            <a:ext cx="5950501" cy="7744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D7A1C2-FDBE-D334-A541-6103C7C29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1445" y="1586770"/>
            <a:ext cx="6016555" cy="78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11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2D85D71-11D2-76DB-8189-C81379E93683}"/>
              </a:ext>
            </a:extLst>
          </p:cNvPr>
          <p:cNvSpPr txBox="1"/>
          <p:nvPr/>
        </p:nvSpPr>
        <p:spPr>
          <a:xfrm>
            <a:off x="606794" y="296886"/>
            <a:ext cx="17395199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9" normalizeH="0" baseline="0" noProof="0" dirty="0">
                <a:ln>
                  <a:noFill/>
                </a:ln>
                <a:solidFill>
                  <a:srgbClr val="0DAF0A"/>
                </a:solidFill>
                <a:effectLst/>
                <a:uLnTx/>
                <a:uFillTx/>
                <a:latin typeface="Nunito Ultra-Bold"/>
                <a:ea typeface="Nunito Ultra-Bold"/>
                <a:cs typeface="Nunito Ultra-Bold"/>
                <a:sym typeface="Nunito Ultra-Bold"/>
              </a:rPr>
              <a:t>Klamath County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3B9EA-75ED-ED90-564E-5882782C5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999"/>
            <a:ext cx="5890343" cy="7641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D3EFC-F735-3DB6-56EF-25E0F3C5E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545999"/>
            <a:ext cx="5890343" cy="7591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9EF51-1305-A717-1C8F-420858A6B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1650" y="1551481"/>
            <a:ext cx="5890343" cy="755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70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2D85D71-11D2-76DB-8189-C81379E93683}"/>
              </a:ext>
            </a:extLst>
          </p:cNvPr>
          <p:cNvSpPr txBox="1"/>
          <p:nvPr/>
        </p:nvSpPr>
        <p:spPr>
          <a:xfrm>
            <a:off x="606794" y="296886"/>
            <a:ext cx="17395199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9" normalizeH="0" baseline="0" noProof="0" dirty="0">
                <a:ln>
                  <a:noFill/>
                </a:ln>
                <a:solidFill>
                  <a:srgbClr val="0DAF0A"/>
                </a:solidFill>
                <a:effectLst/>
                <a:uLnTx/>
                <a:uFillTx/>
                <a:latin typeface="Nunito Ultra-Bold"/>
                <a:ea typeface="Nunito Ultra-Bold"/>
                <a:cs typeface="Nunito Ultra-Bold"/>
                <a:sym typeface="Nunito Ultra-Bold"/>
              </a:rPr>
              <a:t>Klamath County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327EC-F133-575A-B605-FB04B02D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44" y="1513973"/>
            <a:ext cx="5914406" cy="7634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9F6A8-2ABF-C81D-61C8-51ED3413E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746" y="1513973"/>
            <a:ext cx="5930448" cy="7660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22E5D6-C29F-88FA-DDBA-E5F2FDE24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1490" y="1513973"/>
            <a:ext cx="5888383" cy="76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43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2D85D71-11D2-76DB-8189-C81379E93683}"/>
              </a:ext>
            </a:extLst>
          </p:cNvPr>
          <p:cNvSpPr txBox="1"/>
          <p:nvPr/>
        </p:nvSpPr>
        <p:spPr>
          <a:xfrm>
            <a:off x="606794" y="296886"/>
            <a:ext cx="17395199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9" normalizeH="0" baseline="0" noProof="0" dirty="0">
                <a:ln>
                  <a:noFill/>
                </a:ln>
                <a:solidFill>
                  <a:srgbClr val="0DAF0A"/>
                </a:solidFill>
                <a:effectLst/>
                <a:uLnTx/>
                <a:uFillTx/>
                <a:latin typeface="Nunito Ultra-Bold"/>
                <a:ea typeface="Nunito Ultra-Bold"/>
                <a:cs typeface="Nunito Ultra-Bold"/>
                <a:sym typeface="Nunito Ultra-Bold"/>
              </a:rPr>
              <a:t>Klamath County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04147-DE65-CDAC-25A4-898454DA2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60" y="1519989"/>
            <a:ext cx="5926438" cy="7669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D4A4E-5CA1-1E51-44DC-69BDAE995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050" y="1529672"/>
            <a:ext cx="5926438" cy="7659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87473E-7694-D6C8-CC4A-D6F30749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4342" y="1558435"/>
            <a:ext cx="5899806" cy="76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25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2D85D71-11D2-76DB-8189-C81379E93683}"/>
              </a:ext>
            </a:extLst>
          </p:cNvPr>
          <p:cNvSpPr txBox="1"/>
          <p:nvPr/>
        </p:nvSpPr>
        <p:spPr>
          <a:xfrm>
            <a:off x="606794" y="296886"/>
            <a:ext cx="17395199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9" normalizeH="0" baseline="0" noProof="0" dirty="0">
                <a:ln>
                  <a:noFill/>
                </a:ln>
                <a:solidFill>
                  <a:srgbClr val="0DAF0A"/>
                </a:solidFill>
                <a:effectLst/>
                <a:uLnTx/>
                <a:uFillTx/>
                <a:latin typeface="Nunito Ultra-Bold"/>
                <a:ea typeface="Nunito Ultra-Bold"/>
                <a:cs typeface="Nunito Ultra-Bold"/>
                <a:sym typeface="Nunito Ultra-Bold"/>
              </a:rPr>
              <a:t>Marion &amp; Polk Counties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2455E-08C2-4AEA-304B-913C2757D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3" y="1558435"/>
            <a:ext cx="5878018" cy="7669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96A62-F86E-682F-3683-CE99E7FF8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991" y="1558435"/>
            <a:ext cx="5878018" cy="7612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9AC3A6-E2E0-B30B-47B2-E50D4A0AD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0153" y="1561527"/>
            <a:ext cx="5891785" cy="76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80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2D85D71-11D2-76DB-8189-C81379E93683}"/>
              </a:ext>
            </a:extLst>
          </p:cNvPr>
          <p:cNvSpPr txBox="1"/>
          <p:nvPr/>
        </p:nvSpPr>
        <p:spPr>
          <a:xfrm>
            <a:off x="606794" y="296886"/>
            <a:ext cx="17395199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9" normalizeH="0" baseline="0" noProof="0" dirty="0">
                <a:ln>
                  <a:noFill/>
                </a:ln>
                <a:solidFill>
                  <a:srgbClr val="0DAF0A"/>
                </a:solidFill>
                <a:effectLst/>
                <a:uLnTx/>
                <a:uFillTx/>
                <a:latin typeface="Nunito Ultra-Bold"/>
                <a:ea typeface="Nunito Ultra-Bold"/>
                <a:cs typeface="Nunito Ultra-Bold"/>
                <a:sym typeface="Nunito Ultra-Bold"/>
              </a:rPr>
              <a:t>Marion &amp; Polk Counties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35B7D-8F60-F4DF-316B-995E2A49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44" y="1596535"/>
            <a:ext cx="5878017" cy="764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ABF479-98E6-3944-2355-EA287D4F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453" y="1586509"/>
            <a:ext cx="5891785" cy="7602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1D8CD-4C87-A539-74B2-D9BB5F6BA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2255" y="1608594"/>
            <a:ext cx="5859701" cy="75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35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9352" y="1391751"/>
            <a:ext cx="17064893" cy="8594880"/>
            <a:chOff x="0" y="0"/>
            <a:chExt cx="4494457" cy="22636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457" cy="2263672"/>
            </a:xfrm>
            <a:custGeom>
              <a:avLst/>
              <a:gdLst/>
              <a:ahLst/>
              <a:cxnLst/>
              <a:rect l="l" t="t" r="r" b="b"/>
              <a:pathLst>
                <a:path w="4494457" h="2263672">
                  <a:moveTo>
                    <a:pt x="23137" y="0"/>
                  </a:moveTo>
                  <a:lnTo>
                    <a:pt x="4471320" y="0"/>
                  </a:lnTo>
                  <a:cubicBezTo>
                    <a:pt x="4477457" y="0"/>
                    <a:pt x="4483341" y="2438"/>
                    <a:pt x="4487681" y="6777"/>
                  </a:cubicBezTo>
                  <a:cubicBezTo>
                    <a:pt x="4492020" y="11116"/>
                    <a:pt x="4494457" y="17001"/>
                    <a:pt x="4494457" y="23137"/>
                  </a:cubicBezTo>
                  <a:lnTo>
                    <a:pt x="4494457" y="2240535"/>
                  </a:lnTo>
                  <a:cubicBezTo>
                    <a:pt x="4494457" y="2246671"/>
                    <a:pt x="4492020" y="2252556"/>
                    <a:pt x="4487681" y="2256895"/>
                  </a:cubicBezTo>
                  <a:cubicBezTo>
                    <a:pt x="4483341" y="2261234"/>
                    <a:pt x="4477457" y="2263672"/>
                    <a:pt x="4471320" y="2263672"/>
                  </a:cubicBezTo>
                  <a:lnTo>
                    <a:pt x="23137" y="2263672"/>
                  </a:lnTo>
                  <a:cubicBezTo>
                    <a:pt x="17001" y="2263672"/>
                    <a:pt x="11116" y="2261234"/>
                    <a:pt x="6777" y="2256895"/>
                  </a:cubicBezTo>
                  <a:cubicBezTo>
                    <a:pt x="2438" y="2252556"/>
                    <a:pt x="0" y="2246671"/>
                    <a:pt x="0" y="2240535"/>
                  </a:cubicBezTo>
                  <a:lnTo>
                    <a:pt x="0" y="23137"/>
                  </a:lnTo>
                  <a:cubicBezTo>
                    <a:pt x="0" y="17001"/>
                    <a:pt x="2438" y="11116"/>
                    <a:pt x="6777" y="6777"/>
                  </a:cubicBezTo>
                  <a:cubicBezTo>
                    <a:pt x="11116" y="2438"/>
                    <a:pt x="17001" y="0"/>
                    <a:pt x="231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457" cy="2301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193944" y="6584396"/>
            <a:ext cx="1644722" cy="717510"/>
          </a:xfrm>
          <a:custGeom>
            <a:avLst/>
            <a:gdLst/>
            <a:ahLst/>
            <a:cxnLst/>
            <a:rect l="l" t="t" r="r" b="b"/>
            <a:pathLst>
              <a:path w="1644722" h="717510">
                <a:moveTo>
                  <a:pt x="0" y="0"/>
                </a:moveTo>
                <a:lnTo>
                  <a:pt x="1644723" y="0"/>
                </a:lnTo>
                <a:lnTo>
                  <a:pt x="1644723" y="717511"/>
                </a:lnTo>
                <a:lnTo>
                  <a:pt x="0" y="717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506149" y="3996860"/>
            <a:ext cx="1137427" cy="1070603"/>
          </a:xfrm>
          <a:custGeom>
            <a:avLst/>
            <a:gdLst/>
            <a:ahLst/>
            <a:cxnLst/>
            <a:rect l="l" t="t" r="r" b="b"/>
            <a:pathLst>
              <a:path w="1137427" h="1070603">
                <a:moveTo>
                  <a:pt x="0" y="0"/>
                </a:moveTo>
                <a:lnTo>
                  <a:pt x="1137427" y="0"/>
                </a:lnTo>
                <a:lnTo>
                  <a:pt x="1137427" y="1070604"/>
                </a:lnTo>
                <a:lnTo>
                  <a:pt x="0" y="1070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61685" y="6147908"/>
            <a:ext cx="816621" cy="1333260"/>
          </a:xfrm>
          <a:custGeom>
            <a:avLst/>
            <a:gdLst/>
            <a:ahLst/>
            <a:cxnLst/>
            <a:rect l="l" t="t" r="r" b="b"/>
            <a:pathLst>
              <a:path w="816621" h="1333260">
                <a:moveTo>
                  <a:pt x="0" y="0"/>
                </a:moveTo>
                <a:lnTo>
                  <a:pt x="816622" y="0"/>
                </a:lnTo>
                <a:lnTo>
                  <a:pt x="816622" y="1333259"/>
                </a:lnTo>
                <a:lnTo>
                  <a:pt x="0" y="13332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00681" y="4460702"/>
            <a:ext cx="553070" cy="635713"/>
          </a:xfrm>
          <a:custGeom>
            <a:avLst/>
            <a:gdLst/>
            <a:ahLst/>
            <a:cxnLst/>
            <a:rect l="l" t="t" r="r" b="b"/>
            <a:pathLst>
              <a:path w="553070" h="635713">
                <a:moveTo>
                  <a:pt x="0" y="0"/>
                </a:moveTo>
                <a:lnTo>
                  <a:pt x="553070" y="0"/>
                </a:lnTo>
                <a:lnTo>
                  <a:pt x="553070" y="635713"/>
                </a:lnTo>
                <a:lnTo>
                  <a:pt x="0" y="6357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304710" y="3996860"/>
            <a:ext cx="660635" cy="660635"/>
          </a:xfrm>
          <a:custGeom>
            <a:avLst/>
            <a:gdLst/>
            <a:ahLst/>
            <a:cxnLst/>
            <a:rect l="l" t="t" r="r" b="b"/>
            <a:pathLst>
              <a:path w="660635" h="660635">
                <a:moveTo>
                  <a:pt x="0" y="0"/>
                </a:moveTo>
                <a:lnTo>
                  <a:pt x="660636" y="0"/>
                </a:lnTo>
                <a:lnTo>
                  <a:pt x="660636" y="660636"/>
                </a:lnTo>
                <a:lnTo>
                  <a:pt x="0" y="660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196086" y="2000121"/>
            <a:ext cx="7290919" cy="7802792"/>
            <a:chOff x="0" y="0"/>
            <a:chExt cx="1920242" cy="20550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0242" cy="2055056"/>
            </a:xfrm>
            <a:custGeom>
              <a:avLst/>
              <a:gdLst/>
              <a:ahLst/>
              <a:cxnLst/>
              <a:rect l="l" t="t" r="r" b="b"/>
              <a:pathLst>
                <a:path w="1920242" h="2055056">
                  <a:moveTo>
                    <a:pt x="54155" y="0"/>
                  </a:moveTo>
                  <a:lnTo>
                    <a:pt x="1866087" y="0"/>
                  </a:lnTo>
                  <a:cubicBezTo>
                    <a:pt x="1895996" y="0"/>
                    <a:pt x="1920242" y="24246"/>
                    <a:pt x="1920242" y="54155"/>
                  </a:cubicBezTo>
                  <a:lnTo>
                    <a:pt x="1920242" y="2000902"/>
                  </a:lnTo>
                  <a:cubicBezTo>
                    <a:pt x="1920242" y="2015264"/>
                    <a:pt x="1914537" y="2029039"/>
                    <a:pt x="1904380" y="2039195"/>
                  </a:cubicBezTo>
                  <a:cubicBezTo>
                    <a:pt x="1894224" y="2049351"/>
                    <a:pt x="1880450" y="2055056"/>
                    <a:pt x="1866087" y="2055056"/>
                  </a:cubicBezTo>
                  <a:lnTo>
                    <a:pt x="54155" y="2055056"/>
                  </a:lnTo>
                  <a:cubicBezTo>
                    <a:pt x="39792" y="2055056"/>
                    <a:pt x="26018" y="2049351"/>
                    <a:pt x="15862" y="2039195"/>
                  </a:cubicBezTo>
                  <a:cubicBezTo>
                    <a:pt x="5706" y="2029039"/>
                    <a:pt x="0" y="2015264"/>
                    <a:pt x="0" y="2000902"/>
                  </a:cubicBezTo>
                  <a:lnTo>
                    <a:pt x="0" y="54155"/>
                  </a:lnTo>
                  <a:cubicBezTo>
                    <a:pt x="0" y="39792"/>
                    <a:pt x="5706" y="26018"/>
                    <a:pt x="15862" y="15862"/>
                  </a:cubicBezTo>
                  <a:cubicBezTo>
                    <a:pt x="26018" y="5706"/>
                    <a:pt x="39792" y="0"/>
                    <a:pt x="54155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920242" cy="211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</a:p>
            <a:p>
              <a:pPr algn="ctr">
                <a:lnSpc>
                  <a:spcPts val="3919"/>
                </a:lnSpc>
              </a:pPr>
              <a:endParaRPr lang="en-US" sz="2799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315123" y="7074939"/>
            <a:ext cx="1252033" cy="1028232"/>
          </a:xfrm>
          <a:custGeom>
            <a:avLst/>
            <a:gdLst/>
            <a:ahLst/>
            <a:cxnLst/>
            <a:rect l="l" t="t" r="r" b="b"/>
            <a:pathLst>
              <a:path w="1252033" h="1028232">
                <a:moveTo>
                  <a:pt x="0" y="0"/>
                </a:moveTo>
                <a:lnTo>
                  <a:pt x="1252033" y="0"/>
                </a:lnTo>
                <a:lnTo>
                  <a:pt x="1252033" y="1028232"/>
                </a:lnTo>
                <a:lnTo>
                  <a:pt x="0" y="10282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891980" y="5096415"/>
            <a:ext cx="1141209" cy="1164499"/>
          </a:xfrm>
          <a:custGeom>
            <a:avLst/>
            <a:gdLst/>
            <a:ahLst/>
            <a:cxnLst/>
            <a:rect l="l" t="t" r="r" b="b"/>
            <a:pathLst>
              <a:path w="1141209" h="1164499">
                <a:moveTo>
                  <a:pt x="0" y="0"/>
                </a:moveTo>
                <a:lnTo>
                  <a:pt x="1141209" y="0"/>
                </a:lnTo>
                <a:lnTo>
                  <a:pt x="1141209" y="1164499"/>
                </a:lnTo>
                <a:lnTo>
                  <a:pt x="0" y="11644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406900" y="5179524"/>
            <a:ext cx="1244077" cy="1026363"/>
          </a:xfrm>
          <a:custGeom>
            <a:avLst/>
            <a:gdLst/>
            <a:ahLst/>
            <a:cxnLst/>
            <a:rect l="l" t="t" r="r" b="b"/>
            <a:pathLst>
              <a:path w="1244077" h="1026363">
                <a:moveTo>
                  <a:pt x="0" y="0"/>
                </a:moveTo>
                <a:lnTo>
                  <a:pt x="1244076" y="0"/>
                </a:lnTo>
                <a:lnTo>
                  <a:pt x="1244076" y="1026363"/>
                </a:lnTo>
                <a:lnTo>
                  <a:pt x="0" y="10263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073832" y="6859164"/>
            <a:ext cx="777505" cy="1244007"/>
          </a:xfrm>
          <a:custGeom>
            <a:avLst/>
            <a:gdLst/>
            <a:ahLst/>
            <a:cxnLst/>
            <a:rect l="l" t="t" r="r" b="b"/>
            <a:pathLst>
              <a:path w="777505" h="1244007">
                <a:moveTo>
                  <a:pt x="0" y="0"/>
                </a:moveTo>
                <a:lnTo>
                  <a:pt x="777504" y="0"/>
                </a:lnTo>
                <a:lnTo>
                  <a:pt x="777504" y="1244007"/>
                </a:lnTo>
                <a:lnTo>
                  <a:pt x="0" y="12440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567156" y="4271819"/>
            <a:ext cx="3192793" cy="2587345"/>
          </a:xfrm>
          <a:custGeom>
            <a:avLst/>
            <a:gdLst/>
            <a:ahLst/>
            <a:cxnLst/>
            <a:rect l="l" t="t" r="r" b="b"/>
            <a:pathLst>
              <a:path w="3192793" h="2587345">
                <a:moveTo>
                  <a:pt x="0" y="0"/>
                </a:moveTo>
                <a:lnTo>
                  <a:pt x="3192793" y="0"/>
                </a:lnTo>
                <a:lnTo>
                  <a:pt x="3192793" y="2587345"/>
                </a:lnTo>
                <a:lnTo>
                  <a:pt x="0" y="258734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87665" y="4220509"/>
            <a:ext cx="1719465" cy="623306"/>
          </a:xfrm>
          <a:custGeom>
            <a:avLst/>
            <a:gdLst/>
            <a:ahLst/>
            <a:cxnLst/>
            <a:rect l="l" t="t" r="r" b="b"/>
            <a:pathLst>
              <a:path w="1719465" h="623306">
                <a:moveTo>
                  <a:pt x="0" y="0"/>
                </a:moveTo>
                <a:lnTo>
                  <a:pt x="1719466" y="0"/>
                </a:lnTo>
                <a:lnTo>
                  <a:pt x="1719466" y="623306"/>
                </a:lnTo>
                <a:lnTo>
                  <a:pt x="0" y="6233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417004" y="4100675"/>
            <a:ext cx="890574" cy="883895"/>
          </a:xfrm>
          <a:custGeom>
            <a:avLst/>
            <a:gdLst/>
            <a:ahLst/>
            <a:cxnLst/>
            <a:rect l="l" t="t" r="r" b="b"/>
            <a:pathLst>
              <a:path w="890574" h="883895">
                <a:moveTo>
                  <a:pt x="0" y="0"/>
                </a:moveTo>
                <a:lnTo>
                  <a:pt x="890574" y="0"/>
                </a:lnTo>
                <a:lnTo>
                  <a:pt x="890574" y="883895"/>
                </a:lnTo>
                <a:lnTo>
                  <a:pt x="0" y="8838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87665" y="6339237"/>
            <a:ext cx="1163853" cy="1015960"/>
          </a:xfrm>
          <a:custGeom>
            <a:avLst/>
            <a:gdLst/>
            <a:ahLst/>
            <a:cxnLst/>
            <a:rect l="l" t="t" r="r" b="b"/>
            <a:pathLst>
              <a:path w="1163853" h="1015960">
                <a:moveTo>
                  <a:pt x="0" y="0"/>
                </a:moveTo>
                <a:lnTo>
                  <a:pt x="1163854" y="0"/>
                </a:lnTo>
                <a:lnTo>
                  <a:pt x="1163854" y="1015960"/>
                </a:lnTo>
                <a:lnTo>
                  <a:pt x="0" y="101596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251013" y="6295471"/>
            <a:ext cx="2423143" cy="2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Dental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2801" y="118577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Extra Benefits and Flex Card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5827" y="5291137"/>
            <a:ext cx="2423143" cy="24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800" spc="18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Vision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93351" y="7772616"/>
            <a:ext cx="1963024" cy="153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800" spc="18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Transportation              on plan-approved health related locations (Not included in all plans)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881567" y="5291137"/>
            <a:ext cx="2423143" cy="24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800" spc="18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Meals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58424" y="7802872"/>
            <a:ext cx="2256466" cy="1792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800" spc="18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Personal Emergency Responsive System (PERS) Wearable medical alert system and monitoring (Not included in all plans)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48980" y="5291137"/>
            <a:ext cx="1703402" cy="50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800" spc="18" dirty="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Worldwide Emergency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729568" y="8241881"/>
            <a:ext cx="2616631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Routine Alternative </a:t>
            </a:r>
          </a:p>
          <a:p>
            <a:pPr algn="ctr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Therapies (Chiropractic, Acupuncture, and Naturopathy)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17367" y="6348762"/>
            <a:ext cx="2423143" cy="2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Fitness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94224" y="8241881"/>
            <a:ext cx="2423143" cy="28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Over the Counter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94224" y="2250272"/>
            <a:ext cx="6611864" cy="229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Flex Card</a:t>
            </a:r>
          </a:p>
          <a:p>
            <a:pPr algn="l">
              <a:lnSpc>
                <a:spcPts val="2530"/>
              </a:lnSpc>
              <a:spcBef>
                <a:spcPct val="0"/>
              </a:spcBef>
            </a:pPr>
            <a:r>
              <a:rPr lang="en-US" sz="2200" spc="2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Every ATRIO Medicare Advantage plan features a </a:t>
            </a:r>
            <a:r>
              <a:rPr lang="en-US" sz="2200" spc="2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Flex Card: </a:t>
            </a:r>
            <a:r>
              <a:rPr lang="en-US" sz="2200" spc="2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 special debit card preloaded with dollars for Dental, Fitness, select Over-the-Counter (OTC) items and routine Alternative Therapies such as Chiropractic, Acupuncture, and Naturopathy services.</a:t>
            </a:r>
            <a:r>
              <a:rPr lang="en-US" sz="2200" spc="22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7665" y="1986280"/>
            <a:ext cx="7006958" cy="126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0"/>
              </a:lnSpc>
            </a:pPr>
            <a:r>
              <a:rPr lang="en-US" sz="2200" spc="22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Extra Benefits</a:t>
            </a:r>
          </a:p>
          <a:p>
            <a:pPr algn="l">
              <a:lnSpc>
                <a:spcPts val="2530"/>
              </a:lnSpc>
              <a:spcBef>
                <a:spcPct val="0"/>
              </a:spcBef>
            </a:pPr>
            <a:r>
              <a:rPr lang="en-US" sz="2200" spc="22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When you choose ATRIO, you get extra benefits that Original Medicare does not cover. Your plan may include: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7590" y="10088881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458424" y="5291137"/>
            <a:ext cx="2423143" cy="24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800" spc="18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Routine Hearing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7802872"/>
            <a:ext cx="1769628" cy="153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800" spc="18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Receive cash back each month in your Social Security check (most plans)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0950" y="489033"/>
            <a:ext cx="17525004" cy="9053507"/>
          </a:xfrm>
          <a:custGeom>
            <a:avLst/>
            <a:gdLst/>
            <a:ahLst/>
            <a:cxnLst/>
            <a:rect l="l" t="t" r="r" b="b"/>
            <a:pathLst>
              <a:path w="17525004" h="9053507">
                <a:moveTo>
                  <a:pt x="0" y="0"/>
                </a:moveTo>
                <a:lnTo>
                  <a:pt x="17525004" y="0"/>
                </a:lnTo>
                <a:lnTo>
                  <a:pt x="17525004" y="9053507"/>
                </a:lnTo>
                <a:lnTo>
                  <a:pt x="0" y="9053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73" t="-12219" r="-12673"/>
            </a:stretch>
          </a:blipFill>
          <a:ln w="38100" cap="rnd">
            <a:solidFill>
              <a:srgbClr val="0DAF0A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30180" y="4179637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657008" y="1560512"/>
            <a:ext cx="3602292" cy="2098583"/>
          </a:xfrm>
          <a:custGeom>
            <a:avLst/>
            <a:gdLst/>
            <a:ahLst/>
            <a:cxnLst/>
            <a:rect l="l" t="t" r="r" b="b"/>
            <a:pathLst>
              <a:path w="3602292" h="2098583">
                <a:moveTo>
                  <a:pt x="0" y="0"/>
                </a:moveTo>
                <a:lnTo>
                  <a:pt x="3602292" y="0"/>
                </a:lnTo>
                <a:lnTo>
                  <a:pt x="3602292" y="2098584"/>
                </a:lnTo>
                <a:lnTo>
                  <a:pt x="0" y="20985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1057275"/>
            <a:ext cx="12143612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Agenda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6509" y="2190704"/>
            <a:ext cx="11374438" cy="699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6" lvl="1" indent="-442593" algn="l">
              <a:lnSpc>
                <a:spcPts val="9388"/>
              </a:lnSpc>
              <a:buAutoNum type="arabicPeriod"/>
            </a:pPr>
            <a:r>
              <a:rPr lang="en-US" sz="40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Why ATRIO </a:t>
            </a:r>
          </a:p>
          <a:p>
            <a:pPr marL="885186" lvl="1" indent="-442593" algn="l">
              <a:lnSpc>
                <a:spcPts val="9388"/>
              </a:lnSpc>
              <a:buAutoNum type="arabicPeriod"/>
            </a:pPr>
            <a:r>
              <a:rPr lang="en-US" sz="40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Understanding your Medicare Choices</a:t>
            </a:r>
          </a:p>
          <a:p>
            <a:pPr marL="885186" lvl="1" indent="-442593" algn="l">
              <a:lnSpc>
                <a:spcPts val="9388"/>
              </a:lnSpc>
              <a:buAutoNum type="arabicPeriod"/>
            </a:pPr>
            <a:r>
              <a:rPr lang="en-US" sz="40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Prescription Drug Coverage</a:t>
            </a:r>
          </a:p>
          <a:p>
            <a:pPr marL="885186" lvl="1" indent="-442593" algn="l">
              <a:lnSpc>
                <a:spcPts val="9388"/>
              </a:lnSpc>
              <a:buAutoNum type="arabicPeriod"/>
            </a:pPr>
            <a:r>
              <a:rPr lang="en-US" sz="40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Eligibility and Enrollment </a:t>
            </a:r>
          </a:p>
          <a:p>
            <a:pPr marL="885186" lvl="1" indent="-442593" algn="l">
              <a:lnSpc>
                <a:spcPts val="9388"/>
              </a:lnSpc>
              <a:buAutoNum type="arabicPeriod"/>
            </a:pPr>
            <a:r>
              <a:rPr lang="en-US" sz="40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2025 Medicare Advantage Plan Information</a:t>
            </a:r>
          </a:p>
          <a:p>
            <a:pPr marL="885186" lvl="1" indent="-442593" algn="l">
              <a:lnSpc>
                <a:spcPts val="9388"/>
              </a:lnSpc>
              <a:buAutoNum type="arabicPeriod"/>
            </a:pPr>
            <a:r>
              <a:rPr lang="en-US" sz="40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Additional Resources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V="1">
            <a:off x="-5655247" y="-8283176"/>
            <a:ext cx="10517445" cy="10039379"/>
          </a:xfrm>
          <a:custGeom>
            <a:avLst/>
            <a:gdLst/>
            <a:ahLst/>
            <a:cxnLst/>
            <a:rect l="l" t="t" r="r" b="b"/>
            <a:pathLst>
              <a:path w="10517445" h="10039379">
                <a:moveTo>
                  <a:pt x="0" y="10039379"/>
                </a:moveTo>
                <a:lnTo>
                  <a:pt x="10517444" y="10039379"/>
                </a:lnTo>
                <a:lnTo>
                  <a:pt x="10517444" y="0"/>
                </a:lnTo>
                <a:lnTo>
                  <a:pt x="0" y="0"/>
                </a:lnTo>
                <a:lnTo>
                  <a:pt x="0" y="1003937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4" name="Freeform 4"/>
          <p:cNvSpPr/>
          <p:nvPr/>
        </p:nvSpPr>
        <p:spPr>
          <a:xfrm rot="9600000" flipH="1">
            <a:off x="8840382" y="6317325"/>
            <a:ext cx="14720099" cy="14051003"/>
          </a:xfrm>
          <a:custGeom>
            <a:avLst/>
            <a:gdLst/>
            <a:ahLst/>
            <a:cxnLst/>
            <a:rect l="l" t="t" r="r" b="b"/>
            <a:pathLst>
              <a:path w="14720099" h="14051003">
                <a:moveTo>
                  <a:pt x="14720099" y="0"/>
                </a:moveTo>
                <a:lnTo>
                  <a:pt x="0" y="0"/>
                </a:lnTo>
                <a:lnTo>
                  <a:pt x="0" y="14051004"/>
                </a:lnTo>
                <a:lnTo>
                  <a:pt x="14720099" y="14051004"/>
                </a:lnTo>
                <a:lnTo>
                  <a:pt x="147200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06794" y="1350986"/>
            <a:ext cx="13585192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"/>
                <a:ea typeface="Nunito"/>
                <a:cs typeface="Nunito"/>
                <a:sym typeface="Nunito"/>
              </a:rPr>
              <a:t>How are Star Ratings determined?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6794" y="2065952"/>
            <a:ext cx="13764643" cy="724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9"/>
              </a:lnSpc>
            </a:pPr>
            <a:r>
              <a:rPr lang="en-US" sz="2999" spc="29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The two main types of Star Ratings are:</a:t>
            </a:r>
            <a:r>
              <a:rPr lang="en-US" sz="2999" spc="2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algn="l">
              <a:lnSpc>
                <a:spcPts val="3449"/>
              </a:lnSpc>
            </a:pPr>
            <a:endParaRPr lang="en-US" sz="2999" spc="29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647698" lvl="1" indent="-323849" algn="l">
              <a:lnSpc>
                <a:spcPts val="5999"/>
              </a:lnSpc>
              <a:buAutoNum type="arabicPeriod"/>
            </a:pPr>
            <a:r>
              <a:rPr lang="en-US" sz="2999" spc="2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 overall Star Rating that combines all of our plans’ scores </a:t>
            </a:r>
          </a:p>
          <a:p>
            <a:pPr marL="647698" lvl="1" indent="-323849" algn="l">
              <a:lnSpc>
                <a:spcPts val="5999"/>
              </a:lnSpc>
              <a:buAutoNum type="arabicPeriod"/>
            </a:pPr>
            <a:r>
              <a:rPr lang="en-US" sz="2999" spc="2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Summary Star Ratings that focus on medical (Part C) and our prescription drug services (Part D)</a:t>
            </a:r>
          </a:p>
          <a:p>
            <a:pPr algn="l">
              <a:lnSpc>
                <a:spcPts val="3449"/>
              </a:lnSpc>
            </a:pPr>
            <a:endParaRPr lang="en-US" sz="2999" spc="29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l">
              <a:lnSpc>
                <a:spcPts val="3449"/>
              </a:lnSpc>
            </a:pPr>
            <a:r>
              <a:rPr lang="en-US" sz="2999" spc="29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Some of the areas Medicare reviews for these ratings include: </a:t>
            </a:r>
          </a:p>
          <a:p>
            <a:pPr algn="l">
              <a:lnSpc>
                <a:spcPts val="3449"/>
              </a:lnSpc>
            </a:pPr>
            <a:endParaRPr lang="en-US" sz="2999" spc="29">
              <a:solidFill>
                <a:srgbClr val="0DAF0A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647698" lvl="1" indent="-323849" algn="l">
              <a:lnSpc>
                <a:spcPts val="5999"/>
              </a:lnSpc>
              <a:buFont typeface="Arial"/>
              <a:buChar char="•"/>
            </a:pPr>
            <a:r>
              <a:rPr lang="en-US" sz="2999" spc="2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How our members rate our plan’s services and care </a:t>
            </a:r>
          </a:p>
          <a:p>
            <a:pPr marL="647698" lvl="1" indent="-323849" algn="l">
              <a:lnSpc>
                <a:spcPts val="5999"/>
              </a:lnSpc>
              <a:buFont typeface="Arial"/>
              <a:buChar char="•"/>
            </a:pPr>
            <a:r>
              <a:rPr lang="en-US" sz="2999" spc="2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How well our doctors detect illnesses and keep members healthy </a:t>
            </a:r>
          </a:p>
          <a:p>
            <a:pPr marL="647698" lvl="1" indent="-323849" algn="l">
              <a:lnSpc>
                <a:spcPts val="5999"/>
              </a:lnSpc>
              <a:buFont typeface="Arial"/>
              <a:buChar char="•"/>
            </a:pPr>
            <a:r>
              <a:rPr lang="en-US" sz="2999" spc="2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How well our plan helps our members use recommended and safe prescription medications</a:t>
            </a:r>
          </a:p>
        </p:txBody>
      </p:sp>
      <p:sp>
        <p:nvSpPr>
          <p:cNvPr id="7" name="Freeform 7"/>
          <p:cNvSpPr/>
          <p:nvPr/>
        </p:nvSpPr>
        <p:spPr>
          <a:xfrm>
            <a:off x="14923385" y="260666"/>
            <a:ext cx="3066137" cy="1786236"/>
          </a:xfrm>
          <a:custGeom>
            <a:avLst/>
            <a:gdLst/>
            <a:ahLst/>
            <a:cxnLst/>
            <a:rect l="l" t="t" r="r" b="b"/>
            <a:pathLst>
              <a:path w="3066137" h="1786236">
                <a:moveTo>
                  <a:pt x="0" y="0"/>
                </a:moveTo>
                <a:lnTo>
                  <a:pt x="3066137" y="0"/>
                </a:lnTo>
                <a:lnTo>
                  <a:pt x="3066137" y="1786236"/>
                </a:lnTo>
                <a:lnTo>
                  <a:pt x="0" y="17862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06794" y="296886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 dirty="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Star Ratings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V="1">
            <a:off x="-5314047" y="-8795409"/>
            <a:ext cx="13081260" cy="12486657"/>
          </a:xfrm>
          <a:custGeom>
            <a:avLst/>
            <a:gdLst/>
            <a:ahLst/>
            <a:cxnLst/>
            <a:rect l="l" t="t" r="r" b="b"/>
            <a:pathLst>
              <a:path w="13081260" h="12486657">
                <a:moveTo>
                  <a:pt x="0" y="12486657"/>
                </a:moveTo>
                <a:lnTo>
                  <a:pt x="13081260" y="12486657"/>
                </a:lnTo>
                <a:lnTo>
                  <a:pt x="13081260" y="0"/>
                </a:lnTo>
                <a:lnTo>
                  <a:pt x="0" y="0"/>
                </a:lnTo>
                <a:lnTo>
                  <a:pt x="0" y="124866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600000" flipH="1">
            <a:off x="8840382" y="6317325"/>
            <a:ext cx="14720099" cy="14051003"/>
          </a:xfrm>
          <a:custGeom>
            <a:avLst/>
            <a:gdLst/>
            <a:ahLst/>
            <a:cxnLst/>
            <a:rect l="l" t="t" r="r" b="b"/>
            <a:pathLst>
              <a:path w="14720099" h="14051003">
                <a:moveTo>
                  <a:pt x="14720099" y="0"/>
                </a:moveTo>
                <a:lnTo>
                  <a:pt x="0" y="0"/>
                </a:lnTo>
                <a:lnTo>
                  <a:pt x="0" y="14051004"/>
                </a:lnTo>
                <a:lnTo>
                  <a:pt x="14720099" y="14051004"/>
                </a:lnTo>
                <a:lnTo>
                  <a:pt x="147200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11553" y="1028700"/>
            <a:ext cx="17064893" cy="8594880"/>
            <a:chOff x="0" y="0"/>
            <a:chExt cx="4494457" cy="22636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94457" cy="2263672"/>
            </a:xfrm>
            <a:custGeom>
              <a:avLst/>
              <a:gdLst/>
              <a:ahLst/>
              <a:cxnLst/>
              <a:rect l="l" t="t" r="r" b="b"/>
              <a:pathLst>
                <a:path w="4494457" h="2263672">
                  <a:moveTo>
                    <a:pt x="23137" y="0"/>
                  </a:moveTo>
                  <a:lnTo>
                    <a:pt x="4471320" y="0"/>
                  </a:lnTo>
                  <a:cubicBezTo>
                    <a:pt x="4477457" y="0"/>
                    <a:pt x="4483341" y="2438"/>
                    <a:pt x="4487681" y="6777"/>
                  </a:cubicBezTo>
                  <a:cubicBezTo>
                    <a:pt x="4492020" y="11116"/>
                    <a:pt x="4494457" y="17001"/>
                    <a:pt x="4494457" y="23137"/>
                  </a:cubicBezTo>
                  <a:lnTo>
                    <a:pt x="4494457" y="2240535"/>
                  </a:lnTo>
                  <a:cubicBezTo>
                    <a:pt x="4494457" y="2246671"/>
                    <a:pt x="4492020" y="2252556"/>
                    <a:pt x="4487681" y="2256895"/>
                  </a:cubicBezTo>
                  <a:cubicBezTo>
                    <a:pt x="4483341" y="2261234"/>
                    <a:pt x="4477457" y="2263672"/>
                    <a:pt x="4471320" y="2263672"/>
                  </a:cubicBezTo>
                  <a:lnTo>
                    <a:pt x="23137" y="2263672"/>
                  </a:lnTo>
                  <a:cubicBezTo>
                    <a:pt x="17001" y="2263672"/>
                    <a:pt x="11116" y="2261234"/>
                    <a:pt x="6777" y="2256895"/>
                  </a:cubicBezTo>
                  <a:cubicBezTo>
                    <a:pt x="2438" y="2252556"/>
                    <a:pt x="0" y="2246671"/>
                    <a:pt x="0" y="2240535"/>
                  </a:cubicBezTo>
                  <a:lnTo>
                    <a:pt x="0" y="23137"/>
                  </a:lnTo>
                  <a:cubicBezTo>
                    <a:pt x="0" y="17001"/>
                    <a:pt x="2438" y="11116"/>
                    <a:pt x="6777" y="6777"/>
                  </a:cubicBezTo>
                  <a:cubicBezTo>
                    <a:pt x="11116" y="2438"/>
                    <a:pt x="17001" y="0"/>
                    <a:pt x="2313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94457" cy="2301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799400" y="5315572"/>
            <a:ext cx="5757509" cy="4665715"/>
          </a:xfrm>
          <a:custGeom>
            <a:avLst/>
            <a:gdLst/>
            <a:ahLst/>
            <a:cxnLst/>
            <a:rect l="l" t="t" r="r" b="b"/>
            <a:pathLst>
              <a:path w="5757509" h="4665715">
                <a:moveTo>
                  <a:pt x="0" y="0"/>
                </a:moveTo>
                <a:lnTo>
                  <a:pt x="5757509" y="0"/>
                </a:lnTo>
                <a:lnTo>
                  <a:pt x="5757509" y="4665715"/>
                </a:lnTo>
                <a:lnTo>
                  <a:pt x="0" y="4665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152802" y="2744121"/>
            <a:ext cx="7402647" cy="200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DAF0A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Member ID Card </a:t>
            </a:r>
          </a:p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This card will contain all your member information, including important numbers (i.e., Member Services contact information) should you have any questions. </a:t>
            </a:r>
          </a:p>
        </p:txBody>
      </p:sp>
      <p:sp>
        <p:nvSpPr>
          <p:cNvPr id="9" name="Freeform 9"/>
          <p:cNvSpPr/>
          <p:nvPr/>
        </p:nvSpPr>
        <p:spPr>
          <a:xfrm>
            <a:off x="14622587" y="1299204"/>
            <a:ext cx="2636713" cy="1536067"/>
          </a:xfrm>
          <a:custGeom>
            <a:avLst/>
            <a:gdLst/>
            <a:ahLst/>
            <a:cxnLst/>
            <a:rect l="l" t="t" r="r" b="b"/>
            <a:pathLst>
              <a:path w="2636713" h="1536067">
                <a:moveTo>
                  <a:pt x="0" y="0"/>
                </a:moveTo>
                <a:lnTo>
                  <a:pt x="2636713" y="0"/>
                </a:lnTo>
                <a:lnTo>
                  <a:pt x="2636713" y="1536067"/>
                </a:lnTo>
                <a:lnTo>
                  <a:pt x="0" y="15360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1465631"/>
            <a:ext cx="7402647" cy="73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0"/>
              </a:lnSpc>
            </a:pPr>
            <a:r>
              <a:rPr lang="en-US" sz="5000" spc="5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Member Experience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57023" y="6385630"/>
            <a:ext cx="8297103" cy="280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DAF0A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Flex Card (Visa)</a:t>
            </a:r>
          </a:p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Separately, you will also receive your ATRIO Flex Card in the mail, pre-loaded with allowances for dental, fitness, OTC and routine chiropractic/acupuncture/naturopathy services. </a:t>
            </a:r>
          </a:p>
          <a:p>
            <a:pPr algn="l">
              <a:lnSpc>
                <a:spcPts val="3219"/>
              </a:lnSpc>
            </a:pPr>
            <a:endParaRPr lang="en-US" sz="2799" spc="27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algn="l">
              <a:lnSpc>
                <a:spcPts val="3219"/>
              </a:lnSpc>
            </a:pPr>
            <a:endParaRPr lang="en-US" sz="2799" spc="27">
              <a:solidFill>
                <a:srgbClr val="000000"/>
              </a:solidFill>
              <a:latin typeface="Nunito Bold"/>
              <a:ea typeface="Nunito Bold"/>
              <a:cs typeface="Nunito Bold"/>
              <a:sym typeface="Nunit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3" name="Freeform 13"/>
          <p:cNvSpPr/>
          <p:nvPr/>
        </p:nvSpPr>
        <p:spPr>
          <a:xfrm rot="-792198">
            <a:off x="3661616" y="2760891"/>
            <a:ext cx="4011843" cy="2559050"/>
          </a:xfrm>
          <a:custGeom>
            <a:avLst/>
            <a:gdLst/>
            <a:ahLst/>
            <a:cxnLst/>
            <a:rect l="l" t="t" r="r" b="b"/>
            <a:pathLst>
              <a:path w="4011843" h="2559050">
                <a:moveTo>
                  <a:pt x="0" y="0"/>
                </a:moveTo>
                <a:lnTo>
                  <a:pt x="4011844" y="0"/>
                </a:lnTo>
                <a:lnTo>
                  <a:pt x="4011844" y="2559050"/>
                </a:lnTo>
                <a:lnTo>
                  <a:pt x="0" y="2559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25852" flipV="1">
            <a:off x="-3726462" y="-6812649"/>
            <a:ext cx="8351225" cy="7971623"/>
          </a:xfrm>
          <a:custGeom>
            <a:avLst/>
            <a:gdLst/>
            <a:ahLst/>
            <a:cxnLst/>
            <a:rect l="l" t="t" r="r" b="b"/>
            <a:pathLst>
              <a:path w="8351225" h="7971623">
                <a:moveTo>
                  <a:pt x="0" y="7971624"/>
                </a:moveTo>
                <a:lnTo>
                  <a:pt x="8351225" y="7971624"/>
                </a:lnTo>
                <a:lnTo>
                  <a:pt x="8351225" y="0"/>
                </a:lnTo>
                <a:lnTo>
                  <a:pt x="0" y="0"/>
                </a:lnTo>
                <a:lnTo>
                  <a:pt x="0" y="797162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-3466869" y="4503639"/>
            <a:ext cx="14341518" cy="13689631"/>
          </a:xfrm>
          <a:custGeom>
            <a:avLst/>
            <a:gdLst/>
            <a:ahLst/>
            <a:cxnLst/>
            <a:rect l="l" t="t" r="r" b="b"/>
            <a:pathLst>
              <a:path w="14341518" h="13689631">
                <a:moveTo>
                  <a:pt x="0" y="0"/>
                </a:moveTo>
                <a:lnTo>
                  <a:pt x="14341518" y="0"/>
                </a:lnTo>
                <a:lnTo>
                  <a:pt x="14341518" y="13689631"/>
                </a:lnTo>
                <a:lnTo>
                  <a:pt x="0" y="1368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28098" y="170393"/>
            <a:ext cx="17596515" cy="9616115"/>
            <a:chOff x="0" y="0"/>
            <a:chExt cx="4634473" cy="25326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4473" cy="2532639"/>
            </a:xfrm>
            <a:custGeom>
              <a:avLst/>
              <a:gdLst/>
              <a:ahLst/>
              <a:cxnLst/>
              <a:rect l="l" t="t" r="r" b="b"/>
              <a:pathLst>
                <a:path w="4634473" h="2532639">
                  <a:moveTo>
                    <a:pt x="22438" y="0"/>
                  </a:moveTo>
                  <a:lnTo>
                    <a:pt x="4612034" y="0"/>
                  </a:lnTo>
                  <a:cubicBezTo>
                    <a:pt x="4617986" y="0"/>
                    <a:pt x="4623693" y="2364"/>
                    <a:pt x="4627901" y="6572"/>
                  </a:cubicBezTo>
                  <a:cubicBezTo>
                    <a:pt x="4632109" y="10780"/>
                    <a:pt x="4634473" y="16487"/>
                    <a:pt x="4634473" y="22438"/>
                  </a:cubicBezTo>
                  <a:lnTo>
                    <a:pt x="4634473" y="2510201"/>
                  </a:lnTo>
                  <a:cubicBezTo>
                    <a:pt x="4634473" y="2516152"/>
                    <a:pt x="4632109" y="2521859"/>
                    <a:pt x="4627901" y="2526067"/>
                  </a:cubicBezTo>
                  <a:cubicBezTo>
                    <a:pt x="4623693" y="2530275"/>
                    <a:pt x="4617986" y="2532639"/>
                    <a:pt x="4612034" y="2532639"/>
                  </a:cubicBezTo>
                  <a:lnTo>
                    <a:pt x="22438" y="2532639"/>
                  </a:lnTo>
                  <a:cubicBezTo>
                    <a:pt x="16487" y="2532639"/>
                    <a:pt x="10780" y="2530275"/>
                    <a:pt x="6572" y="2526067"/>
                  </a:cubicBezTo>
                  <a:cubicBezTo>
                    <a:pt x="2364" y="2521859"/>
                    <a:pt x="0" y="2516152"/>
                    <a:pt x="0" y="2510201"/>
                  </a:cubicBezTo>
                  <a:lnTo>
                    <a:pt x="0" y="22438"/>
                  </a:lnTo>
                  <a:cubicBezTo>
                    <a:pt x="0" y="16487"/>
                    <a:pt x="2364" y="10780"/>
                    <a:pt x="6572" y="6572"/>
                  </a:cubicBezTo>
                  <a:cubicBezTo>
                    <a:pt x="10780" y="2364"/>
                    <a:pt x="16487" y="0"/>
                    <a:pt x="22438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634473" cy="2570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588119" y="3827642"/>
            <a:ext cx="2122842" cy="5143450"/>
          </a:xfrm>
          <a:custGeom>
            <a:avLst/>
            <a:gdLst/>
            <a:ahLst/>
            <a:cxnLst/>
            <a:rect l="l" t="t" r="r" b="b"/>
            <a:pathLst>
              <a:path w="2122842" h="5143450">
                <a:moveTo>
                  <a:pt x="0" y="0"/>
                </a:moveTo>
                <a:lnTo>
                  <a:pt x="2122842" y="0"/>
                </a:lnTo>
                <a:lnTo>
                  <a:pt x="2122842" y="5143450"/>
                </a:lnTo>
                <a:lnTo>
                  <a:pt x="0" y="5143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4993" y="6561638"/>
            <a:ext cx="1955266" cy="3502920"/>
          </a:xfrm>
          <a:custGeom>
            <a:avLst/>
            <a:gdLst/>
            <a:ahLst/>
            <a:cxnLst/>
            <a:rect l="l" t="t" r="r" b="b"/>
            <a:pathLst>
              <a:path w="1955266" h="3502920">
                <a:moveTo>
                  <a:pt x="0" y="0"/>
                </a:moveTo>
                <a:lnTo>
                  <a:pt x="1955267" y="0"/>
                </a:lnTo>
                <a:lnTo>
                  <a:pt x="1955267" y="3502921"/>
                </a:lnTo>
                <a:lnTo>
                  <a:pt x="0" y="35029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348196"/>
            <a:ext cx="7402647" cy="73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0"/>
              </a:lnSpc>
            </a:pPr>
            <a:r>
              <a:rPr lang="en-US" sz="5000" spc="5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Member Experience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140260" y="1967280"/>
            <a:ext cx="5541208" cy="3202997"/>
            <a:chOff x="0" y="0"/>
            <a:chExt cx="1459413" cy="8435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59413" cy="793065"/>
            </a:xfrm>
            <a:custGeom>
              <a:avLst/>
              <a:gdLst/>
              <a:ahLst/>
              <a:cxnLst/>
              <a:rect l="l" t="t" r="r" b="b"/>
              <a:pathLst>
                <a:path w="1459413" h="793065">
                  <a:moveTo>
                    <a:pt x="41915" y="0"/>
                  </a:moveTo>
                  <a:lnTo>
                    <a:pt x="1417498" y="0"/>
                  </a:lnTo>
                  <a:cubicBezTo>
                    <a:pt x="1440647" y="0"/>
                    <a:pt x="1459413" y="18766"/>
                    <a:pt x="1459413" y="41915"/>
                  </a:cubicBezTo>
                  <a:lnTo>
                    <a:pt x="1459413" y="751151"/>
                  </a:lnTo>
                  <a:cubicBezTo>
                    <a:pt x="1459413" y="774300"/>
                    <a:pt x="1440647" y="793065"/>
                    <a:pt x="1417498" y="793065"/>
                  </a:cubicBezTo>
                  <a:lnTo>
                    <a:pt x="41915" y="793065"/>
                  </a:lnTo>
                  <a:cubicBezTo>
                    <a:pt x="18766" y="793065"/>
                    <a:pt x="0" y="774300"/>
                    <a:pt x="0" y="751151"/>
                  </a:cubicBezTo>
                  <a:lnTo>
                    <a:pt x="0" y="41915"/>
                  </a:lnTo>
                  <a:cubicBezTo>
                    <a:pt x="0" y="18766"/>
                    <a:pt x="18766" y="0"/>
                    <a:pt x="41915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422"/>
              <a:ext cx="1459413" cy="83116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Specific Plan Information </a:t>
              </a:r>
            </a:p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Quick Start Reference Guide </a:t>
              </a:r>
            </a:p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Member ID card</a:t>
              </a:r>
            </a:p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Accessing the member portal </a:t>
              </a:r>
            </a:p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Extra Benefit Information</a:t>
              </a:r>
            </a:p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Preventative Services and Assistance Selecting a Primary Care Provider </a:t>
              </a:r>
            </a:p>
            <a:p>
              <a:pPr algn="l">
                <a:lnSpc>
                  <a:spcPts val="2800"/>
                </a:lnSpc>
              </a:pPr>
              <a:endParaRPr lang="en-US" sz="20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40260" y="1301565"/>
            <a:ext cx="5179527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Welcome Packet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908922" y="2098310"/>
            <a:ext cx="5541208" cy="6251234"/>
            <a:chOff x="0" y="-4920"/>
            <a:chExt cx="1459413" cy="16464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59413" cy="1608315"/>
            </a:xfrm>
            <a:custGeom>
              <a:avLst/>
              <a:gdLst/>
              <a:ahLst/>
              <a:cxnLst/>
              <a:rect l="l" t="t" r="r" b="b"/>
              <a:pathLst>
                <a:path w="1459413" h="1608315">
                  <a:moveTo>
                    <a:pt x="41915" y="0"/>
                  </a:moveTo>
                  <a:lnTo>
                    <a:pt x="1417498" y="0"/>
                  </a:lnTo>
                  <a:cubicBezTo>
                    <a:pt x="1440647" y="0"/>
                    <a:pt x="1459413" y="18766"/>
                    <a:pt x="1459413" y="41915"/>
                  </a:cubicBezTo>
                  <a:lnTo>
                    <a:pt x="1459413" y="1566401"/>
                  </a:lnTo>
                  <a:cubicBezTo>
                    <a:pt x="1459413" y="1589550"/>
                    <a:pt x="1440647" y="1608315"/>
                    <a:pt x="1417498" y="1608315"/>
                  </a:cubicBezTo>
                  <a:lnTo>
                    <a:pt x="41915" y="1608315"/>
                  </a:lnTo>
                  <a:cubicBezTo>
                    <a:pt x="18766" y="1608315"/>
                    <a:pt x="0" y="1589550"/>
                    <a:pt x="0" y="1566401"/>
                  </a:cubicBezTo>
                  <a:lnTo>
                    <a:pt x="0" y="41915"/>
                  </a:lnTo>
                  <a:cubicBezTo>
                    <a:pt x="0" y="18766"/>
                    <a:pt x="18766" y="0"/>
                    <a:pt x="41915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920"/>
              <a:ext cx="1459413" cy="164641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Visit local office</a:t>
              </a:r>
            </a:p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Contact Member Services with questions on your Plan Benefits, Claims, Lost/Stolen Member ID or Flex Cards, Provider Search, Pharmacy Team Assistance plus more! Open daily, 8:00 a.m. - 8:00 p.m. PST.                                         1-877-672-8620 (TTY 711) </a:t>
              </a:r>
            </a:p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Use the Chat function to speak with an ATRIO Member Services Representative, at atriohp.com. Mon-Fri, 8:30 a.m. -5:00 p.m. PST.</a:t>
              </a:r>
            </a:p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Email ATRIO Member Services at CustomerService@atriohp.com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908922" y="1301565"/>
            <a:ext cx="5179527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Local Support</a:t>
            </a:r>
            <a:r>
              <a:rPr lang="en-US" sz="3199" spc="31">
                <a:solidFill>
                  <a:srgbClr val="0DAF0A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588119" y="329146"/>
            <a:ext cx="1989820" cy="1159207"/>
          </a:xfrm>
          <a:custGeom>
            <a:avLst/>
            <a:gdLst/>
            <a:ahLst/>
            <a:cxnLst/>
            <a:rect l="l" t="t" r="r" b="b"/>
            <a:pathLst>
              <a:path w="1989820" h="1159207">
                <a:moveTo>
                  <a:pt x="0" y="0"/>
                </a:moveTo>
                <a:lnTo>
                  <a:pt x="1989820" y="0"/>
                </a:lnTo>
                <a:lnTo>
                  <a:pt x="1989820" y="1159207"/>
                </a:lnTo>
                <a:lnTo>
                  <a:pt x="0" y="11592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4198758" y="9955974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21100" y="5319721"/>
            <a:ext cx="5179527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Flex Card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140260" y="5898628"/>
            <a:ext cx="5541208" cy="2450982"/>
            <a:chOff x="0" y="-4903"/>
            <a:chExt cx="1459413" cy="64552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59413" cy="607426"/>
            </a:xfrm>
            <a:custGeom>
              <a:avLst/>
              <a:gdLst/>
              <a:ahLst/>
              <a:cxnLst/>
              <a:rect l="l" t="t" r="r" b="b"/>
              <a:pathLst>
                <a:path w="1459413" h="607426">
                  <a:moveTo>
                    <a:pt x="41915" y="0"/>
                  </a:moveTo>
                  <a:lnTo>
                    <a:pt x="1417498" y="0"/>
                  </a:lnTo>
                  <a:cubicBezTo>
                    <a:pt x="1440647" y="0"/>
                    <a:pt x="1459413" y="18766"/>
                    <a:pt x="1459413" y="41915"/>
                  </a:cubicBezTo>
                  <a:lnTo>
                    <a:pt x="1459413" y="565511"/>
                  </a:lnTo>
                  <a:cubicBezTo>
                    <a:pt x="1459413" y="588660"/>
                    <a:pt x="1440647" y="607426"/>
                    <a:pt x="1417498" y="607426"/>
                  </a:cubicBezTo>
                  <a:lnTo>
                    <a:pt x="41915" y="607426"/>
                  </a:lnTo>
                  <a:cubicBezTo>
                    <a:pt x="18766" y="607426"/>
                    <a:pt x="0" y="588660"/>
                    <a:pt x="0" y="565511"/>
                  </a:cubicBezTo>
                  <a:lnTo>
                    <a:pt x="0" y="41915"/>
                  </a:lnTo>
                  <a:cubicBezTo>
                    <a:pt x="0" y="18766"/>
                    <a:pt x="18766" y="0"/>
                    <a:pt x="41915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903"/>
              <a:ext cx="1459413" cy="64552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Will be shipped separately from Welcome Packet</a:t>
              </a:r>
            </a:p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Flex Card plan benefits information (dental, fitness, OTC, routine chiropractic, acupuncture, naturopathy)</a:t>
              </a:r>
            </a:p>
            <a:p>
              <a:pPr marL="431804" lvl="1" indent="-215902" algn="l">
                <a:lnSpc>
                  <a:spcPts val="2800"/>
                </a:lnSpc>
                <a:buFont typeface="Arial"/>
                <a:buChar char="•"/>
              </a:pPr>
              <a:r>
                <a:rPr lang="en-US" sz="20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How-to use guide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V="1">
            <a:off x="-5654818" y="-8283821"/>
            <a:ext cx="10520672" cy="10042459"/>
          </a:xfrm>
          <a:custGeom>
            <a:avLst/>
            <a:gdLst/>
            <a:ahLst/>
            <a:cxnLst/>
            <a:rect l="l" t="t" r="r" b="b"/>
            <a:pathLst>
              <a:path w="10520672" h="10042459">
                <a:moveTo>
                  <a:pt x="0" y="10042460"/>
                </a:moveTo>
                <a:lnTo>
                  <a:pt x="10520672" y="10042460"/>
                </a:lnTo>
                <a:lnTo>
                  <a:pt x="10520672" y="0"/>
                </a:lnTo>
                <a:lnTo>
                  <a:pt x="0" y="0"/>
                </a:lnTo>
                <a:lnTo>
                  <a:pt x="0" y="100424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9346" y="1386407"/>
            <a:ext cx="17391722" cy="8381337"/>
            <a:chOff x="0" y="0"/>
            <a:chExt cx="4580536" cy="22074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80536" cy="2207430"/>
            </a:xfrm>
            <a:custGeom>
              <a:avLst/>
              <a:gdLst/>
              <a:ahLst/>
              <a:cxnLst/>
              <a:rect l="l" t="t" r="r" b="b"/>
              <a:pathLst>
                <a:path w="4580536" h="2207430">
                  <a:moveTo>
                    <a:pt x="22703" y="0"/>
                  </a:moveTo>
                  <a:lnTo>
                    <a:pt x="4557833" y="0"/>
                  </a:lnTo>
                  <a:cubicBezTo>
                    <a:pt x="4563854" y="0"/>
                    <a:pt x="4569629" y="2392"/>
                    <a:pt x="4573886" y="6649"/>
                  </a:cubicBezTo>
                  <a:cubicBezTo>
                    <a:pt x="4578144" y="10907"/>
                    <a:pt x="4580536" y="16682"/>
                    <a:pt x="4580536" y="22703"/>
                  </a:cubicBezTo>
                  <a:lnTo>
                    <a:pt x="4580536" y="2184727"/>
                  </a:lnTo>
                  <a:cubicBezTo>
                    <a:pt x="4580536" y="2190749"/>
                    <a:pt x="4578144" y="2196523"/>
                    <a:pt x="4573886" y="2200781"/>
                  </a:cubicBezTo>
                  <a:cubicBezTo>
                    <a:pt x="4569629" y="2205038"/>
                    <a:pt x="4563854" y="2207430"/>
                    <a:pt x="4557833" y="2207430"/>
                  </a:cubicBezTo>
                  <a:lnTo>
                    <a:pt x="22703" y="2207430"/>
                  </a:lnTo>
                  <a:cubicBezTo>
                    <a:pt x="16682" y="2207430"/>
                    <a:pt x="10907" y="2205038"/>
                    <a:pt x="6649" y="2200781"/>
                  </a:cubicBezTo>
                  <a:cubicBezTo>
                    <a:pt x="2392" y="2196523"/>
                    <a:pt x="0" y="2190749"/>
                    <a:pt x="0" y="2184727"/>
                  </a:cubicBezTo>
                  <a:lnTo>
                    <a:pt x="0" y="22703"/>
                  </a:lnTo>
                  <a:cubicBezTo>
                    <a:pt x="0" y="16682"/>
                    <a:pt x="2392" y="10907"/>
                    <a:pt x="6649" y="6649"/>
                  </a:cubicBezTo>
                  <a:cubicBezTo>
                    <a:pt x="10907" y="2392"/>
                    <a:pt x="16682" y="0"/>
                    <a:pt x="22703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80536" cy="2245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9600000" flipH="1">
            <a:off x="8983946" y="7131513"/>
            <a:ext cx="13977750" cy="13342397"/>
          </a:xfrm>
          <a:custGeom>
            <a:avLst/>
            <a:gdLst/>
            <a:ahLst/>
            <a:cxnLst/>
            <a:rect l="l" t="t" r="r" b="b"/>
            <a:pathLst>
              <a:path w="13977750" h="13342397">
                <a:moveTo>
                  <a:pt x="13977749" y="0"/>
                </a:moveTo>
                <a:lnTo>
                  <a:pt x="0" y="0"/>
                </a:lnTo>
                <a:lnTo>
                  <a:pt x="0" y="13342398"/>
                </a:lnTo>
                <a:lnTo>
                  <a:pt x="13977749" y="13342398"/>
                </a:lnTo>
                <a:lnTo>
                  <a:pt x="1397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19932" y="4703705"/>
            <a:ext cx="5585257" cy="6721863"/>
          </a:xfrm>
          <a:custGeom>
            <a:avLst/>
            <a:gdLst/>
            <a:ahLst/>
            <a:cxnLst/>
            <a:rect l="l" t="t" r="r" b="b"/>
            <a:pathLst>
              <a:path w="5585257" h="6721863">
                <a:moveTo>
                  <a:pt x="0" y="0"/>
                </a:moveTo>
                <a:lnTo>
                  <a:pt x="5585258" y="0"/>
                </a:lnTo>
                <a:lnTo>
                  <a:pt x="5585258" y="6721863"/>
                </a:lnTo>
                <a:lnTo>
                  <a:pt x="0" y="6721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90858" y="1796734"/>
            <a:ext cx="1362964" cy="1068223"/>
          </a:xfrm>
          <a:custGeom>
            <a:avLst/>
            <a:gdLst/>
            <a:ahLst/>
            <a:cxnLst/>
            <a:rect l="l" t="t" r="r" b="b"/>
            <a:pathLst>
              <a:path w="1362964" h="1068223">
                <a:moveTo>
                  <a:pt x="0" y="0"/>
                </a:moveTo>
                <a:lnTo>
                  <a:pt x="1362964" y="0"/>
                </a:lnTo>
                <a:lnTo>
                  <a:pt x="1362964" y="1068223"/>
                </a:lnTo>
                <a:lnTo>
                  <a:pt x="0" y="10682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92235" y="3859984"/>
            <a:ext cx="1361587" cy="1339461"/>
          </a:xfrm>
          <a:custGeom>
            <a:avLst/>
            <a:gdLst/>
            <a:ahLst/>
            <a:cxnLst/>
            <a:rect l="l" t="t" r="r" b="b"/>
            <a:pathLst>
              <a:path w="1361587" h="1339461">
                <a:moveTo>
                  <a:pt x="0" y="0"/>
                </a:moveTo>
                <a:lnTo>
                  <a:pt x="1361587" y="0"/>
                </a:lnTo>
                <a:lnTo>
                  <a:pt x="1361587" y="1339461"/>
                </a:lnTo>
                <a:lnTo>
                  <a:pt x="0" y="1339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92235" y="6181022"/>
            <a:ext cx="1372145" cy="1221209"/>
          </a:xfrm>
          <a:custGeom>
            <a:avLst/>
            <a:gdLst/>
            <a:ahLst/>
            <a:cxnLst/>
            <a:rect l="l" t="t" r="r" b="b"/>
            <a:pathLst>
              <a:path w="1372145" h="1221209">
                <a:moveTo>
                  <a:pt x="0" y="0"/>
                </a:moveTo>
                <a:lnTo>
                  <a:pt x="1372146" y="0"/>
                </a:lnTo>
                <a:lnTo>
                  <a:pt x="1372146" y="1221210"/>
                </a:lnTo>
                <a:lnTo>
                  <a:pt x="0" y="12212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255863" y="2031349"/>
            <a:ext cx="9172359" cy="32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Medicare Shoppers Guide </a:t>
            </a:r>
          </a:p>
        </p:txBody>
      </p:sp>
      <p:sp>
        <p:nvSpPr>
          <p:cNvPr id="12" name="Freeform 12"/>
          <p:cNvSpPr/>
          <p:nvPr/>
        </p:nvSpPr>
        <p:spPr>
          <a:xfrm>
            <a:off x="600478" y="8209819"/>
            <a:ext cx="1363902" cy="1366387"/>
          </a:xfrm>
          <a:custGeom>
            <a:avLst/>
            <a:gdLst/>
            <a:ahLst/>
            <a:cxnLst/>
            <a:rect l="l" t="t" r="r" b="b"/>
            <a:pathLst>
              <a:path w="1363902" h="1366387">
                <a:moveTo>
                  <a:pt x="0" y="0"/>
                </a:moveTo>
                <a:lnTo>
                  <a:pt x="1363903" y="0"/>
                </a:lnTo>
                <a:lnTo>
                  <a:pt x="1363903" y="1366387"/>
                </a:lnTo>
                <a:lnTo>
                  <a:pt x="0" y="13663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77162" y="1799892"/>
            <a:ext cx="1366838" cy="1120775"/>
          </a:xfrm>
          <a:custGeom>
            <a:avLst/>
            <a:gdLst/>
            <a:ahLst/>
            <a:cxnLst/>
            <a:rect l="l" t="t" r="r" b="b"/>
            <a:pathLst>
              <a:path w="1366838" h="1120775">
                <a:moveTo>
                  <a:pt x="0" y="0"/>
                </a:moveTo>
                <a:lnTo>
                  <a:pt x="1366838" y="0"/>
                </a:lnTo>
                <a:lnTo>
                  <a:pt x="1366838" y="1120775"/>
                </a:lnTo>
                <a:lnTo>
                  <a:pt x="0" y="11207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887187" y="4009938"/>
            <a:ext cx="1359280" cy="905620"/>
          </a:xfrm>
          <a:custGeom>
            <a:avLst/>
            <a:gdLst/>
            <a:ahLst/>
            <a:cxnLst/>
            <a:rect l="l" t="t" r="r" b="b"/>
            <a:pathLst>
              <a:path w="1359280" h="905620">
                <a:moveTo>
                  <a:pt x="0" y="0"/>
                </a:moveTo>
                <a:lnTo>
                  <a:pt x="1359280" y="0"/>
                </a:lnTo>
                <a:lnTo>
                  <a:pt x="1359280" y="905621"/>
                </a:lnTo>
                <a:lnTo>
                  <a:pt x="0" y="9056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28700" y="387032"/>
            <a:ext cx="14324108" cy="72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5"/>
              </a:lnSpc>
            </a:pPr>
            <a:r>
              <a:rPr lang="en-US" sz="4900" spc="49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Additional Resources for Medicare Beneficiaries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55863" y="4141121"/>
            <a:ext cx="5326524" cy="6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Medicare Helpline</a:t>
            </a:r>
          </a:p>
          <a:p>
            <a:pPr marL="496572" lvl="1" indent="-248286" algn="l">
              <a:lnSpc>
                <a:spcPts val="2645"/>
              </a:lnSpc>
              <a:spcBef>
                <a:spcPct val="0"/>
              </a:spcBef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1-800-Medicare (1-800-633-4227)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55863" y="6420509"/>
            <a:ext cx="9172359" cy="32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Medicare.gov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55863" y="8564082"/>
            <a:ext cx="4612529" cy="32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Social Security Administration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57706" y="1864662"/>
            <a:ext cx="5845793" cy="6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Administration and Eldercare Locator </a:t>
            </a:r>
          </a:p>
          <a:p>
            <a:pPr marL="496572" lvl="1" indent="-248286" algn="l">
              <a:lnSpc>
                <a:spcPts val="2645"/>
              </a:lnSpc>
              <a:spcBef>
                <a:spcPct val="0"/>
              </a:spcBef>
              <a:buFont typeface="Arial"/>
              <a:buChar char="•"/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eldercare.acl.gov 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897568" y="1816889"/>
            <a:ext cx="2468503" cy="1438073"/>
          </a:xfrm>
          <a:custGeom>
            <a:avLst/>
            <a:gdLst/>
            <a:ahLst/>
            <a:cxnLst/>
            <a:rect l="l" t="t" r="r" b="b"/>
            <a:pathLst>
              <a:path w="2468503" h="1438073">
                <a:moveTo>
                  <a:pt x="0" y="0"/>
                </a:moveTo>
                <a:lnTo>
                  <a:pt x="2468504" y="0"/>
                </a:lnTo>
                <a:lnTo>
                  <a:pt x="2468504" y="1438073"/>
                </a:lnTo>
                <a:lnTo>
                  <a:pt x="0" y="143807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9557706" y="4374774"/>
            <a:ext cx="2973587" cy="32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State Resources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06762" y="4922498"/>
            <a:ext cx="9371795" cy="8945804"/>
          </a:xfrm>
          <a:custGeom>
            <a:avLst/>
            <a:gdLst/>
            <a:ahLst/>
            <a:cxnLst/>
            <a:rect l="l" t="t" r="r" b="b"/>
            <a:pathLst>
              <a:path w="9371795" h="8945804">
                <a:moveTo>
                  <a:pt x="0" y="0"/>
                </a:moveTo>
                <a:lnTo>
                  <a:pt x="9371796" y="0"/>
                </a:lnTo>
                <a:lnTo>
                  <a:pt x="9371796" y="8945804"/>
                </a:lnTo>
                <a:lnTo>
                  <a:pt x="0" y="8945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870548" y="157064"/>
            <a:ext cx="12136114" cy="10129936"/>
            <a:chOff x="0" y="0"/>
            <a:chExt cx="3196343" cy="2667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6343" cy="2667967"/>
            </a:xfrm>
            <a:custGeom>
              <a:avLst/>
              <a:gdLst/>
              <a:ahLst/>
              <a:cxnLst/>
              <a:rect l="l" t="t" r="r" b="b"/>
              <a:pathLst>
                <a:path w="3196343" h="2667967">
                  <a:moveTo>
                    <a:pt x="32534" y="0"/>
                  </a:moveTo>
                  <a:lnTo>
                    <a:pt x="3163809" y="0"/>
                  </a:lnTo>
                  <a:cubicBezTo>
                    <a:pt x="3181777" y="0"/>
                    <a:pt x="3196343" y="14566"/>
                    <a:pt x="3196343" y="32534"/>
                  </a:cubicBezTo>
                  <a:lnTo>
                    <a:pt x="3196343" y="2635433"/>
                  </a:lnTo>
                  <a:cubicBezTo>
                    <a:pt x="3196343" y="2644061"/>
                    <a:pt x="3192915" y="2652336"/>
                    <a:pt x="3186814" y="2658438"/>
                  </a:cubicBezTo>
                  <a:cubicBezTo>
                    <a:pt x="3180712" y="2664539"/>
                    <a:pt x="3172437" y="2667967"/>
                    <a:pt x="3163809" y="2667967"/>
                  </a:cubicBezTo>
                  <a:lnTo>
                    <a:pt x="32534" y="2667967"/>
                  </a:lnTo>
                  <a:cubicBezTo>
                    <a:pt x="23906" y="2667967"/>
                    <a:pt x="15630" y="2664539"/>
                    <a:pt x="9529" y="2658438"/>
                  </a:cubicBezTo>
                  <a:cubicBezTo>
                    <a:pt x="3428" y="2652336"/>
                    <a:pt x="0" y="2644061"/>
                    <a:pt x="0" y="2635433"/>
                  </a:cubicBezTo>
                  <a:lnTo>
                    <a:pt x="0" y="32534"/>
                  </a:lnTo>
                  <a:cubicBezTo>
                    <a:pt x="0" y="23906"/>
                    <a:pt x="3428" y="15630"/>
                    <a:pt x="9529" y="9529"/>
                  </a:cubicBezTo>
                  <a:cubicBezTo>
                    <a:pt x="15630" y="3428"/>
                    <a:pt x="23906" y="0"/>
                    <a:pt x="32534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96343" cy="2706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9825852" flipV="1">
            <a:off x="-3475503" y="-7163833"/>
            <a:ext cx="10562302" cy="10082198"/>
          </a:xfrm>
          <a:custGeom>
            <a:avLst/>
            <a:gdLst/>
            <a:ahLst/>
            <a:cxnLst/>
            <a:rect l="l" t="t" r="r" b="b"/>
            <a:pathLst>
              <a:path w="10562302" h="10082198">
                <a:moveTo>
                  <a:pt x="0" y="10082198"/>
                </a:moveTo>
                <a:lnTo>
                  <a:pt x="10562302" y="10082198"/>
                </a:lnTo>
                <a:lnTo>
                  <a:pt x="10562302" y="0"/>
                </a:lnTo>
                <a:lnTo>
                  <a:pt x="0" y="0"/>
                </a:lnTo>
                <a:lnTo>
                  <a:pt x="0" y="1008219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912155" y="1768475"/>
            <a:ext cx="5742438" cy="5387451"/>
          </a:xfrm>
          <a:custGeom>
            <a:avLst/>
            <a:gdLst/>
            <a:ahLst/>
            <a:cxnLst/>
            <a:rect l="l" t="t" r="r" b="b"/>
            <a:pathLst>
              <a:path w="5742438" h="5387451">
                <a:moveTo>
                  <a:pt x="0" y="0"/>
                </a:moveTo>
                <a:lnTo>
                  <a:pt x="5742438" y="0"/>
                </a:lnTo>
                <a:lnTo>
                  <a:pt x="5742438" y="5387451"/>
                </a:lnTo>
                <a:lnTo>
                  <a:pt x="0" y="53874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61826" y="2112342"/>
            <a:ext cx="975765" cy="969667"/>
          </a:xfrm>
          <a:custGeom>
            <a:avLst/>
            <a:gdLst/>
            <a:ahLst/>
            <a:cxnLst/>
            <a:rect l="l" t="t" r="r" b="b"/>
            <a:pathLst>
              <a:path w="975765" h="969667">
                <a:moveTo>
                  <a:pt x="0" y="0"/>
                </a:moveTo>
                <a:lnTo>
                  <a:pt x="975766" y="0"/>
                </a:lnTo>
                <a:lnTo>
                  <a:pt x="975766" y="969667"/>
                </a:lnTo>
                <a:lnTo>
                  <a:pt x="0" y="969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612495" y="3758284"/>
            <a:ext cx="750918" cy="1164214"/>
          </a:xfrm>
          <a:custGeom>
            <a:avLst/>
            <a:gdLst/>
            <a:ahLst/>
            <a:cxnLst/>
            <a:rect l="l" t="t" r="r" b="b"/>
            <a:pathLst>
              <a:path w="750918" h="1164214">
                <a:moveTo>
                  <a:pt x="0" y="0"/>
                </a:moveTo>
                <a:lnTo>
                  <a:pt x="750918" y="0"/>
                </a:lnTo>
                <a:lnTo>
                  <a:pt x="750918" y="1164214"/>
                </a:lnTo>
                <a:lnTo>
                  <a:pt x="0" y="1164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561826" y="5682379"/>
            <a:ext cx="730648" cy="955095"/>
          </a:xfrm>
          <a:custGeom>
            <a:avLst/>
            <a:gdLst/>
            <a:ahLst/>
            <a:cxnLst/>
            <a:rect l="l" t="t" r="r" b="b"/>
            <a:pathLst>
              <a:path w="730648" h="955095">
                <a:moveTo>
                  <a:pt x="0" y="0"/>
                </a:moveTo>
                <a:lnTo>
                  <a:pt x="730648" y="0"/>
                </a:lnTo>
                <a:lnTo>
                  <a:pt x="730648" y="955095"/>
                </a:lnTo>
                <a:lnTo>
                  <a:pt x="0" y="955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561826" y="7385094"/>
            <a:ext cx="836233" cy="947573"/>
          </a:xfrm>
          <a:custGeom>
            <a:avLst/>
            <a:gdLst/>
            <a:ahLst/>
            <a:cxnLst/>
            <a:rect l="l" t="t" r="r" b="b"/>
            <a:pathLst>
              <a:path w="836233" h="947573">
                <a:moveTo>
                  <a:pt x="0" y="0"/>
                </a:moveTo>
                <a:lnTo>
                  <a:pt x="836234" y="0"/>
                </a:lnTo>
                <a:lnTo>
                  <a:pt x="836234" y="947573"/>
                </a:lnTo>
                <a:lnTo>
                  <a:pt x="0" y="9475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012870" y="307975"/>
            <a:ext cx="7402647" cy="146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0"/>
              </a:lnSpc>
            </a:pPr>
            <a:r>
              <a:rPr lang="en-US" sz="5000" spc="5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Need Help? </a:t>
            </a:r>
          </a:p>
          <a:p>
            <a:pPr algn="l">
              <a:lnSpc>
                <a:spcPts val="5750"/>
              </a:lnSpc>
            </a:pPr>
            <a:r>
              <a:rPr lang="en-US" sz="5000" spc="5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I am here for you.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5785" y="2031298"/>
            <a:ext cx="7402647" cy="120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Look up doctors, hospitals, </a:t>
            </a:r>
          </a:p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specialists and clinics to make sure they’re part of ATRIO Health Plans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45785" y="3767809"/>
            <a:ext cx="7732004" cy="120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Check your prescription drugs to make sure they’re included in the drug list and anticipated costs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45785" y="5691904"/>
            <a:ext cx="7732004" cy="80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Access additional services, including benefits available to ATRIO Health Plans members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45785" y="7165451"/>
            <a:ext cx="7732004" cy="120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ATRIO Health Plans works with the care you receive from the VA or TRICARE For Life coverage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5785" y="9194564"/>
            <a:ext cx="7732004" cy="80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Find out if you’re eligible for more benefits such as Extra Help</a:t>
            </a:r>
          </a:p>
        </p:txBody>
      </p:sp>
      <p:sp>
        <p:nvSpPr>
          <p:cNvPr id="18" name="Freeform 18"/>
          <p:cNvSpPr/>
          <p:nvPr/>
        </p:nvSpPr>
        <p:spPr>
          <a:xfrm>
            <a:off x="6626157" y="9005527"/>
            <a:ext cx="771903" cy="1081475"/>
          </a:xfrm>
          <a:custGeom>
            <a:avLst/>
            <a:gdLst/>
            <a:ahLst/>
            <a:cxnLst/>
            <a:rect l="l" t="t" r="r" b="b"/>
            <a:pathLst>
              <a:path w="771903" h="1081475">
                <a:moveTo>
                  <a:pt x="0" y="0"/>
                </a:moveTo>
                <a:lnTo>
                  <a:pt x="771903" y="0"/>
                </a:lnTo>
                <a:lnTo>
                  <a:pt x="771903" y="1081475"/>
                </a:lnTo>
                <a:lnTo>
                  <a:pt x="0" y="10814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052684" y="485706"/>
            <a:ext cx="2636713" cy="1536067"/>
          </a:xfrm>
          <a:custGeom>
            <a:avLst/>
            <a:gdLst/>
            <a:ahLst/>
            <a:cxnLst/>
            <a:rect l="l" t="t" r="r" b="b"/>
            <a:pathLst>
              <a:path w="2636713" h="1536067">
                <a:moveTo>
                  <a:pt x="0" y="0"/>
                </a:moveTo>
                <a:lnTo>
                  <a:pt x="2636713" y="0"/>
                </a:lnTo>
                <a:lnTo>
                  <a:pt x="2636713" y="1536067"/>
                </a:lnTo>
                <a:lnTo>
                  <a:pt x="0" y="153606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84069" y="7188066"/>
            <a:ext cx="1425707" cy="1425707"/>
          </a:xfrm>
          <a:custGeom>
            <a:avLst/>
            <a:gdLst/>
            <a:ahLst/>
            <a:cxnLst/>
            <a:rect l="l" t="t" r="r" b="b"/>
            <a:pathLst>
              <a:path w="1425707" h="1425707">
                <a:moveTo>
                  <a:pt x="0" y="0"/>
                </a:moveTo>
                <a:lnTo>
                  <a:pt x="1425707" y="0"/>
                </a:lnTo>
                <a:lnTo>
                  <a:pt x="1425707" y="1425707"/>
                </a:lnTo>
                <a:lnTo>
                  <a:pt x="0" y="1425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84069" y="3498507"/>
            <a:ext cx="1425707" cy="1425707"/>
          </a:xfrm>
          <a:custGeom>
            <a:avLst/>
            <a:gdLst/>
            <a:ahLst/>
            <a:cxnLst/>
            <a:rect l="l" t="t" r="r" b="b"/>
            <a:pathLst>
              <a:path w="1425707" h="1425707">
                <a:moveTo>
                  <a:pt x="0" y="0"/>
                </a:moveTo>
                <a:lnTo>
                  <a:pt x="1425707" y="0"/>
                </a:lnTo>
                <a:lnTo>
                  <a:pt x="1425707" y="1425707"/>
                </a:lnTo>
                <a:lnTo>
                  <a:pt x="0" y="14257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484069" y="5311913"/>
            <a:ext cx="1425707" cy="1425707"/>
          </a:xfrm>
          <a:custGeom>
            <a:avLst/>
            <a:gdLst/>
            <a:ahLst/>
            <a:cxnLst/>
            <a:rect l="l" t="t" r="r" b="b"/>
            <a:pathLst>
              <a:path w="1425707" h="1425707">
                <a:moveTo>
                  <a:pt x="0" y="0"/>
                </a:moveTo>
                <a:lnTo>
                  <a:pt x="1425707" y="0"/>
                </a:lnTo>
                <a:lnTo>
                  <a:pt x="1425707" y="1425707"/>
                </a:lnTo>
                <a:lnTo>
                  <a:pt x="0" y="1425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59228" y="204364"/>
            <a:ext cx="3602292" cy="2098583"/>
          </a:xfrm>
          <a:custGeom>
            <a:avLst/>
            <a:gdLst/>
            <a:ahLst/>
            <a:cxnLst/>
            <a:rect l="l" t="t" r="r" b="b"/>
            <a:pathLst>
              <a:path w="3602292" h="2098583">
                <a:moveTo>
                  <a:pt x="0" y="0"/>
                </a:moveTo>
                <a:lnTo>
                  <a:pt x="3602292" y="0"/>
                </a:lnTo>
                <a:lnTo>
                  <a:pt x="3602292" y="2098583"/>
                </a:lnTo>
                <a:lnTo>
                  <a:pt x="0" y="2098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28700" y="3867495"/>
            <a:ext cx="4946611" cy="4833529"/>
            <a:chOff x="0" y="0"/>
            <a:chExt cx="1212322" cy="11846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2322" cy="1184608"/>
            </a:xfrm>
            <a:custGeom>
              <a:avLst/>
              <a:gdLst/>
              <a:ahLst/>
              <a:cxnLst/>
              <a:rect l="l" t="t" r="r" b="b"/>
              <a:pathLst>
                <a:path w="1212322" h="1184608">
                  <a:moveTo>
                    <a:pt x="0" y="0"/>
                  </a:moveTo>
                  <a:lnTo>
                    <a:pt x="1212322" y="0"/>
                  </a:lnTo>
                  <a:lnTo>
                    <a:pt x="1212322" y="1184608"/>
                  </a:lnTo>
                  <a:lnTo>
                    <a:pt x="0" y="11846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9825852" flipV="1">
            <a:off x="-4209508" y="-6772032"/>
            <a:ext cx="9146666" cy="8730909"/>
          </a:xfrm>
          <a:custGeom>
            <a:avLst/>
            <a:gdLst/>
            <a:ahLst/>
            <a:cxnLst/>
            <a:rect l="l" t="t" r="r" b="b"/>
            <a:pathLst>
              <a:path w="9146666" h="8730909">
                <a:moveTo>
                  <a:pt x="0" y="8730908"/>
                </a:moveTo>
                <a:lnTo>
                  <a:pt x="9146666" y="8730908"/>
                </a:lnTo>
                <a:lnTo>
                  <a:pt x="9146666" y="0"/>
                </a:lnTo>
                <a:lnTo>
                  <a:pt x="0" y="0"/>
                </a:lnTo>
                <a:lnTo>
                  <a:pt x="0" y="873090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057275"/>
            <a:ext cx="12143612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Ready to Enroll?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67212" y="5466229"/>
            <a:ext cx="3777771" cy="49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18"/>
              </a:lnSpc>
            </a:pPr>
            <a:r>
              <a:rPr lang="en-US" sz="294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Email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67212" y="5942525"/>
            <a:ext cx="6542556" cy="6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76"/>
              </a:lnSpc>
            </a:pPr>
            <a:r>
              <a:rPr lang="en-US" sz="3554" spc="-7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[hello@reallygreatsite.com]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65461" y="3652823"/>
            <a:ext cx="5000618" cy="49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18"/>
              </a:lnSpc>
            </a:pPr>
            <a:r>
              <a:rPr lang="en-US" sz="294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Telephone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65461" y="4129119"/>
            <a:ext cx="5346654" cy="6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76"/>
              </a:lnSpc>
            </a:pPr>
            <a:r>
              <a:rPr lang="en-US" sz="3554" spc="-7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[123-456-7890]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67212" y="7221111"/>
            <a:ext cx="6000914" cy="49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18"/>
              </a:lnSpc>
            </a:pPr>
            <a:r>
              <a:rPr lang="en-US" sz="294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Visit our ATRIO website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67212" y="7697407"/>
            <a:ext cx="6323999" cy="6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atriohp.com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113550" y="9886967"/>
            <a:ext cx="3615555" cy="17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321997"/>
            <a:ext cx="13585192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We are here to assist you!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22514" y="9886967"/>
            <a:ext cx="12089602" cy="17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 file a grievance or compliant about marketing efforts with Medicare, contact 1-800-MEDICARE, 24 hours a day/7 day a week. Please provide your agent/broker’s name and plan if possible.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240996"/>
            <a:ext cx="7986890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9"/>
              </a:lnSpc>
            </a:pPr>
            <a:r>
              <a:rPr lang="en-US" sz="3199" spc="31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[Agent Name]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67107" y="9886967"/>
            <a:ext cx="2820893" cy="17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Y0084_MKG_SPres_2025_M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77506" y="9586850"/>
            <a:ext cx="12089602" cy="17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ATRIO Health Plans is a PPO, HMO, PPO C-SNP, and HMO D-SNP with Medicare and Oregon Health Plans contracts. Enrollment in ATRIO Health Plans depends on contract renewal.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V="1">
            <a:off x="-5227283" y="-8925664"/>
            <a:ext cx="13733210" cy="13108973"/>
          </a:xfrm>
          <a:custGeom>
            <a:avLst/>
            <a:gdLst/>
            <a:ahLst/>
            <a:cxnLst/>
            <a:rect l="l" t="t" r="r" b="b"/>
            <a:pathLst>
              <a:path w="13733210" h="13108973">
                <a:moveTo>
                  <a:pt x="0" y="13108973"/>
                </a:moveTo>
                <a:lnTo>
                  <a:pt x="13733209" y="13108973"/>
                </a:lnTo>
                <a:lnTo>
                  <a:pt x="13733209" y="0"/>
                </a:lnTo>
                <a:lnTo>
                  <a:pt x="0" y="0"/>
                </a:lnTo>
                <a:lnTo>
                  <a:pt x="0" y="131089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600000" flipH="1">
            <a:off x="8840382" y="6317325"/>
            <a:ext cx="14720099" cy="14051003"/>
          </a:xfrm>
          <a:custGeom>
            <a:avLst/>
            <a:gdLst/>
            <a:ahLst/>
            <a:cxnLst/>
            <a:rect l="l" t="t" r="r" b="b"/>
            <a:pathLst>
              <a:path w="14720099" h="14051003">
                <a:moveTo>
                  <a:pt x="14720099" y="0"/>
                </a:moveTo>
                <a:lnTo>
                  <a:pt x="0" y="0"/>
                </a:lnTo>
                <a:lnTo>
                  <a:pt x="0" y="14051004"/>
                </a:lnTo>
                <a:lnTo>
                  <a:pt x="14720099" y="14051004"/>
                </a:lnTo>
                <a:lnTo>
                  <a:pt x="147200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08531" y="4223730"/>
            <a:ext cx="4151557" cy="5915431"/>
          </a:xfrm>
          <a:custGeom>
            <a:avLst/>
            <a:gdLst/>
            <a:ahLst/>
            <a:cxnLst/>
            <a:rect l="l" t="t" r="r" b="b"/>
            <a:pathLst>
              <a:path w="4151557" h="5915431">
                <a:moveTo>
                  <a:pt x="0" y="0"/>
                </a:moveTo>
                <a:lnTo>
                  <a:pt x="4151557" y="0"/>
                </a:lnTo>
                <a:lnTo>
                  <a:pt x="4151557" y="5915430"/>
                </a:lnTo>
                <a:lnTo>
                  <a:pt x="0" y="591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7912" y="4455339"/>
            <a:ext cx="6245215" cy="5336820"/>
          </a:xfrm>
          <a:custGeom>
            <a:avLst/>
            <a:gdLst/>
            <a:ahLst/>
            <a:cxnLst/>
            <a:rect l="l" t="t" r="r" b="b"/>
            <a:pathLst>
              <a:path w="6245215" h="5336820">
                <a:moveTo>
                  <a:pt x="0" y="0"/>
                </a:moveTo>
                <a:lnTo>
                  <a:pt x="6245215" y="0"/>
                </a:lnTo>
                <a:lnTo>
                  <a:pt x="6245215" y="5336820"/>
                </a:lnTo>
                <a:lnTo>
                  <a:pt x="0" y="5336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293301" y="4117052"/>
            <a:ext cx="7701398" cy="1234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8399" spc="83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THANK YOU</a:t>
            </a:r>
          </a:p>
        </p:txBody>
      </p:sp>
      <p:sp>
        <p:nvSpPr>
          <p:cNvPr id="7" name="Freeform 7"/>
          <p:cNvSpPr/>
          <p:nvPr/>
        </p:nvSpPr>
        <p:spPr>
          <a:xfrm>
            <a:off x="14459228" y="204364"/>
            <a:ext cx="3602292" cy="2098583"/>
          </a:xfrm>
          <a:custGeom>
            <a:avLst/>
            <a:gdLst/>
            <a:ahLst/>
            <a:cxnLst/>
            <a:rect l="l" t="t" r="r" b="b"/>
            <a:pathLst>
              <a:path w="3602292" h="2098583">
                <a:moveTo>
                  <a:pt x="0" y="0"/>
                </a:moveTo>
                <a:lnTo>
                  <a:pt x="3602292" y="0"/>
                </a:lnTo>
                <a:lnTo>
                  <a:pt x="3602292" y="2098583"/>
                </a:lnTo>
                <a:lnTo>
                  <a:pt x="0" y="2098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0000" flipV="1">
            <a:off x="-5325798" y="-8777767"/>
            <a:ext cx="12992960" cy="12402371"/>
          </a:xfrm>
          <a:custGeom>
            <a:avLst/>
            <a:gdLst/>
            <a:ahLst/>
            <a:cxnLst/>
            <a:rect l="l" t="t" r="r" b="b"/>
            <a:pathLst>
              <a:path w="12992960" h="12402371">
                <a:moveTo>
                  <a:pt x="0" y="12402371"/>
                </a:moveTo>
                <a:lnTo>
                  <a:pt x="12992961" y="12402371"/>
                </a:lnTo>
                <a:lnTo>
                  <a:pt x="12992961" y="0"/>
                </a:lnTo>
                <a:lnTo>
                  <a:pt x="0" y="0"/>
                </a:lnTo>
                <a:lnTo>
                  <a:pt x="0" y="1240237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600000" flipH="1">
            <a:off x="12979540" y="10435872"/>
            <a:ext cx="8559521" cy="8170452"/>
          </a:xfrm>
          <a:custGeom>
            <a:avLst/>
            <a:gdLst/>
            <a:ahLst/>
            <a:cxnLst/>
            <a:rect l="l" t="t" r="r" b="b"/>
            <a:pathLst>
              <a:path w="8559521" h="8170452">
                <a:moveTo>
                  <a:pt x="8559520" y="0"/>
                </a:moveTo>
                <a:lnTo>
                  <a:pt x="0" y="0"/>
                </a:lnTo>
                <a:lnTo>
                  <a:pt x="0" y="8170452"/>
                </a:lnTo>
                <a:lnTo>
                  <a:pt x="8559520" y="8170452"/>
                </a:lnTo>
                <a:lnTo>
                  <a:pt x="85595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14834" y="323593"/>
            <a:ext cx="2655722" cy="1547141"/>
          </a:xfrm>
          <a:custGeom>
            <a:avLst/>
            <a:gdLst/>
            <a:ahLst/>
            <a:cxnLst/>
            <a:rect l="l" t="t" r="r" b="b"/>
            <a:pathLst>
              <a:path w="2655722" h="1547141">
                <a:moveTo>
                  <a:pt x="0" y="0"/>
                </a:moveTo>
                <a:lnTo>
                  <a:pt x="2655723" y="0"/>
                </a:lnTo>
                <a:lnTo>
                  <a:pt x="2655723" y="1547141"/>
                </a:lnTo>
                <a:lnTo>
                  <a:pt x="0" y="1547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89462" y="3765945"/>
            <a:ext cx="8115300" cy="4891645"/>
            <a:chOff x="0" y="0"/>
            <a:chExt cx="6122299" cy="36903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22299" cy="3690327"/>
            </a:xfrm>
            <a:custGeom>
              <a:avLst/>
              <a:gdLst/>
              <a:ahLst/>
              <a:cxnLst/>
              <a:rect l="l" t="t" r="r" b="b"/>
              <a:pathLst>
                <a:path w="6122299" h="3690327">
                  <a:moveTo>
                    <a:pt x="95399" y="0"/>
                  </a:moveTo>
                  <a:lnTo>
                    <a:pt x="6026900" y="0"/>
                  </a:lnTo>
                  <a:cubicBezTo>
                    <a:pt x="6079587" y="0"/>
                    <a:pt x="6122299" y="42712"/>
                    <a:pt x="6122299" y="95399"/>
                  </a:cubicBezTo>
                  <a:lnTo>
                    <a:pt x="6122299" y="3594928"/>
                  </a:lnTo>
                  <a:cubicBezTo>
                    <a:pt x="6122299" y="3647616"/>
                    <a:pt x="6079587" y="3690327"/>
                    <a:pt x="6026900" y="3690327"/>
                  </a:cubicBezTo>
                  <a:lnTo>
                    <a:pt x="95399" y="3690327"/>
                  </a:lnTo>
                  <a:cubicBezTo>
                    <a:pt x="70098" y="3690327"/>
                    <a:pt x="45833" y="3680277"/>
                    <a:pt x="27942" y="3662386"/>
                  </a:cubicBezTo>
                  <a:cubicBezTo>
                    <a:pt x="10051" y="3644495"/>
                    <a:pt x="0" y="3620230"/>
                    <a:pt x="0" y="3594928"/>
                  </a:cubicBezTo>
                  <a:lnTo>
                    <a:pt x="0" y="95399"/>
                  </a:lnTo>
                  <a:cubicBezTo>
                    <a:pt x="0" y="42712"/>
                    <a:pt x="42712" y="0"/>
                    <a:pt x="95399" y="0"/>
                  </a:cubicBezTo>
                  <a:close/>
                </a:path>
              </a:pathLst>
            </a:custGeom>
            <a:solidFill>
              <a:srgbClr val="0DAF0A"/>
            </a:solidFill>
            <a:ln w="19050" cap="rnd">
              <a:solidFill>
                <a:srgbClr val="282A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6122299" cy="3718902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l">
                <a:lnSpc>
                  <a:spcPts val="1820"/>
                </a:lnSpc>
              </a:pPr>
              <a:r>
                <a:rPr lang="en-US" sz="1300">
                  <a:solidFill>
                    <a:srgbClr val="0DAF0A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Tip: </a:t>
              </a:r>
              <a:r>
                <a:rPr lang="en-US" sz="1300">
                  <a:solidFill>
                    <a:srgbClr val="0DAF0A"/>
                  </a:solidFill>
                  <a:latin typeface="Nunito"/>
                  <a:ea typeface="Nunito"/>
                  <a:cs typeface="Nunito"/>
                  <a:sym typeface="Nunito"/>
                </a:rPr>
                <a:t>Collaboration makes teamwork easier! Click "Share" and invite your teammates to fill this up. Use this page for bulletins, brainstorms, and other fun team ideas. </a:t>
              </a:r>
            </a:p>
            <a:p>
              <a:pPr algn="l">
                <a:lnSpc>
                  <a:spcPts val="1820"/>
                </a:lnSpc>
              </a:pPr>
              <a:endParaRPr lang="en-US" sz="1300">
                <a:solidFill>
                  <a:srgbClr val="0DAF0A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1820"/>
                </a:lnSpc>
              </a:pPr>
              <a:r>
                <a:rPr lang="en-US" sz="1300">
                  <a:solidFill>
                    <a:srgbClr val="0DAF0A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Right-click</a:t>
              </a:r>
              <a:r>
                <a:rPr lang="en-US" sz="1300">
                  <a:solidFill>
                    <a:srgbClr val="0DAF0A"/>
                  </a:solidFill>
                  <a:latin typeface="Nunito"/>
                  <a:ea typeface="Nunito"/>
                  <a:cs typeface="Nunito"/>
                  <a:sym typeface="Nunito"/>
                </a:rPr>
                <a:t> on the </a:t>
              </a:r>
              <a:r>
                <a:rPr lang="en-US" sz="1300">
                  <a:solidFill>
                    <a:srgbClr val="0DAF0A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background</a:t>
              </a:r>
              <a:r>
                <a:rPr lang="en-US" sz="1300">
                  <a:solidFill>
                    <a:srgbClr val="0DAF0A"/>
                  </a:solidFill>
                  <a:latin typeface="Nunito"/>
                  <a:ea typeface="Nunito"/>
                  <a:cs typeface="Nunito"/>
                  <a:sym typeface="Nunito"/>
                </a:rPr>
                <a:t> of the slide, or on the </a:t>
              </a:r>
              <a:r>
                <a:rPr lang="en-US" sz="1300">
                  <a:solidFill>
                    <a:srgbClr val="0DAF0A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thumbnail</a:t>
              </a:r>
              <a:r>
                <a:rPr lang="en-US" sz="1300">
                  <a:solidFill>
                    <a:srgbClr val="0DAF0A"/>
                  </a:solidFill>
                  <a:latin typeface="Nunito"/>
                  <a:ea typeface="Nunito"/>
                  <a:cs typeface="Nunito"/>
                  <a:sym typeface="Nunito"/>
                </a:rPr>
                <a:t> below, for the option to </a:t>
              </a:r>
              <a:r>
                <a:rPr lang="en-US" sz="1300">
                  <a:solidFill>
                    <a:srgbClr val="0DAF0A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expand</a:t>
              </a:r>
              <a:r>
                <a:rPr lang="en-US" sz="1300">
                  <a:solidFill>
                    <a:srgbClr val="0DAF0A"/>
                  </a:solidFill>
                  <a:latin typeface="Nunito"/>
                  <a:ea typeface="Nunito"/>
                  <a:cs typeface="Nunito"/>
                  <a:sym typeface="Nunito"/>
                </a:rPr>
                <a:t> this page into a </a:t>
              </a:r>
              <a:r>
                <a:rPr lang="en-US" sz="1300">
                  <a:solidFill>
                    <a:srgbClr val="0DAF0A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whiteboard</a:t>
              </a:r>
              <a:r>
                <a:rPr lang="en-US" sz="1300">
                  <a:solidFill>
                    <a:srgbClr val="0DAF0A"/>
                  </a:solidFill>
                  <a:latin typeface="Nunito"/>
                  <a:ea typeface="Nunito"/>
                  <a:cs typeface="Nunito"/>
                  <a:sym typeface="Nunito"/>
                </a:rPr>
                <a:t> for more space!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173399" y="3891592"/>
            <a:ext cx="1387335" cy="1468079"/>
          </a:xfrm>
          <a:custGeom>
            <a:avLst/>
            <a:gdLst/>
            <a:ahLst/>
            <a:cxnLst/>
            <a:rect l="l" t="t" r="r" b="b"/>
            <a:pathLst>
              <a:path w="1387335" h="1468079">
                <a:moveTo>
                  <a:pt x="0" y="0"/>
                </a:moveTo>
                <a:lnTo>
                  <a:pt x="1387335" y="0"/>
                </a:lnTo>
                <a:lnTo>
                  <a:pt x="1387335" y="1468079"/>
                </a:lnTo>
                <a:lnTo>
                  <a:pt x="0" y="14680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272888" y="4054306"/>
            <a:ext cx="1394248" cy="1305364"/>
          </a:xfrm>
          <a:custGeom>
            <a:avLst/>
            <a:gdLst/>
            <a:ahLst/>
            <a:cxnLst/>
            <a:rect l="l" t="t" r="r" b="b"/>
            <a:pathLst>
              <a:path w="1394248" h="1305364">
                <a:moveTo>
                  <a:pt x="0" y="0"/>
                </a:moveTo>
                <a:lnTo>
                  <a:pt x="1394247" y="0"/>
                </a:lnTo>
                <a:lnTo>
                  <a:pt x="1394247" y="1305365"/>
                </a:lnTo>
                <a:lnTo>
                  <a:pt x="0" y="13053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274902" y="7219421"/>
            <a:ext cx="1393693" cy="1257808"/>
          </a:xfrm>
          <a:custGeom>
            <a:avLst/>
            <a:gdLst/>
            <a:ahLst/>
            <a:cxnLst/>
            <a:rect l="l" t="t" r="r" b="b"/>
            <a:pathLst>
              <a:path w="1393693" h="1257808">
                <a:moveTo>
                  <a:pt x="0" y="0"/>
                </a:moveTo>
                <a:lnTo>
                  <a:pt x="1393693" y="0"/>
                </a:lnTo>
                <a:lnTo>
                  <a:pt x="1393693" y="1257808"/>
                </a:lnTo>
                <a:lnTo>
                  <a:pt x="0" y="1257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039145" y="7088337"/>
            <a:ext cx="1388892" cy="1388892"/>
          </a:xfrm>
          <a:custGeom>
            <a:avLst/>
            <a:gdLst/>
            <a:ahLst/>
            <a:cxnLst/>
            <a:rect l="l" t="t" r="r" b="b"/>
            <a:pathLst>
              <a:path w="1388892" h="1388892">
                <a:moveTo>
                  <a:pt x="0" y="0"/>
                </a:moveTo>
                <a:lnTo>
                  <a:pt x="1388892" y="0"/>
                </a:lnTo>
                <a:lnTo>
                  <a:pt x="1388892" y="1388892"/>
                </a:lnTo>
                <a:lnTo>
                  <a:pt x="0" y="1388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00432" y="4097480"/>
            <a:ext cx="1399567" cy="1375074"/>
          </a:xfrm>
          <a:custGeom>
            <a:avLst/>
            <a:gdLst/>
            <a:ahLst/>
            <a:cxnLst/>
            <a:rect l="l" t="t" r="r" b="b"/>
            <a:pathLst>
              <a:path w="1399567" h="1375074">
                <a:moveTo>
                  <a:pt x="0" y="0"/>
                </a:moveTo>
                <a:lnTo>
                  <a:pt x="1399566" y="0"/>
                </a:lnTo>
                <a:lnTo>
                  <a:pt x="1399566" y="1375074"/>
                </a:lnTo>
                <a:lnTo>
                  <a:pt x="0" y="1375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200432" y="7178416"/>
            <a:ext cx="1203025" cy="1298813"/>
          </a:xfrm>
          <a:custGeom>
            <a:avLst/>
            <a:gdLst/>
            <a:ahLst/>
            <a:cxnLst/>
            <a:rect l="l" t="t" r="r" b="b"/>
            <a:pathLst>
              <a:path w="1203025" h="1298813">
                <a:moveTo>
                  <a:pt x="0" y="0"/>
                </a:moveTo>
                <a:lnTo>
                  <a:pt x="1203025" y="0"/>
                </a:lnTo>
                <a:lnTo>
                  <a:pt x="1203025" y="1298813"/>
                </a:lnTo>
                <a:lnTo>
                  <a:pt x="0" y="12988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205733" y="1929154"/>
            <a:ext cx="12994699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0"/>
              </a:lnSpc>
            </a:pPr>
            <a:r>
              <a:rPr lang="en-US" sz="6800" spc="68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WHY ATRIO HEALTH PLANS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05059" y="4155164"/>
            <a:ext cx="6484107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For over 20 years, ATRIO has delivered high-quality health insurance at a reasonable price, leveraged the talents of our people, and fostered deeper community connections.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61337" y="5674084"/>
            <a:ext cx="2611459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-1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Local Customer Service excellence with walk-in availability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66019" y="5674084"/>
            <a:ext cx="261145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-1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Physician-led care coordination programs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829928" y="5674084"/>
            <a:ext cx="217397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-1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Member Educational Meetings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27290" y="9021362"/>
            <a:ext cx="2611459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-1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Oregon-Grown Company with world-wide benefit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99009" y="9066077"/>
            <a:ext cx="2611459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-1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Access to quality care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704748" y="9066077"/>
            <a:ext cx="216580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-1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One of the fastest-growing Medicare Advantage plans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25852" flipV="1">
            <a:off x="-3878022" y="-7235904"/>
            <a:ext cx="12067232" cy="11518722"/>
          </a:xfrm>
          <a:custGeom>
            <a:avLst/>
            <a:gdLst/>
            <a:ahLst/>
            <a:cxnLst/>
            <a:rect l="l" t="t" r="r" b="b"/>
            <a:pathLst>
              <a:path w="12067232" h="11518722">
                <a:moveTo>
                  <a:pt x="0" y="11518721"/>
                </a:moveTo>
                <a:lnTo>
                  <a:pt x="12067232" y="11518721"/>
                </a:lnTo>
                <a:lnTo>
                  <a:pt x="12067232" y="0"/>
                </a:lnTo>
                <a:lnTo>
                  <a:pt x="0" y="0"/>
                </a:lnTo>
                <a:lnTo>
                  <a:pt x="0" y="1151872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93198" y="204364"/>
            <a:ext cx="2968322" cy="1729252"/>
          </a:xfrm>
          <a:custGeom>
            <a:avLst/>
            <a:gdLst/>
            <a:ahLst/>
            <a:cxnLst/>
            <a:rect l="l" t="t" r="r" b="b"/>
            <a:pathLst>
              <a:path w="2968322" h="1729252">
                <a:moveTo>
                  <a:pt x="0" y="0"/>
                </a:moveTo>
                <a:lnTo>
                  <a:pt x="2968322" y="0"/>
                </a:lnTo>
                <a:lnTo>
                  <a:pt x="2968322" y="1729252"/>
                </a:lnTo>
                <a:lnTo>
                  <a:pt x="0" y="172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356839" y="5867873"/>
            <a:ext cx="11545202" cy="4347878"/>
          </a:xfrm>
          <a:custGeom>
            <a:avLst/>
            <a:gdLst/>
            <a:ahLst/>
            <a:cxnLst/>
            <a:rect l="l" t="t" r="r" b="b"/>
            <a:pathLst>
              <a:path w="11545202" h="4347878">
                <a:moveTo>
                  <a:pt x="0" y="0"/>
                </a:moveTo>
                <a:lnTo>
                  <a:pt x="11545201" y="0"/>
                </a:lnTo>
                <a:lnTo>
                  <a:pt x="11545201" y="4347878"/>
                </a:lnTo>
                <a:lnTo>
                  <a:pt x="0" y="4347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38" t="-15525" r="-4358" b="-27054"/>
            </a:stretch>
          </a:blipFill>
          <a:ln w="38100" cap="rnd">
            <a:solidFill>
              <a:srgbClr val="0DAF0A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38590" y="6558194"/>
            <a:ext cx="1797911" cy="1622615"/>
          </a:xfrm>
          <a:custGeom>
            <a:avLst/>
            <a:gdLst/>
            <a:ahLst/>
            <a:cxnLst/>
            <a:rect l="l" t="t" r="r" b="b"/>
            <a:pathLst>
              <a:path w="1797911" h="1622615">
                <a:moveTo>
                  <a:pt x="0" y="0"/>
                </a:moveTo>
                <a:lnTo>
                  <a:pt x="1797911" y="0"/>
                </a:lnTo>
                <a:lnTo>
                  <a:pt x="1797911" y="1622614"/>
                </a:lnTo>
                <a:lnTo>
                  <a:pt x="0" y="1622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890612" y="6357098"/>
            <a:ext cx="1530996" cy="2001302"/>
          </a:xfrm>
          <a:custGeom>
            <a:avLst/>
            <a:gdLst/>
            <a:ahLst/>
            <a:cxnLst/>
            <a:rect l="l" t="t" r="r" b="b"/>
            <a:pathLst>
              <a:path w="1530996" h="2001302">
                <a:moveTo>
                  <a:pt x="0" y="0"/>
                </a:moveTo>
                <a:lnTo>
                  <a:pt x="1530997" y="0"/>
                </a:lnTo>
                <a:lnTo>
                  <a:pt x="1530997" y="2001302"/>
                </a:lnTo>
                <a:lnTo>
                  <a:pt x="0" y="2001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06968" y="6159935"/>
            <a:ext cx="1566663" cy="1881877"/>
          </a:xfrm>
          <a:custGeom>
            <a:avLst/>
            <a:gdLst/>
            <a:ahLst/>
            <a:cxnLst/>
            <a:rect l="l" t="t" r="r" b="b"/>
            <a:pathLst>
              <a:path w="1566663" h="1881877">
                <a:moveTo>
                  <a:pt x="0" y="0"/>
                </a:moveTo>
                <a:lnTo>
                  <a:pt x="1566663" y="0"/>
                </a:lnTo>
                <a:lnTo>
                  <a:pt x="1566663" y="1881877"/>
                </a:lnTo>
                <a:lnTo>
                  <a:pt x="0" y="18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1680957"/>
            <a:ext cx="6332516" cy="8118234"/>
          </a:xfrm>
          <a:custGeom>
            <a:avLst/>
            <a:gdLst/>
            <a:ahLst/>
            <a:cxnLst/>
            <a:rect l="l" t="t" r="r" b="b"/>
            <a:pathLst>
              <a:path w="6332516" h="8118234">
                <a:moveTo>
                  <a:pt x="0" y="0"/>
                </a:moveTo>
                <a:lnTo>
                  <a:pt x="6332516" y="0"/>
                </a:lnTo>
                <a:lnTo>
                  <a:pt x="6332516" y="8118234"/>
                </a:lnTo>
                <a:lnTo>
                  <a:pt x="0" y="81182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657" r="-126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306968" y="445668"/>
            <a:ext cx="7402647" cy="146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0"/>
              </a:lnSpc>
            </a:pPr>
            <a:r>
              <a:rPr lang="en-US" sz="5000" spc="5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When is someone eligible for Medicare?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06968" y="2344318"/>
            <a:ext cx="7402647" cy="120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Legal residents must live in the U.S. for at least 5 years in a row, including the 5 years just before applying for Medicare.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78728" y="8367925"/>
            <a:ext cx="2423143" cy="80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Age 65 years or older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85149" y="7170111"/>
            <a:ext cx="2423143" cy="40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OR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29439" y="7170111"/>
            <a:ext cx="2423143" cy="40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80749" y="8367925"/>
            <a:ext cx="2985279" cy="120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Younger than 65 with a qualifying disability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44906" y="8367925"/>
            <a:ext cx="2985279" cy="160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Any age with a diagnosis of end-stage renal disease or ALS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06968" y="3846933"/>
            <a:ext cx="7402647" cy="160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To be eligible for Medicare, you must be a U.S. citizen or legal resident AND you must meet one or more of the following requirements: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5165" y="1469483"/>
            <a:ext cx="17304201" cy="8373111"/>
            <a:chOff x="0" y="0"/>
            <a:chExt cx="4557485" cy="22052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7485" cy="2205264"/>
            </a:xfrm>
            <a:custGeom>
              <a:avLst/>
              <a:gdLst/>
              <a:ahLst/>
              <a:cxnLst/>
              <a:rect l="l" t="t" r="r" b="b"/>
              <a:pathLst>
                <a:path w="4557485" h="2205264">
                  <a:moveTo>
                    <a:pt x="22817" y="0"/>
                  </a:moveTo>
                  <a:lnTo>
                    <a:pt x="4534667" y="0"/>
                  </a:lnTo>
                  <a:cubicBezTo>
                    <a:pt x="4540719" y="0"/>
                    <a:pt x="4546523" y="2404"/>
                    <a:pt x="4550802" y="6683"/>
                  </a:cubicBezTo>
                  <a:cubicBezTo>
                    <a:pt x="4555081" y="10962"/>
                    <a:pt x="4557485" y="16766"/>
                    <a:pt x="4557485" y="22817"/>
                  </a:cubicBezTo>
                  <a:lnTo>
                    <a:pt x="4557485" y="2182446"/>
                  </a:lnTo>
                  <a:cubicBezTo>
                    <a:pt x="4557485" y="2188498"/>
                    <a:pt x="4555081" y="2194302"/>
                    <a:pt x="4550802" y="2198581"/>
                  </a:cubicBezTo>
                  <a:cubicBezTo>
                    <a:pt x="4546523" y="2202860"/>
                    <a:pt x="4540719" y="2205264"/>
                    <a:pt x="4534667" y="2205264"/>
                  </a:cubicBezTo>
                  <a:lnTo>
                    <a:pt x="22817" y="2205264"/>
                  </a:lnTo>
                  <a:cubicBezTo>
                    <a:pt x="16766" y="2205264"/>
                    <a:pt x="10962" y="2202860"/>
                    <a:pt x="6683" y="2198581"/>
                  </a:cubicBezTo>
                  <a:cubicBezTo>
                    <a:pt x="2404" y="2194302"/>
                    <a:pt x="0" y="2188498"/>
                    <a:pt x="0" y="2182446"/>
                  </a:cubicBezTo>
                  <a:lnTo>
                    <a:pt x="0" y="22817"/>
                  </a:lnTo>
                  <a:cubicBezTo>
                    <a:pt x="0" y="16766"/>
                    <a:pt x="2404" y="10962"/>
                    <a:pt x="6683" y="6683"/>
                  </a:cubicBezTo>
                  <a:cubicBezTo>
                    <a:pt x="10962" y="2404"/>
                    <a:pt x="16766" y="0"/>
                    <a:pt x="2281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7485" cy="2243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4516213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03294" y="4516213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69160" y="4516213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87660" y="4516213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0376" y="5011352"/>
            <a:ext cx="2118084" cy="2046599"/>
          </a:xfrm>
          <a:custGeom>
            <a:avLst/>
            <a:gdLst/>
            <a:ahLst/>
            <a:cxnLst/>
            <a:rect l="l" t="t" r="r" b="b"/>
            <a:pathLst>
              <a:path w="2118084" h="2046599">
                <a:moveTo>
                  <a:pt x="0" y="0"/>
                </a:moveTo>
                <a:lnTo>
                  <a:pt x="2118084" y="0"/>
                </a:lnTo>
                <a:lnTo>
                  <a:pt x="2118084" y="2046599"/>
                </a:lnTo>
                <a:lnTo>
                  <a:pt x="0" y="2046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158792" y="5025163"/>
            <a:ext cx="1975104" cy="2057400"/>
          </a:xfrm>
          <a:custGeom>
            <a:avLst/>
            <a:gdLst/>
            <a:ahLst/>
            <a:cxnLst/>
            <a:rect l="l" t="t" r="r" b="b"/>
            <a:pathLst>
              <a:path w="1975104" h="2057400">
                <a:moveTo>
                  <a:pt x="0" y="0"/>
                </a:moveTo>
                <a:lnTo>
                  <a:pt x="1975104" y="0"/>
                </a:lnTo>
                <a:lnTo>
                  <a:pt x="1975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682824" y="4846720"/>
            <a:ext cx="1695772" cy="2375863"/>
          </a:xfrm>
          <a:custGeom>
            <a:avLst/>
            <a:gdLst/>
            <a:ahLst/>
            <a:cxnLst/>
            <a:rect l="l" t="t" r="r" b="b"/>
            <a:pathLst>
              <a:path w="1695772" h="2375863">
                <a:moveTo>
                  <a:pt x="0" y="0"/>
                </a:moveTo>
                <a:lnTo>
                  <a:pt x="1695772" y="0"/>
                </a:lnTo>
                <a:lnTo>
                  <a:pt x="1695772" y="2375863"/>
                </a:lnTo>
                <a:lnTo>
                  <a:pt x="0" y="2375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248698" y="5035964"/>
            <a:ext cx="1327023" cy="2057400"/>
          </a:xfrm>
          <a:custGeom>
            <a:avLst/>
            <a:gdLst/>
            <a:ahLst/>
            <a:cxnLst/>
            <a:rect l="l" t="t" r="r" b="b"/>
            <a:pathLst>
              <a:path w="1327023" h="2057400">
                <a:moveTo>
                  <a:pt x="0" y="0"/>
                </a:moveTo>
                <a:lnTo>
                  <a:pt x="1327023" y="0"/>
                </a:lnTo>
                <a:lnTo>
                  <a:pt x="132702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953822" y="7793104"/>
            <a:ext cx="6172407" cy="684239"/>
          </a:xfrm>
          <a:custGeom>
            <a:avLst/>
            <a:gdLst/>
            <a:ahLst/>
            <a:cxnLst/>
            <a:rect l="l" t="t" r="r" b="b"/>
            <a:pathLst>
              <a:path w="6172407" h="684239">
                <a:moveTo>
                  <a:pt x="0" y="0"/>
                </a:moveTo>
                <a:lnTo>
                  <a:pt x="6172407" y="0"/>
                </a:lnTo>
                <a:lnTo>
                  <a:pt x="6172407" y="684239"/>
                </a:lnTo>
                <a:lnTo>
                  <a:pt x="0" y="684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48972" y="583658"/>
            <a:ext cx="15990055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0"/>
              </a:lnSpc>
            </a:pPr>
            <a:r>
              <a:rPr lang="en-US" sz="6000" spc="60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Understanding the Four Parts of Medicare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41883" y="1802858"/>
            <a:ext cx="2611721" cy="185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600" spc="26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Part B</a:t>
            </a:r>
          </a:p>
          <a:p>
            <a:pPr algn="l">
              <a:lnSpc>
                <a:spcPts val="2990"/>
              </a:lnSpc>
            </a:pPr>
            <a:r>
              <a:rPr lang="en-US" sz="2600" spc="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Helps pay for provider visits and outpatient care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22199" y="8829768"/>
            <a:ext cx="6153368" cy="80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Original Medicare</a:t>
            </a:r>
          </a:p>
          <a:p>
            <a:pPr algn="ctr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Provided by the Federal government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05337" y="1802858"/>
            <a:ext cx="2333691" cy="111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600" spc="26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Part D</a:t>
            </a:r>
          </a:p>
          <a:p>
            <a:pPr algn="l">
              <a:lnSpc>
                <a:spcPts val="2990"/>
              </a:lnSpc>
            </a:pPr>
            <a:r>
              <a:rPr lang="en-US" sz="2600" spc="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Prescription Drugs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68129" y="1774283"/>
            <a:ext cx="3606774" cy="259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600" spc="26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Part C</a:t>
            </a:r>
          </a:p>
          <a:p>
            <a:pPr algn="l">
              <a:lnSpc>
                <a:spcPts val="2990"/>
              </a:lnSpc>
            </a:pPr>
            <a:r>
              <a:rPr lang="en-US" sz="2600" spc="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Combines Part A (hospital insurance and Part B (medical insurance) and additional benefits all in one plan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95908" y="8829768"/>
            <a:ext cx="6153368" cy="80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Offered by Medicare-approved private companies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60376" y="1783808"/>
            <a:ext cx="2471247" cy="185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600" spc="26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Part A</a:t>
            </a:r>
          </a:p>
          <a:p>
            <a:pPr algn="l">
              <a:lnSpc>
                <a:spcPts val="2990"/>
              </a:lnSpc>
            </a:pPr>
            <a:r>
              <a:rPr lang="en-US" sz="2600" spc="26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Helps pay for hospital stays and inpatient care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682824" y="7793104"/>
            <a:ext cx="6172407" cy="684239"/>
          </a:xfrm>
          <a:custGeom>
            <a:avLst/>
            <a:gdLst/>
            <a:ahLst/>
            <a:cxnLst/>
            <a:rect l="l" t="t" r="r" b="b"/>
            <a:pathLst>
              <a:path w="6172407" h="684239">
                <a:moveTo>
                  <a:pt x="0" y="0"/>
                </a:moveTo>
                <a:lnTo>
                  <a:pt x="6172406" y="0"/>
                </a:lnTo>
                <a:lnTo>
                  <a:pt x="6172406" y="684239"/>
                </a:lnTo>
                <a:lnTo>
                  <a:pt x="0" y="684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825852" flipV="1">
            <a:off x="-4290260" y="-6659032"/>
            <a:ext cx="8435207" cy="8051788"/>
          </a:xfrm>
          <a:custGeom>
            <a:avLst/>
            <a:gdLst/>
            <a:ahLst/>
            <a:cxnLst/>
            <a:rect l="l" t="t" r="r" b="b"/>
            <a:pathLst>
              <a:path w="8435207" h="8051788">
                <a:moveTo>
                  <a:pt x="0" y="8051788"/>
                </a:moveTo>
                <a:lnTo>
                  <a:pt x="8435207" y="8051788"/>
                </a:lnTo>
                <a:lnTo>
                  <a:pt x="8435207" y="0"/>
                </a:lnTo>
                <a:lnTo>
                  <a:pt x="0" y="0"/>
                </a:lnTo>
                <a:lnTo>
                  <a:pt x="0" y="805178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600000" flipH="1">
            <a:off x="10960803" y="7381611"/>
            <a:ext cx="11493548" cy="10971114"/>
          </a:xfrm>
          <a:custGeom>
            <a:avLst/>
            <a:gdLst/>
            <a:ahLst/>
            <a:cxnLst/>
            <a:rect l="l" t="t" r="r" b="b"/>
            <a:pathLst>
              <a:path w="11493548" h="10971114">
                <a:moveTo>
                  <a:pt x="11493548" y="0"/>
                </a:moveTo>
                <a:lnTo>
                  <a:pt x="0" y="0"/>
                </a:lnTo>
                <a:lnTo>
                  <a:pt x="0" y="10971114"/>
                </a:lnTo>
                <a:lnTo>
                  <a:pt x="11493548" y="10971114"/>
                </a:lnTo>
                <a:lnTo>
                  <a:pt x="114935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3080" y="3154160"/>
            <a:ext cx="16974029" cy="6392354"/>
          </a:xfrm>
          <a:custGeom>
            <a:avLst/>
            <a:gdLst/>
            <a:ahLst/>
            <a:cxnLst/>
            <a:rect l="l" t="t" r="r" b="b"/>
            <a:pathLst>
              <a:path w="16974029" h="6392354">
                <a:moveTo>
                  <a:pt x="0" y="0"/>
                </a:moveTo>
                <a:lnTo>
                  <a:pt x="16974029" y="0"/>
                </a:lnTo>
                <a:lnTo>
                  <a:pt x="16974029" y="6392353"/>
                </a:lnTo>
                <a:lnTo>
                  <a:pt x="0" y="6392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738" t="-15525" r="-4358" b="-27054"/>
            </a:stretch>
          </a:blipFill>
          <a:ln w="38100" cap="rnd">
            <a:solidFill>
              <a:srgbClr val="0DAF0A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98474" y="3638853"/>
            <a:ext cx="14201012" cy="520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Initial Enrollment Period (IEP) is 7 months long. It includes your 65th birthday month plus the 3 months before and the 3 months after. It begins and ends on the first of the month. You may enroll in Part A, Part B or both. </a:t>
            </a:r>
          </a:p>
          <a:p>
            <a:pPr algn="l">
              <a:lnSpc>
                <a:spcPts val="3219"/>
              </a:lnSpc>
            </a:pPr>
            <a:endParaRPr lang="en-US" sz="2799" spc="27">
              <a:solidFill>
                <a:srgbClr val="000000"/>
              </a:solidFill>
              <a:latin typeface="Nunito Semi-Bold"/>
              <a:ea typeface="Nunito Semi-Bold"/>
              <a:cs typeface="Nunito Semi-Bold"/>
              <a:sym typeface="Nunito Semi-Bold"/>
            </a:endParaRPr>
          </a:p>
          <a:p>
            <a:pPr algn="l">
              <a:lnSpc>
                <a:spcPts val="3219"/>
              </a:lnSpc>
            </a:pPr>
            <a:endParaRPr lang="en-US" sz="2799" spc="27">
              <a:solidFill>
                <a:srgbClr val="000000"/>
              </a:solidFill>
              <a:latin typeface="Nunito Semi-Bold"/>
              <a:ea typeface="Nunito Semi-Bold"/>
              <a:cs typeface="Nunito Semi-Bold"/>
              <a:sym typeface="Nunito Semi-Bold"/>
            </a:endParaRPr>
          </a:p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You may also choose to join a Medicare Advantage plan (Part C) or a prescription drug plan (Part D). </a:t>
            </a:r>
          </a:p>
          <a:p>
            <a:pPr algn="l">
              <a:lnSpc>
                <a:spcPts val="3219"/>
              </a:lnSpc>
            </a:pPr>
            <a:endParaRPr lang="en-US" sz="2799" spc="27">
              <a:solidFill>
                <a:srgbClr val="000000"/>
              </a:solidFill>
              <a:latin typeface="Nunito Semi-Bold"/>
              <a:ea typeface="Nunito Semi-Bold"/>
              <a:cs typeface="Nunito Semi-Bold"/>
              <a:sym typeface="Nunito Semi-Bold"/>
            </a:endParaRPr>
          </a:p>
          <a:p>
            <a:pPr algn="l">
              <a:lnSpc>
                <a:spcPts val="3219"/>
              </a:lnSpc>
            </a:pPr>
            <a:endParaRPr lang="en-US" sz="2799" spc="27">
              <a:solidFill>
                <a:srgbClr val="000000"/>
              </a:solidFill>
              <a:latin typeface="Nunito Semi-Bold"/>
              <a:ea typeface="Nunito Semi-Bold"/>
              <a:cs typeface="Nunito Semi-Bold"/>
              <a:sym typeface="Nunito Semi-Bold"/>
            </a:endParaRPr>
          </a:p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Although you are not required to enroll in a Part D, there may be an additional amount charged by Medicare that will be added to your Part D premium if you don’t enroll in prescription drug coverage, or you didn’t enroll in a prescription drug coverage within 63 days of losing your creditable drug coverage. 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535237"/>
            <a:ext cx="1277196" cy="1413218"/>
          </a:xfrm>
          <a:custGeom>
            <a:avLst/>
            <a:gdLst/>
            <a:ahLst/>
            <a:cxnLst/>
            <a:rect l="l" t="t" r="r" b="b"/>
            <a:pathLst>
              <a:path w="1277196" h="1413218">
                <a:moveTo>
                  <a:pt x="0" y="0"/>
                </a:moveTo>
                <a:lnTo>
                  <a:pt x="1277196" y="0"/>
                </a:lnTo>
                <a:lnTo>
                  <a:pt x="1277196" y="1413218"/>
                </a:lnTo>
                <a:lnTo>
                  <a:pt x="0" y="14132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9060" y="5143500"/>
            <a:ext cx="1206836" cy="1206836"/>
          </a:xfrm>
          <a:custGeom>
            <a:avLst/>
            <a:gdLst/>
            <a:ahLst/>
            <a:cxnLst/>
            <a:rect l="l" t="t" r="r" b="b"/>
            <a:pathLst>
              <a:path w="1206836" h="1206836">
                <a:moveTo>
                  <a:pt x="0" y="0"/>
                </a:moveTo>
                <a:lnTo>
                  <a:pt x="1206836" y="0"/>
                </a:lnTo>
                <a:lnTo>
                  <a:pt x="1206836" y="1206836"/>
                </a:lnTo>
                <a:lnTo>
                  <a:pt x="0" y="12068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9222" y="6111797"/>
            <a:ext cx="836571" cy="836571"/>
          </a:xfrm>
          <a:custGeom>
            <a:avLst/>
            <a:gdLst/>
            <a:ahLst/>
            <a:cxnLst/>
            <a:rect l="l" t="t" r="r" b="b"/>
            <a:pathLst>
              <a:path w="836571" h="836571">
                <a:moveTo>
                  <a:pt x="0" y="0"/>
                </a:moveTo>
                <a:lnTo>
                  <a:pt x="836571" y="0"/>
                </a:lnTo>
                <a:lnTo>
                  <a:pt x="836571" y="836572"/>
                </a:lnTo>
                <a:lnTo>
                  <a:pt x="0" y="8365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4237" y="7338894"/>
            <a:ext cx="1071659" cy="1190732"/>
          </a:xfrm>
          <a:custGeom>
            <a:avLst/>
            <a:gdLst/>
            <a:ahLst/>
            <a:cxnLst/>
            <a:rect l="l" t="t" r="r" b="b"/>
            <a:pathLst>
              <a:path w="1071659" h="1190732">
                <a:moveTo>
                  <a:pt x="0" y="0"/>
                </a:moveTo>
                <a:lnTo>
                  <a:pt x="1071659" y="0"/>
                </a:lnTo>
                <a:lnTo>
                  <a:pt x="1071659" y="1190732"/>
                </a:lnTo>
                <a:lnTo>
                  <a:pt x="0" y="11907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43080" y="227289"/>
            <a:ext cx="13634481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Eligibility and Enrollment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233843" y="323593"/>
            <a:ext cx="2636713" cy="1536067"/>
          </a:xfrm>
          <a:custGeom>
            <a:avLst/>
            <a:gdLst/>
            <a:ahLst/>
            <a:cxnLst/>
            <a:rect l="l" t="t" r="r" b="b"/>
            <a:pathLst>
              <a:path w="2636713" h="1536067">
                <a:moveTo>
                  <a:pt x="0" y="0"/>
                </a:moveTo>
                <a:lnTo>
                  <a:pt x="2636714" y="0"/>
                </a:lnTo>
                <a:lnTo>
                  <a:pt x="2636714" y="1536067"/>
                </a:lnTo>
                <a:lnTo>
                  <a:pt x="0" y="1536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815478" y="6148605"/>
            <a:ext cx="490418" cy="760338"/>
          </a:xfrm>
          <a:custGeom>
            <a:avLst/>
            <a:gdLst/>
            <a:ahLst/>
            <a:cxnLst/>
            <a:rect l="l" t="t" r="r" b="b"/>
            <a:pathLst>
              <a:path w="490418" h="760338">
                <a:moveTo>
                  <a:pt x="0" y="0"/>
                </a:moveTo>
                <a:lnTo>
                  <a:pt x="490418" y="0"/>
                </a:lnTo>
                <a:lnTo>
                  <a:pt x="490418" y="760338"/>
                </a:lnTo>
                <a:lnTo>
                  <a:pt x="0" y="7603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43080" y="1660270"/>
            <a:ext cx="12322516" cy="40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799" spc="27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When can you enroll in a Medicare Advantage or prescription drug plan?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3080" y="2478150"/>
            <a:ext cx="12322516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4"/>
              </a:lnSpc>
            </a:pPr>
            <a:r>
              <a:rPr lang="en-US" sz="3499" spc="34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Initial Enrollment Period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083" y="2226804"/>
            <a:ext cx="17689646" cy="8060196"/>
          </a:xfrm>
          <a:custGeom>
            <a:avLst/>
            <a:gdLst/>
            <a:ahLst/>
            <a:cxnLst/>
            <a:rect l="l" t="t" r="r" b="b"/>
            <a:pathLst>
              <a:path w="17689646" h="8060196">
                <a:moveTo>
                  <a:pt x="0" y="0"/>
                </a:moveTo>
                <a:lnTo>
                  <a:pt x="17689646" y="0"/>
                </a:lnTo>
                <a:lnTo>
                  <a:pt x="17689646" y="8060196"/>
                </a:lnTo>
                <a:lnTo>
                  <a:pt x="0" y="8060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18" t="-12313" r="-4182" b="-763"/>
            </a:stretch>
          </a:blipFill>
          <a:ln w="38100" cap="rnd">
            <a:solidFill>
              <a:srgbClr val="0DAF0A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583216" y="2719737"/>
            <a:ext cx="14201012" cy="432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Annual Enrollment Period</a:t>
            </a: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October 15-December 7</a:t>
            </a: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During annual enrollment, you can add, drop or switch your Medicare coverage</a:t>
            </a:r>
          </a:p>
          <a:p>
            <a:pPr algn="l">
              <a:lnSpc>
                <a:spcPts val="2645"/>
              </a:lnSpc>
            </a:pPr>
            <a:endParaRPr lang="en-US" sz="2300" spc="23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Medicare Advantage Open Enrollment Period</a:t>
            </a: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January 1-March 31</a:t>
            </a: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If you’re already a Medicare Advantage plan member, you may disenroll from your current plan and either switch to a different Medicare Advantage plan </a:t>
            </a:r>
            <a:r>
              <a:rPr lang="en-US" sz="2300" spc="23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one time only</a:t>
            </a: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or go back to Original Medicare during this period </a:t>
            </a:r>
          </a:p>
          <a:p>
            <a:pPr algn="l">
              <a:lnSpc>
                <a:spcPts val="2645"/>
              </a:lnSpc>
            </a:pPr>
            <a:endParaRPr lang="en-US" sz="2300" spc="23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Special Enrollment Period </a:t>
            </a:r>
          </a:p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Depending on certain circumstances, you may be able to enroll in a Medicare plan outside of the annual enrollment period. Some ways you may qualify for a Special Enrollment Period are if you:  </a:t>
            </a:r>
          </a:p>
        </p:txBody>
      </p:sp>
      <p:sp>
        <p:nvSpPr>
          <p:cNvPr id="4" name="Freeform 4"/>
          <p:cNvSpPr/>
          <p:nvPr/>
        </p:nvSpPr>
        <p:spPr>
          <a:xfrm>
            <a:off x="3788372" y="7563517"/>
            <a:ext cx="1224221" cy="1265392"/>
          </a:xfrm>
          <a:custGeom>
            <a:avLst/>
            <a:gdLst/>
            <a:ahLst/>
            <a:cxnLst/>
            <a:rect l="l" t="t" r="r" b="b"/>
            <a:pathLst>
              <a:path w="1224221" h="1265392">
                <a:moveTo>
                  <a:pt x="0" y="0"/>
                </a:moveTo>
                <a:lnTo>
                  <a:pt x="1224221" y="0"/>
                </a:lnTo>
                <a:lnTo>
                  <a:pt x="1224221" y="1265391"/>
                </a:lnTo>
                <a:lnTo>
                  <a:pt x="0" y="1265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14016" y="7563517"/>
            <a:ext cx="1043312" cy="1036792"/>
          </a:xfrm>
          <a:custGeom>
            <a:avLst/>
            <a:gdLst/>
            <a:ahLst/>
            <a:cxnLst/>
            <a:rect l="l" t="t" r="r" b="b"/>
            <a:pathLst>
              <a:path w="1043312" h="1036792">
                <a:moveTo>
                  <a:pt x="0" y="0"/>
                </a:moveTo>
                <a:lnTo>
                  <a:pt x="1043313" y="0"/>
                </a:lnTo>
                <a:lnTo>
                  <a:pt x="1043313" y="1036791"/>
                </a:lnTo>
                <a:lnTo>
                  <a:pt x="0" y="10367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07545" y="7629265"/>
            <a:ext cx="1003097" cy="905295"/>
          </a:xfrm>
          <a:custGeom>
            <a:avLst/>
            <a:gdLst/>
            <a:ahLst/>
            <a:cxnLst/>
            <a:rect l="l" t="t" r="r" b="b"/>
            <a:pathLst>
              <a:path w="1003097" h="905295">
                <a:moveTo>
                  <a:pt x="0" y="0"/>
                </a:moveTo>
                <a:lnTo>
                  <a:pt x="1003097" y="0"/>
                </a:lnTo>
                <a:lnTo>
                  <a:pt x="1003097" y="905295"/>
                </a:lnTo>
                <a:lnTo>
                  <a:pt x="0" y="905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69205" y="2465344"/>
            <a:ext cx="3051369" cy="1306556"/>
          </a:xfrm>
          <a:custGeom>
            <a:avLst/>
            <a:gdLst/>
            <a:ahLst/>
            <a:cxnLst/>
            <a:rect l="l" t="t" r="r" b="b"/>
            <a:pathLst>
              <a:path w="1419865" h="1539149">
                <a:moveTo>
                  <a:pt x="0" y="0"/>
                </a:moveTo>
                <a:lnTo>
                  <a:pt x="1419865" y="0"/>
                </a:lnTo>
                <a:lnTo>
                  <a:pt x="1419865" y="1539150"/>
                </a:lnTo>
                <a:lnTo>
                  <a:pt x="0" y="15391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730090" y="2700687"/>
            <a:ext cx="1725022" cy="1869943"/>
          </a:xfrm>
          <a:custGeom>
            <a:avLst/>
            <a:gdLst/>
            <a:ahLst/>
            <a:cxnLst/>
            <a:rect l="l" t="t" r="r" b="b"/>
            <a:pathLst>
              <a:path w="1725022" h="1869943">
                <a:moveTo>
                  <a:pt x="1725022" y="0"/>
                </a:moveTo>
                <a:lnTo>
                  <a:pt x="0" y="0"/>
                </a:lnTo>
                <a:lnTo>
                  <a:pt x="0" y="1869942"/>
                </a:lnTo>
                <a:lnTo>
                  <a:pt x="1725022" y="1869942"/>
                </a:lnTo>
                <a:lnTo>
                  <a:pt x="172502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202470" y="7469723"/>
            <a:ext cx="729228" cy="1130586"/>
          </a:xfrm>
          <a:custGeom>
            <a:avLst/>
            <a:gdLst/>
            <a:ahLst/>
            <a:cxnLst/>
            <a:rect l="l" t="t" r="r" b="b"/>
            <a:pathLst>
              <a:path w="729228" h="1130586">
                <a:moveTo>
                  <a:pt x="0" y="0"/>
                </a:moveTo>
                <a:lnTo>
                  <a:pt x="729227" y="0"/>
                </a:lnTo>
                <a:lnTo>
                  <a:pt x="729227" y="1130585"/>
                </a:lnTo>
                <a:lnTo>
                  <a:pt x="0" y="1130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42606" y="1499108"/>
            <a:ext cx="16230600" cy="1115854"/>
          </a:xfrm>
          <a:custGeom>
            <a:avLst/>
            <a:gdLst/>
            <a:ahLst/>
            <a:cxnLst/>
            <a:rect l="l" t="t" r="r" b="b"/>
            <a:pathLst>
              <a:path w="16230600" h="1115854">
                <a:moveTo>
                  <a:pt x="0" y="0"/>
                </a:moveTo>
                <a:lnTo>
                  <a:pt x="16230600" y="0"/>
                </a:lnTo>
                <a:lnTo>
                  <a:pt x="16230600" y="1115854"/>
                </a:lnTo>
                <a:lnTo>
                  <a:pt x="0" y="1115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30090" y="-6350"/>
            <a:ext cx="13634481" cy="98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6699" spc="66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Eligibility and Enrollment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88911" y="8871308"/>
            <a:ext cx="2423143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Retire</a:t>
            </a: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and lose your employer coverage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60579" y="8871308"/>
            <a:ext cx="2423143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Move </a:t>
            </a:r>
            <a:r>
              <a:rPr lang="en-US" sz="2000" spc="20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out of the plan’s service area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55512" y="8871308"/>
            <a:ext cx="2423143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Qualify for </a:t>
            </a:r>
          </a:p>
          <a:p>
            <a:pPr algn="ctr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Extra Help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69205" y="8722083"/>
            <a:ext cx="373510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spc="2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Have been diagnosed with certain qualifying </a:t>
            </a:r>
            <a:r>
              <a:rPr lang="en-US" sz="2000" spc="2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chronic health conditions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71045" y="9620608"/>
            <a:ext cx="7851130" cy="32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Special needs plans have other eligibility requirements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9805" y="9860640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1899" y="1864578"/>
            <a:ext cx="17304201" cy="7788817"/>
            <a:chOff x="0" y="0"/>
            <a:chExt cx="4557485" cy="2051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7485" cy="2051376"/>
            </a:xfrm>
            <a:custGeom>
              <a:avLst/>
              <a:gdLst/>
              <a:ahLst/>
              <a:cxnLst/>
              <a:rect l="l" t="t" r="r" b="b"/>
              <a:pathLst>
                <a:path w="4557485" h="2051376">
                  <a:moveTo>
                    <a:pt x="22817" y="0"/>
                  </a:moveTo>
                  <a:lnTo>
                    <a:pt x="4534667" y="0"/>
                  </a:lnTo>
                  <a:cubicBezTo>
                    <a:pt x="4540719" y="0"/>
                    <a:pt x="4546523" y="2404"/>
                    <a:pt x="4550802" y="6683"/>
                  </a:cubicBezTo>
                  <a:cubicBezTo>
                    <a:pt x="4555081" y="10962"/>
                    <a:pt x="4557485" y="16766"/>
                    <a:pt x="4557485" y="22817"/>
                  </a:cubicBezTo>
                  <a:lnTo>
                    <a:pt x="4557485" y="2028558"/>
                  </a:lnTo>
                  <a:cubicBezTo>
                    <a:pt x="4557485" y="2034610"/>
                    <a:pt x="4555081" y="2040413"/>
                    <a:pt x="4550802" y="2044692"/>
                  </a:cubicBezTo>
                  <a:cubicBezTo>
                    <a:pt x="4546523" y="2048972"/>
                    <a:pt x="4540719" y="2051376"/>
                    <a:pt x="4534667" y="2051376"/>
                  </a:cubicBezTo>
                  <a:lnTo>
                    <a:pt x="22817" y="2051376"/>
                  </a:lnTo>
                  <a:cubicBezTo>
                    <a:pt x="16766" y="2051376"/>
                    <a:pt x="10962" y="2048972"/>
                    <a:pt x="6683" y="2044692"/>
                  </a:cubicBezTo>
                  <a:cubicBezTo>
                    <a:pt x="2404" y="2040413"/>
                    <a:pt x="0" y="2034610"/>
                    <a:pt x="0" y="2028558"/>
                  </a:cubicBezTo>
                  <a:lnTo>
                    <a:pt x="0" y="22817"/>
                  </a:lnTo>
                  <a:cubicBezTo>
                    <a:pt x="0" y="16766"/>
                    <a:pt x="2404" y="10962"/>
                    <a:pt x="6683" y="6683"/>
                  </a:cubicBezTo>
                  <a:cubicBezTo>
                    <a:pt x="10962" y="2404"/>
                    <a:pt x="16766" y="0"/>
                    <a:pt x="2281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DAF0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7485" cy="208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815470" y="6674496"/>
            <a:ext cx="7787280" cy="0"/>
          </a:xfrm>
          <a:prstGeom prst="line">
            <a:avLst/>
          </a:prstGeom>
          <a:ln w="38100" cap="flat">
            <a:solidFill>
              <a:srgbClr val="0DAF0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08698" y="2287448"/>
            <a:ext cx="8001710" cy="7184581"/>
            <a:chOff x="0" y="0"/>
            <a:chExt cx="2107446" cy="18922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7446" cy="1835085"/>
            </a:xfrm>
            <a:custGeom>
              <a:avLst/>
              <a:gdLst/>
              <a:ahLst/>
              <a:cxnLst/>
              <a:rect l="l" t="t" r="r" b="b"/>
              <a:pathLst>
                <a:path w="2107446" h="1835085">
                  <a:moveTo>
                    <a:pt x="96753" y="0"/>
                  </a:moveTo>
                  <a:lnTo>
                    <a:pt x="2010693" y="0"/>
                  </a:lnTo>
                  <a:cubicBezTo>
                    <a:pt x="2036353" y="0"/>
                    <a:pt x="2060963" y="10194"/>
                    <a:pt x="2079108" y="28338"/>
                  </a:cubicBezTo>
                  <a:cubicBezTo>
                    <a:pt x="2097253" y="46483"/>
                    <a:pt x="2107446" y="71093"/>
                    <a:pt x="2107446" y="96753"/>
                  </a:cubicBezTo>
                  <a:lnTo>
                    <a:pt x="2107446" y="1738332"/>
                  </a:lnTo>
                  <a:cubicBezTo>
                    <a:pt x="2107446" y="1791768"/>
                    <a:pt x="2064128" y="1835085"/>
                    <a:pt x="2010693" y="1835085"/>
                  </a:cubicBezTo>
                  <a:lnTo>
                    <a:pt x="96753" y="1835085"/>
                  </a:lnTo>
                  <a:cubicBezTo>
                    <a:pt x="71093" y="1835085"/>
                    <a:pt x="46483" y="1824892"/>
                    <a:pt x="28338" y="1806747"/>
                  </a:cubicBezTo>
                  <a:cubicBezTo>
                    <a:pt x="10194" y="1788602"/>
                    <a:pt x="0" y="1763993"/>
                    <a:pt x="0" y="1738332"/>
                  </a:cubicBezTo>
                  <a:lnTo>
                    <a:pt x="0" y="96753"/>
                  </a:lnTo>
                  <a:cubicBezTo>
                    <a:pt x="0" y="71093"/>
                    <a:pt x="10194" y="46483"/>
                    <a:pt x="28338" y="28338"/>
                  </a:cubicBezTo>
                  <a:cubicBezTo>
                    <a:pt x="46483" y="10194"/>
                    <a:pt x="71093" y="0"/>
                    <a:pt x="96753" y="0"/>
                  </a:cubicBezTo>
                  <a:close/>
                </a:path>
              </a:pathLst>
            </a:custGeom>
            <a:solidFill>
              <a:srgbClr val="FFE39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107446" cy="189223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919"/>
                </a:lnSpc>
              </a:pPr>
              <a:r>
                <a:rPr lang="en-US" sz="2799" dirty="0">
                  <a:solidFill>
                    <a:srgbClr val="0DAF0A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Option 1</a:t>
              </a:r>
            </a:p>
            <a:p>
              <a:pPr algn="ctr">
                <a:lnSpc>
                  <a:spcPts val="3220"/>
                </a:lnSpc>
              </a:pPr>
              <a:r>
                <a:rPr lang="en-US" sz="23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Add one or both of the following to Original Medicare: </a:t>
              </a:r>
            </a:p>
            <a:p>
              <a:pPr algn="ctr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ctr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ctr">
                <a:lnSpc>
                  <a:spcPts val="3220"/>
                </a:lnSpc>
              </a:pPr>
              <a:r>
                <a:rPr lang="en-US" sz="23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              </a:t>
              </a:r>
            </a:p>
            <a:p>
              <a:pPr algn="ctr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ctr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58408" y="2287448"/>
            <a:ext cx="8001710" cy="7184581"/>
            <a:chOff x="0" y="0"/>
            <a:chExt cx="2107446" cy="18922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07446" cy="1835085"/>
            </a:xfrm>
            <a:custGeom>
              <a:avLst/>
              <a:gdLst/>
              <a:ahLst/>
              <a:cxnLst/>
              <a:rect l="l" t="t" r="r" b="b"/>
              <a:pathLst>
                <a:path w="2107446" h="1835085">
                  <a:moveTo>
                    <a:pt x="96753" y="0"/>
                  </a:moveTo>
                  <a:lnTo>
                    <a:pt x="2010693" y="0"/>
                  </a:lnTo>
                  <a:cubicBezTo>
                    <a:pt x="2036353" y="0"/>
                    <a:pt x="2060963" y="10194"/>
                    <a:pt x="2079108" y="28338"/>
                  </a:cubicBezTo>
                  <a:cubicBezTo>
                    <a:pt x="2097253" y="46483"/>
                    <a:pt x="2107446" y="71093"/>
                    <a:pt x="2107446" y="96753"/>
                  </a:cubicBezTo>
                  <a:lnTo>
                    <a:pt x="2107446" y="1738332"/>
                  </a:lnTo>
                  <a:cubicBezTo>
                    <a:pt x="2107446" y="1791768"/>
                    <a:pt x="2064128" y="1835085"/>
                    <a:pt x="2010693" y="1835085"/>
                  </a:cubicBezTo>
                  <a:lnTo>
                    <a:pt x="96753" y="1835085"/>
                  </a:lnTo>
                  <a:cubicBezTo>
                    <a:pt x="71093" y="1835085"/>
                    <a:pt x="46483" y="1824892"/>
                    <a:pt x="28338" y="1806747"/>
                  </a:cubicBezTo>
                  <a:cubicBezTo>
                    <a:pt x="10194" y="1788602"/>
                    <a:pt x="0" y="1763993"/>
                    <a:pt x="0" y="1738332"/>
                  </a:cubicBezTo>
                  <a:lnTo>
                    <a:pt x="0" y="96753"/>
                  </a:lnTo>
                  <a:cubicBezTo>
                    <a:pt x="0" y="71093"/>
                    <a:pt x="10194" y="46483"/>
                    <a:pt x="28338" y="28338"/>
                  </a:cubicBezTo>
                  <a:cubicBezTo>
                    <a:pt x="46483" y="10194"/>
                    <a:pt x="71093" y="0"/>
                    <a:pt x="96753" y="0"/>
                  </a:cubicBezTo>
                  <a:close/>
                </a:path>
              </a:pathLst>
            </a:custGeom>
            <a:solidFill>
              <a:srgbClr val="FFE39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107446" cy="189223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919"/>
                </a:lnSpc>
              </a:pPr>
              <a:r>
                <a:rPr lang="en-US" sz="2799" dirty="0">
                  <a:solidFill>
                    <a:srgbClr val="0DAF0A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Option 2</a:t>
              </a:r>
            </a:p>
            <a:p>
              <a:pPr algn="ctr">
                <a:lnSpc>
                  <a:spcPts val="3220"/>
                </a:lnSpc>
              </a:pPr>
              <a:r>
                <a:rPr lang="en-US" sz="23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Choose a Medicare Advantage plan: </a:t>
              </a:r>
            </a:p>
            <a:p>
              <a:pPr algn="ctr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l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ctr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ctr">
                <a:lnSpc>
                  <a:spcPts val="3220"/>
                </a:lnSpc>
              </a:pPr>
              <a:r>
                <a:rPr lang="en-US" sz="2300" dirty="0">
                  <a:solidFill>
                    <a:srgbClr val="231F20"/>
                  </a:solidFill>
                  <a:latin typeface="Nunito"/>
                  <a:ea typeface="Nunito"/>
                  <a:cs typeface="Nunito"/>
                  <a:sym typeface="Nunito"/>
                </a:rPr>
                <a:t>     </a:t>
              </a:r>
            </a:p>
            <a:p>
              <a:pPr algn="ctr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ctr">
                <a:lnSpc>
                  <a:spcPts val="3220"/>
                </a:lnSpc>
              </a:pPr>
              <a:endParaRPr lang="en-US" sz="2300" dirty="0">
                <a:solidFill>
                  <a:srgbClr val="231F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535092" y="3995545"/>
            <a:ext cx="1217815" cy="121781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AF0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or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9836161" y="4888125"/>
            <a:ext cx="650469" cy="650469"/>
          </a:xfrm>
          <a:custGeom>
            <a:avLst/>
            <a:gdLst/>
            <a:ahLst/>
            <a:cxnLst/>
            <a:rect l="l" t="t" r="r" b="b"/>
            <a:pathLst>
              <a:path w="650469" h="650469">
                <a:moveTo>
                  <a:pt x="0" y="0"/>
                </a:moveTo>
                <a:lnTo>
                  <a:pt x="650469" y="0"/>
                </a:lnTo>
                <a:lnTo>
                  <a:pt x="650469" y="650470"/>
                </a:lnTo>
                <a:lnTo>
                  <a:pt x="0" y="65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836161" y="5451600"/>
            <a:ext cx="650469" cy="650469"/>
          </a:xfrm>
          <a:custGeom>
            <a:avLst/>
            <a:gdLst/>
            <a:ahLst/>
            <a:cxnLst/>
            <a:rect l="l" t="t" r="r" b="b"/>
            <a:pathLst>
              <a:path w="650469" h="650469">
                <a:moveTo>
                  <a:pt x="0" y="0"/>
                </a:moveTo>
                <a:lnTo>
                  <a:pt x="650469" y="0"/>
                </a:lnTo>
                <a:lnTo>
                  <a:pt x="650469" y="650469"/>
                </a:lnTo>
                <a:lnTo>
                  <a:pt x="0" y="650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996212" y="6787674"/>
            <a:ext cx="490418" cy="760338"/>
          </a:xfrm>
          <a:custGeom>
            <a:avLst/>
            <a:gdLst/>
            <a:ahLst/>
            <a:cxnLst/>
            <a:rect l="l" t="t" r="r" b="b"/>
            <a:pathLst>
              <a:path w="490418" h="760338">
                <a:moveTo>
                  <a:pt x="0" y="0"/>
                </a:moveTo>
                <a:lnTo>
                  <a:pt x="490418" y="0"/>
                </a:lnTo>
                <a:lnTo>
                  <a:pt x="490418" y="760338"/>
                </a:lnTo>
                <a:lnTo>
                  <a:pt x="0" y="76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996212" y="7971915"/>
            <a:ext cx="650469" cy="651654"/>
          </a:xfrm>
          <a:custGeom>
            <a:avLst/>
            <a:gdLst/>
            <a:ahLst/>
            <a:cxnLst/>
            <a:rect l="l" t="t" r="r" b="b"/>
            <a:pathLst>
              <a:path w="650469" h="651654">
                <a:moveTo>
                  <a:pt x="0" y="0"/>
                </a:moveTo>
                <a:lnTo>
                  <a:pt x="650470" y="0"/>
                </a:lnTo>
                <a:lnTo>
                  <a:pt x="650470" y="651654"/>
                </a:lnTo>
                <a:lnTo>
                  <a:pt x="0" y="6516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43080" y="227289"/>
            <a:ext cx="17395199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9"/>
              </a:lnSpc>
            </a:pPr>
            <a:r>
              <a:rPr lang="en-US" sz="6999" spc="69">
                <a:solidFill>
                  <a:srgbClr val="0DAF0A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Understanding your Medicare Choices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30790" y="5106389"/>
            <a:ext cx="6235244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Part C</a:t>
            </a: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Combines Part A (hospital insurance) and Part B (medical insurance) in one plan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30790" y="7990965"/>
            <a:ext cx="6235244" cy="6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May offer additional benefits not provided by Original Medicare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30790" y="6806724"/>
            <a:ext cx="6235244" cy="6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Part D</a:t>
            </a: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Often includes prescription drug coverage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22260" y="3507230"/>
            <a:ext cx="6235244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Medicare Advantage Plan </a:t>
            </a:r>
          </a:p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Offered by Medicare-approved private companies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1090" y="3507230"/>
            <a:ext cx="6235244" cy="6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Medicare Supplement Insurance </a:t>
            </a:r>
          </a:p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Offered by private companies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55939" y="4907175"/>
            <a:ext cx="6235244" cy="6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Helps pay some or all the costs </a:t>
            </a:r>
            <a:r>
              <a:rPr lang="en-US" sz="2300" spc="23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not</a:t>
            </a: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covered by Original Medicare </a:t>
            </a:r>
          </a:p>
        </p:txBody>
      </p:sp>
      <p:sp>
        <p:nvSpPr>
          <p:cNvPr id="26" name="Freeform 26"/>
          <p:cNvSpPr/>
          <p:nvPr/>
        </p:nvSpPr>
        <p:spPr>
          <a:xfrm>
            <a:off x="1021090" y="4943050"/>
            <a:ext cx="650469" cy="651654"/>
          </a:xfrm>
          <a:custGeom>
            <a:avLst/>
            <a:gdLst/>
            <a:ahLst/>
            <a:cxnLst/>
            <a:rect l="l" t="t" r="r" b="b"/>
            <a:pathLst>
              <a:path w="650469" h="651654">
                <a:moveTo>
                  <a:pt x="0" y="0"/>
                </a:moveTo>
                <a:lnTo>
                  <a:pt x="650470" y="0"/>
                </a:lnTo>
                <a:lnTo>
                  <a:pt x="650470" y="651654"/>
                </a:lnTo>
                <a:lnTo>
                  <a:pt x="0" y="6516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021090" y="6640037"/>
            <a:ext cx="6235244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n-US" sz="2300" spc="23">
                <a:solidFill>
                  <a:srgbClr val="0DAF0A"/>
                </a:solidFill>
                <a:latin typeface="Nunito Bold"/>
                <a:ea typeface="Nunito Bold"/>
                <a:cs typeface="Nunito Bold"/>
                <a:sym typeface="Nunito Bold"/>
              </a:rPr>
              <a:t>Medicare Part D Plan</a:t>
            </a: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Offered by Medicare-approved private companies </a:t>
            </a:r>
          </a:p>
        </p:txBody>
      </p:sp>
      <p:sp>
        <p:nvSpPr>
          <p:cNvPr id="28" name="Freeform 28"/>
          <p:cNvSpPr/>
          <p:nvPr/>
        </p:nvSpPr>
        <p:spPr>
          <a:xfrm>
            <a:off x="1181142" y="7892932"/>
            <a:ext cx="490418" cy="760338"/>
          </a:xfrm>
          <a:custGeom>
            <a:avLst/>
            <a:gdLst/>
            <a:ahLst/>
            <a:cxnLst/>
            <a:rect l="l" t="t" r="r" b="b"/>
            <a:pathLst>
              <a:path w="490418" h="760338">
                <a:moveTo>
                  <a:pt x="0" y="0"/>
                </a:moveTo>
                <a:lnTo>
                  <a:pt x="490418" y="0"/>
                </a:lnTo>
                <a:lnTo>
                  <a:pt x="490418" y="760338"/>
                </a:lnTo>
                <a:lnTo>
                  <a:pt x="0" y="760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 flipV="1">
            <a:off x="1101116" y="6102069"/>
            <a:ext cx="6849257" cy="19050"/>
          </a:xfrm>
          <a:prstGeom prst="line">
            <a:avLst/>
          </a:prstGeom>
          <a:ln w="38100" cap="flat">
            <a:solidFill>
              <a:srgbClr val="0DAF0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955939" y="8143502"/>
            <a:ext cx="6235244" cy="32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  <a:spcBef>
                <a:spcPct val="0"/>
              </a:spcBef>
            </a:pPr>
            <a:r>
              <a:rPr lang="en-US" sz="2300" spc="2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Helps pay for prescription drugs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6044" y="9962237"/>
            <a:ext cx="3615555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Confidential - Not Intended for Distribution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2988</Words>
  <Application>Microsoft Office PowerPoint</Application>
  <PresentationFormat>Custom</PresentationFormat>
  <Paragraphs>379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Nunito Bold</vt:lpstr>
      <vt:lpstr>Nunito Ultra-Bold</vt:lpstr>
      <vt:lpstr>Arial</vt:lpstr>
      <vt:lpstr>Calibri</vt:lpstr>
      <vt:lpstr>Nunito Semi-Bold</vt:lpstr>
      <vt:lpstr>Nunito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ATRIO Sales Meeting Presentation</dc:title>
  <dc:creator>Ana Cortez</dc:creator>
  <cp:lastModifiedBy>Ana Cortez</cp:lastModifiedBy>
  <cp:revision>3</cp:revision>
  <dcterms:created xsi:type="dcterms:W3CDTF">2006-08-16T00:00:00Z</dcterms:created>
  <dcterms:modified xsi:type="dcterms:W3CDTF">2024-09-27T18:07:49Z</dcterms:modified>
  <dc:identifier>DAGMue92rRQ</dc:identifier>
</cp:coreProperties>
</file>