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8"/>
  </p:notesMasterIdLst>
  <p:sldIdLst>
    <p:sldId id="4575" r:id="rId3"/>
    <p:sldId id="4492" r:id="rId4"/>
    <p:sldId id="4544" r:id="rId5"/>
    <p:sldId id="4576" r:id="rId6"/>
    <p:sldId id="4577" r:id="rId7"/>
    <p:sldId id="4578" r:id="rId8"/>
    <p:sldId id="4579" r:id="rId9"/>
    <p:sldId id="4580" r:id="rId10"/>
    <p:sldId id="4581" r:id="rId11"/>
    <p:sldId id="4583" r:id="rId12"/>
    <p:sldId id="4584" r:id="rId13"/>
    <p:sldId id="4585" r:id="rId14"/>
    <p:sldId id="4586" r:id="rId15"/>
    <p:sldId id="4587" r:id="rId16"/>
    <p:sldId id="4588" r:id="rId17"/>
    <p:sldId id="4582" r:id="rId18"/>
    <p:sldId id="4590" r:id="rId19"/>
    <p:sldId id="4553" r:id="rId20"/>
    <p:sldId id="4592" r:id="rId21"/>
    <p:sldId id="4559" r:id="rId22"/>
    <p:sldId id="4589" r:id="rId23"/>
    <p:sldId id="4603" r:id="rId24"/>
    <p:sldId id="4606" r:id="rId25"/>
    <p:sldId id="4604" r:id="rId26"/>
    <p:sldId id="4607" r:id="rId27"/>
    <p:sldId id="4608" r:id="rId28"/>
    <p:sldId id="4609" r:id="rId29"/>
    <p:sldId id="4621" r:id="rId30"/>
    <p:sldId id="4622" r:id="rId31"/>
    <p:sldId id="4623" r:id="rId32"/>
    <p:sldId id="4613" r:id="rId33"/>
    <p:sldId id="4614" r:id="rId34"/>
    <p:sldId id="4615" r:id="rId35"/>
    <p:sldId id="4605" r:id="rId36"/>
    <p:sldId id="4616" r:id="rId37"/>
    <p:sldId id="4617" r:id="rId38"/>
    <p:sldId id="4618" r:id="rId39"/>
    <p:sldId id="4619" r:id="rId40"/>
    <p:sldId id="4635" r:id="rId41"/>
    <p:sldId id="4636" r:id="rId42"/>
    <p:sldId id="4637" r:id="rId43"/>
    <p:sldId id="4638" r:id="rId44"/>
    <p:sldId id="4555" r:id="rId45"/>
    <p:sldId id="4591" r:id="rId46"/>
    <p:sldId id="455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AE2262-D08F-6971-848C-D2FD2A6CA58A}" name="Sherri Ravkin" initials="SR" userId="S::Sherri.Ravkin@atriohp.com::b0c0182f-33c7-40b0-aedf-275000f3e4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887" autoAdjust="0"/>
  </p:normalViewPr>
  <p:slideViewPr>
    <p:cSldViewPr snapToGrid="0">
      <p:cViewPr varScale="1">
        <p:scale>
          <a:sx n="109" d="100"/>
          <a:sy n="109" d="100"/>
        </p:scale>
        <p:origin x="558"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8/10/relationships/authors" Target="author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023E1-16EA-4AC9-BBFF-E229EE24812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D500717-F737-4795-BD7A-40641F926308}">
      <dgm:prSet/>
      <dgm:spPr/>
      <dgm:t>
        <a:bodyPr/>
        <a:lstStyle/>
        <a:p>
          <a:pPr>
            <a:lnSpc>
              <a:spcPct val="100000"/>
            </a:lnSpc>
          </a:pPr>
          <a:r>
            <a:rPr lang="en-US" dirty="0">
              <a:latin typeface="Georgia" panose="02040502050405020303" pitchFamily="18" charset="0"/>
            </a:rPr>
            <a:t>Customer Service excellence </a:t>
          </a:r>
        </a:p>
      </dgm:t>
    </dgm:pt>
    <dgm:pt modelId="{209C4760-027F-4299-9550-F2B66B97A723}" type="parTrans" cxnId="{CF6AD314-389A-4389-9E3B-00F7423DA74E}">
      <dgm:prSet/>
      <dgm:spPr/>
      <dgm:t>
        <a:bodyPr/>
        <a:lstStyle/>
        <a:p>
          <a:endParaRPr lang="en-US"/>
        </a:p>
      </dgm:t>
    </dgm:pt>
    <dgm:pt modelId="{60C5B80D-FC20-4D0F-BE90-60AE7A5681AF}" type="sibTrans" cxnId="{CF6AD314-389A-4389-9E3B-00F7423DA74E}">
      <dgm:prSet/>
      <dgm:spPr/>
      <dgm:t>
        <a:bodyPr/>
        <a:lstStyle/>
        <a:p>
          <a:endParaRPr lang="en-US"/>
        </a:p>
      </dgm:t>
    </dgm:pt>
    <dgm:pt modelId="{E1204D54-C87B-4C54-91E9-2C8EDAC2C1E9}">
      <dgm:prSet/>
      <dgm:spPr/>
      <dgm:t>
        <a:bodyPr/>
        <a:lstStyle/>
        <a:p>
          <a:pPr>
            <a:lnSpc>
              <a:spcPct val="100000"/>
            </a:lnSpc>
          </a:pPr>
          <a:r>
            <a:rPr lang="en-US" dirty="0">
              <a:latin typeface="Georgia" panose="02040502050405020303" pitchFamily="18" charset="0"/>
            </a:rPr>
            <a:t>Physician-led care coordination programs </a:t>
          </a:r>
        </a:p>
      </dgm:t>
    </dgm:pt>
    <dgm:pt modelId="{16163E41-1BD9-4F08-8FAE-4E5193F2F26D}" type="parTrans" cxnId="{EC9953E4-398F-4388-9835-3E9BB4A6459E}">
      <dgm:prSet/>
      <dgm:spPr/>
      <dgm:t>
        <a:bodyPr/>
        <a:lstStyle/>
        <a:p>
          <a:endParaRPr lang="en-US"/>
        </a:p>
      </dgm:t>
    </dgm:pt>
    <dgm:pt modelId="{AD8E7D33-15CB-4F1A-A187-CA7A056B66CC}" type="sibTrans" cxnId="{EC9953E4-398F-4388-9835-3E9BB4A6459E}">
      <dgm:prSet/>
      <dgm:spPr/>
      <dgm:t>
        <a:bodyPr/>
        <a:lstStyle/>
        <a:p>
          <a:endParaRPr lang="en-US"/>
        </a:p>
      </dgm:t>
    </dgm:pt>
    <dgm:pt modelId="{BDB78EA2-7AAF-4DCA-A9C9-303FF0E800B9}">
      <dgm:prSet/>
      <dgm:spPr/>
      <dgm:t>
        <a:bodyPr/>
        <a:lstStyle/>
        <a:p>
          <a:pPr>
            <a:lnSpc>
              <a:spcPct val="100000"/>
            </a:lnSpc>
          </a:pPr>
          <a:r>
            <a:rPr lang="en-US" dirty="0">
              <a:latin typeface="Georgia" panose="02040502050405020303" pitchFamily="18" charset="0"/>
            </a:rPr>
            <a:t>Educational resources </a:t>
          </a:r>
        </a:p>
      </dgm:t>
    </dgm:pt>
    <dgm:pt modelId="{64C70746-8825-4E5A-BFC6-EFF0ACAE8D0A}" type="parTrans" cxnId="{94F41A88-84D2-4035-AD29-D0DB04E42C5D}">
      <dgm:prSet/>
      <dgm:spPr/>
      <dgm:t>
        <a:bodyPr/>
        <a:lstStyle/>
        <a:p>
          <a:endParaRPr lang="en-US"/>
        </a:p>
      </dgm:t>
    </dgm:pt>
    <dgm:pt modelId="{0D403328-1716-4259-90BB-89952DDB1F3D}" type="sibTrans" cxnId="{94F41A88-84D2-4035-AD29-D0DB04E42C5D}">
      <dgm:prSet/>
      <dgm:spPr/>
      <dgm:t>
        <a:bodyPr/>
        <a:lstStyle/>
        <a:p>
          <a:endParaRPr lang="en-US"/>
        </a:p>
      </dgm:t>
    </dgm:pt>
    <dgm:pt modelId="{5892847D-0AD3-4B82-9A99-97F199E522DD}">
      <dgm:prSet/>
      <dgm:spPr/>
      <dgm:t>
        <a:bodyPr/>
        <a:lstStyle/>
        <a:p>
          <a:pPr>
            <a:lnSpc>
              <a:spcPct val="100000"/>
            </a:lnSpc>
          </a:pPr>
          <a:r>
            <a:rPr lang="en-US" dirty="0">
              <a:latin typeface="Georgia" panose="02040502050405020303" pitchFamily="18" charset="0"/>
            </a:rPr>
            <a:t>Access to quality care </a:t>
          </a:r>
        </a:p>
      </dgm:t>
    </dgm:pt>
    <dgm:pt modelId="{17F70604-C373-49B4-B3DF-D45B13E83581}" type="parTrans" cxnId="{76A35901-A38B-4B1F-BCA6-88A44F3A127F}">
      <dgm:prSet/>
      <dgm:spPr/>
      <dgm:t>
        <a:bodyPr/>
        <a:lstStyle/>
        <a:p>
          <a:endParaRPr lang="en-US"/>
        </a:p>
      </dgm:t>
    </dgm:pt>
    <dgm:pt modelId="{52B81C90-AE59-4AD2-B66A-D582FDE47EB2}" type="sibTrans" cxnId="{76A35901-A38B-4B1F-BCA6-88A44F3A127F}">
      <dgm:prSet/>
      <dgm:spPr/>
      <dgm:t>
        <a:bodyPr/>
        <a:lstStyle/>
        <a:p>
          <a:endParaRPr lang="en-US"/>
        </a:p>
      </dgm:t>
    </dgm:pt>
    <dgm:pt modelId="{476AFC02-45BD-4592-B707-7306BE5D7311}">
      <dgm:prSet/>
      <dgm:spPr/>
      <dgm:t>
        <a:bodyPr/>
        <a:lstStyle/>
        <a:p>
          <a:pPr>
            <a:lnSpc>
              <a:spcPct val="100000"/>
            </a:lnSpc>
          </a:pPr>
          <a:r>
            <a:rPr lang="en-US" dirty="0">
              <a:latin typeface="Georgia" panose="02040502050405020303" pitchFamily="18" charset="0"/>
            </a:rPr>
            <a:t>Better patient outcomes </a:t>
          </a:r>
        </a:p>
      </dgm:t>
    </dgm:pt>
    <dgm:pt modelId="{B4B39460-62AD-4956-AB23-B8420231C62D}" type="parTrans" cxnId="{DFE5DB6E-ADF3-4B92-B3E6-B40BFC4692AA}">
      <dgm:prSet/>
      <dgm:spPr/>
      <dgm:t>
        <a:bodyPr/>
        <a:lstStyle/>
        <a:p>
          <a:endParaRPr lang="en-US"/>
        </a:p>
      </dgm:t>
    </dgm:pt>
    <dgm:pt modelId="{C5BA0026-B700-445E-9B72-ACC265E5AD2A}" type="sibTrans" cxnId="{DFE5DB6E-ADF3-4B92-B3E6-B40BFC4692AA}">
      <dgm:prSet/>
      <dgm:spPr/>
      <dgm:t>
        <a:bodyPr/>
        <a:lstStyle/>
        <a:p>
          <a:endParaRPr lang="en-US"/>
        </a:p>
      </dgm:t>
    </dgm:pt>
    <dgm:pt modelId="{3F8089D4-543D-4E27-9FA4-B62C782E4782}" type="pres">
      <dgm:prSet presAssocID="{99D023E1-16EA-4AC9-BBFF-E229EE248129}" presName="root" presStyleCnt="0">
        <dgm:presLayoutVars>
          <dgm:dir/>
          <dgm:resizeHandles val="exact"/>
        </dgm:presLayoutVars>
      </dgm:prSet>
      <dgm:spPr/>
    </dgm:pt>
    <dgm:pt modelId="{AC112253-7E9B-40CD-B7AF-258ACF795703}" type="pres">
      <dgm:prSet presAssocID="{CD500717-F737-4795-BD7A-40641F926308}" presName="compNode" presStyleCnt="0"/>
      <dgm:spPr/>
    </dgm:pt>
    <dgm:pt modelId="{909A9465-6BA7-40AB-9CA1-E05C9FD77DAC}" type="pres">
      <dgm:prSet presAssocID="{CD500717-F737-4795-BD7A-40641F9263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RM Customer Insights App"/>
        </a:ext>
      </dgm:extLst>
    </dgm:pt>
    <dgm:pt modelId="{167B20CA-8513-4B43-8934-C72DAF269B3E}" type="pres">
      <dgm:prSet presAssocID="{CD500717-F737-4795-BD7A-40641F926308}" presName="spaceRect" presStyleCnt="0"/>
      <dgm:spPr/>
    </dgm:pt>
    <dgm:pt modelId="{D987723D-F87B-465C-A04C-DA2C423CAF75}" type="pres">
      <dgm:prSet presAssocID="{CD500717-F737-4795-BD7A-40641F926308}" presName="textRect" presStyleLbl="revTx" presStyleIdx="0" presStyleCnt="5">
        <dgm:presLayoutVars>
          <dgm:chMax val="1"/>
          <dgm:chPref val="1"/>
        </dgm:presLayoutVars>
      </dgm:prSet>
      <dgm:spPr/>
    </dgm:pt>
    <dgm:pt modelId="{AEC3E7EE-87D7-4C58-812D-F7D941E88D85}" type="pres">
      <dgm:prSet presAssocID="{60C5B80D-FC20-4D0F-BE90-60AE7A5681AF}" presName="sibTrans" presStyleCnt="0"/>
      <dgm:spPr/>
    </dgm:pt>
    <dgm:pt modelId="{9395759E-56BE-4EF4-A965-7D26E46C1E6E}" type="pres">
      <dgm:prSet presAssocID="{E1204D54-C87B-4C54-91E9-2C8EDAC2C1E9}" presName="compNode" presStyleCnt="0"/>
      <dgm:spPr/>
    </dgm:pt>
    <dgm:pt modelId="{189391EA-3DD6-45C9-8CCD-F4DD5165839B}" type="pres">
      <dgm:prSet presAssocID="{E1204D54-C87B-4C54-91E9-2C8EDAC2C1E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First Aid"/>
        </a:ext>
      </dgm:extLst>
    </dgm:pt>
    <dgm:pt modelId="{CB243E07-32EF-4411-9931-B14A3376F6BC}" type="pres">
      <dgm:prSet presAssocID="{E1204D54-C87B-4C54-91E9-2C8EDAC2C1E9}" presName="spaceRect" presStyleCnt="0"/>
      <dgm:spPr/>
    </dgm:pt>
    <dgm:pt modelId="{6B678FE2-F9AE-4CC7-A033-A5DF76627947}" type="pres">
      <dgm:prSet presAssocID="{E1204D54-C87B-4C54-91E9-2C8EDAC2C1E9}" presName="textRect" presStyleLbl="revTx" presStyleIdx="1" presStyleCnt="5">
        <dgm:presLayoutVars>
          <dgm:chMax val="1"/>
          <dgm:chPref val="1"/>
        </dgm:presLayoutVars>
      </dgm:prSet>
      <dgm:spPr/>
    </dgm:pt>
    <dgm:pt modelId="{C9626B66-1A75-452E-9651-4015D04FBF8A}" type="pres">
      <dgm:prSet presAssocID="{AD8E7D33-15CB-4F1A-A187-CA7A056B66CC}" presName="sibTrans" presStyleCnt="0"/>
      <dgm:spPr/>
    </dgm:pt>
    <dgm:pt modelId="{6A86C360-5F0B-49CC-B5BE-960CB04805FF}" type="pres">
      <dgm:prSet presAssocID="{BDB78EA2-7AAF-4DCA-A9C9-303FF0E800B9}" presName="compNode" presStyleCnt="0"/>
      <dgm:spPr/>
    </dgm:pt>
    <dgm:pt modelId="{3565E1C1-32E4-44D3-BC9E-77BC28F42413}" type="pres">
      <dgm:prSet presAssocID="{BDB78EA2-7AAF-4DCA-A9C9-303FF0E800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ducation"/>
        </a:ext>
      </dgm:extLst>
    </dgm:pt>
    <dgm:pt modelId="{7AADB02D-7BD5-46B7-936E-2A3AFA690FD4}" type="pres">
      <dgm:prSet presAssocID="{BDB78EA2-7AAF-4DCA-A9C9-303FF0E800B9}" presName="spaceRect" presStyleCnt="0"/>
      <dgm:spPr/>
    </dgm:pt>
    <dgm:pt modelId="{D0F310FE-F79B-4ECA-A4BD-B0F1EB23333D}" type="pres">
      <dgm:prSet presAssocID="{BDB78EA2-7AAF-4DCA-A9C9-303FF0E800B9}" presName="textRect" presStyleLbl="revTx" presStyleIdx="2" presStyleCnt="5">
        <dgm:presLayoutVars>
          <dgm:chMax val="1"/>
          <dgm:chPref val="1"/>
        </dgm:presLayoutVars>
      </dgm:prSet>
      <dgm:spPr/>
    </dgm:pt>
    <dgm:pt modelId="{64062B95-3592-48D5-8BB6-0A9C7BB0FAA7}" type="pres">
      <dgm:prSet presAssocID="{0D403328-1716-4259-90BB-89952DDB1F3D}" presName="sibTrans" presStyleCnt="0"/>
      <dgm:spPr/>
    </dgm:pt>
    <dgm:pt modelId="{30DF0A99-590E-4BDD-8871-EFB8A5BE767C}" type="pres">
      <dgm:prSet presAssocID="{5892847D-0AD3-4B82-9A99-97F199E522DD}" presName="compNode" presStyleCnt="0"/>
      <dgm:spPr/>
    </dgm:pt>
    <dgm:pt modelId="{B89DCB6D-294E-4F68-B1A6-DA40ED8ECF70}" type="pres">
      <dgm:prSet presAssocID="{5892847D-0AD3-4B82-9A99-97F199E522D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orkforce Management"/>
        </a:ext>
      </dgm:extLst>
    </dgm:pt>
    <dgm:pt modelId="{472E2441-D494-42E8-B03F-F7EE52CD7E19}" type="pres">
      <dgm:prSet presAssocID="{5892847D-0AD3-4B82-9A99-97F199E522DD}" presName="spaceRect" presStyleCnt="0"/>
      <dgm:spPr/>
    </dgm:pt>
    <dgm:pt modelId="{CEA4C397-8DE5-4C4A-B367-8E45422F65F3}" type="pres">
      <dgm:prSet presAssocID="{5892847D-0AD3-4B82-9A99-97F199E522DD}" presName="textRect" presStyleLbl="revTx" presStyleIdx="3" presStyleCnt="5">
        <dgm:presLayoutVars>
          <dgm:chMax val="1"/>
          <dgm:chPref val="1"/>
        </dgm:presLayoutVars>
      </dgm:prSet>
      <dgm:spPr/>
    </dgm:pt>
    <dgm:pt modelId="{47D5397F-F488-4357-A3B7-0F0AFD886C86}" type="pres">
      <dgm:prSet presAssocID="{52B81C90-AE59-4AD2-B66A-D582FDE47EB2}" presName="sibTrans" presStyleCnt="0"/>
      <dgm:spPr/>
    </dgm:pt>
    <dgm:pt modelId="{A58F9BA6-CD6A-4F16-BC68-3B71103DBAEF}" type="pres">
      <dgm:prSet presAssocID="{476AFC02-45BD-4592-B707-7306BE5D7311}" presName="compNode" presStyleCnt="0"/>
      <dgm:spPr/>
    </dgm:pt>
    <dgm:pt modelId="{CFC0F1EC-9352-4048-9DD8-91E9BCB02DD2}" type="pres">
      <dgm:prSet presAssocID="{476AFC02-45BD-4592-B707-7306BE5D731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munications"/>
        </a:ext>
      </dgm:extLst>
    </dgm:pt>
    <dgm:pt modelId="{9174F1BA-D142-45FB-80B6-2B84B6116501}" type="pres">
      <dgm:prSet presAssocID="{476AFC02-45BD-4592-B707-7306BE5D7311}" presName="spaceRect" presStyleCnt="0"/>
      <dgm:spPr/>
    </dgm:pt>
    <dgm:pt modelId="{4EE53610-E346-4643-82FC-4FCFF668E8E2}" type="pres">
      <dgm:prSet presAssocID="{476AFC02-45BD-4592-B707-7306BE5D7311}" presName="textRect" presStyleLbl="revTx" presStyleIdx="4" presStyleCnt="5">
        <dgm:presLayoutVars>
          <dgm:chMax val="1"/>
          <dgm:chPref val="1"/>
        </dgm:presLayoutVars>
      </dgm:prSet>
      <dgm:spPr/>
    </dgm:pt>
  </dgm:ptLst>
  <dgm:cxnLst>
    <dgm:cxn modelId="{76A35901-A38B-4B1F-BCA6-88A44F3A127F}" srcId="{99D023E1-16EA-4AC9-BBFF-E229EE248129}" destId="{5892847D-0AD3-4B82-9A99-97F199E522DD}" srcOrd="3" destOrd="0" parTransId="{17F70604-C373-49B4-B3DF-D45B13E83581}" sibTransId="{52B81C90-AE59-4AD2-B66A-D582FDE47EB2}"/>
    <dgm:cxn modelId="{8EE3B114-272A-4C7B-B6B7-6768D8CAED09}" type="presOf" srcId="{476AFC02-45BD-4592-B707-7306BE5D7311}" destId="{4EE53610-E346-4643-82FC-4FCFF668E8E2}" srcOrd="0" destOrd="0" presId="urn:microsoft.com/office/officeart/2018/2/layout/IconLabelList"/>
    <dgm:cxn modelId="{CF6AD314-389A-4389-9E3B-00F7423DA74E}" srcId="{99D023E1-16EA-4AC9-BBFF-E229EE248129}" destId="{CD500717-F737-4795-BD7A-40641F926308}" srcOrd="0" destOrd="0" parTransId="{209C4760-027F-4299-9550-F2B66B97A723}" sibTransId="{60C5B80D-FC20-4D0F-BE90-60AE7A5681AF}"/>
    <dgm:cxn modelId="{DFE5DB6E-ADF3-4B92-B3E6-B40BFC4692AA}" srcId="{99D023E1-16EA-4AC9-BBFF-E229EE248129}" destId="{476AFC02-45BD-4592-B707-7306BE5D7311}" srcOrd="4" destOrd="0" parTransId="{B4B39460-62AD-4956-AB23-B8420231C62D}" sibTransId="{C5BA0026-B700-445E-9B72-ACC265E5AD2A}"/>
    <dgm:cxn modelId="{0E382C83-8889-4873-80B0-7DBFD3DEC85F}" type="presOf" srcId="{5892847D-0AD3-4B82-9A99-97F199E522DD}" destId="{CEA4C397-8DE5-4C4A-B367-8E45422F65F3}" srcOrd="0" destOrd="0" presId="urn:microsoft.com/office/officeart/2018/2/layout/IconLabelList"/>
    <dgm:cxn modelId="{94F41A88-84D2-4035-AD29-D0DB04E42C5D}" srcId="{99D023E1-16EA-4AC9-BBFF-E229EE248129}" destId="{BDB78EA2-7AAF-4DCA-A9C9-303FF0E800B9}" srcOrd="2" destOrd="0" parTransId="{64C70746-8825-4E5A-BFC6-EFF0ACAE8D0A}" sibTransId="{0D403328-1716-4259-90BB-89952DDB1F3D}"/>
    <dgm:cxn modelId="{8453159D-7639-4715-A13B-9C4ECACAB0F2}" type="presOf" srcId="{CD500717-F737-4795-BD7A-40641F926308}" destId="{D987723D-F87B-465C-A04C-DA2C423CAF75}" srcOrd="0" destOrd="0" presId="urn:microsoft.com/office/officeart/2018/2/layout/IconLabelList"/>
    <dgm:cxn modelId="{F0D7ABAA-6D2F-4732-996F-87DF17482141}" type="presOf" srcId="{E1204D54-C87B-4C54-91E9-2C8EDAC2C1E9}" destId="{6B678FE2-F9AE-4CC7-A033-A5DF76627947}" srcOrd="0" destOrd="0" presId="urn:microsoft.com/office/officeart/2018/2/layout/IconLabelList"/>
    <dgm:cxn modelId="{9E6591B1-524D-4061-8136-A04B55BFCD48}" type="presOf" srcId="{BDB78EA2-7AAF-4DCA-A9C9-303FF0E800B9}" destId="{D0F310FE-F79B-4ECA-A4BD-B0F1EB23333D}" srcOrd="0" destOrd="0" presId="urn:microsoft.com/office/officeart/2018/2/layout/IconLabelList"/>
    <dgm:cxn modelId="{75CDA8DE-98DB-4BA4-BC35-19FE83AB00D9}" type="presOf" srcId="{99D023E1-16EA-4AC9-BBFF-E229EE248129}" destId="{3F8089D4-543D-4E27-9FA4-B62C782E4782}" srcOrd="0" destOrd="0" presId="urn:microsoft.com/office/officeart/2018/2/layout/IconLabelList"/>
    <dgm:cxn modelId="{EC9953E4-398F-4388-9835-3E9BB4A6459E}" srcId="{99D023E1-16EA-4AC9-BBFF-E229EE248129}" destId="{E1204D54-C87B-4C54-91E9-2C8EDAC2C1E9}" srcOrd="1" destOrd="0" parTransId="{16163E41-1BD9-4F08-8FAE-4E5193F2F26D}" sibTransId="{AD8E7D33-15CB-4F1A-A187-CA7A056B66CC}"/>
    <dgm:cxn modelId="{155EF67D-B9C4-47CA-B402-87D2572F748B}" type="presParOf" srcId="{3F8089D4-543D-4E27-9FA4-B62C782E4782}" destId="{AC112253-7E9B-40CD-B7AF-258ACF795703}" srcOrd="0" destOrd="0" presId="urn:microsoft.com/office/officeart/2018/2/layout/IconLabelList"/>
    <dgm:cxn modelId="{A23E0A79-6338-4BBD-B9F2-858676B48DAB}" type="presParOf" srcId="{AC112253-7E9B-40CD-B7AF-258ACF795703}" destId="{909A9465-6BA7-40AB-9CA1-E05C9FD77DAC}" srcOrd="0" destOrd="0" presId="urn:microsoft.com/office/officeart/2018/2/layout/IconLabelList"/>
    <dgm:cxn modelId="{0A80AA87-A58A-4481-84CA-24C27E777AA7}" type="presParOf" srcId="{AC112253-7E9B-40CD-B7AF-258ACF795703}" destId="{167B20CA-8513-4B43-8934-C72DAF269B3E}" srcOrd="1" destOrd="0" presId="urn:microsoft.com/office/officeart/2018/2/layout/IconLabelList"/>
    <dgm:cxn modelId="{BC7F022B-E15E-469F-A979-97C1503968D6}" type="presParOf" srcId="{AC112253-7E9B-40CD-B7AF-258ACF795703}" destId="{D987723D-F87B-465C-A04C-DA2C423CAF75}" srcOrd="2" destOrd="0" presId="urn:microsoft.com/office/officeart/2018/2/layout/IconLabelList"/>
    <dgm:cxn modelId="{0962370E-7A3B-4B70-8AE0-BCE646B0981A}" type="presParOf" srcId="{3F8089D4-543D-4E27-9FA4-B62C782E4782}" destId="{AEC3E7EE-87D7-4C58-812D-F7D941E88D85}" srcOrd="1" destOrd="0" presId="urn:microsoft.com/office/officeart/2018/2/layout/IconLabelList"/>
    <dgm:cxn modelId="{8055B346-CD09-4B4C-9EC6-8A7DD8106F3A}" type="presParOf" srcId="{3F8089D4-543D-4E27-9FA4-B62C782E4782}" destId="{9395759E-56BE-4EF4-A965-7D26E46C1E6E}" srcOrd="2" destOrd="0" presId="urn:microsoft.com/office/officeart/2018/2/layout/IconLabelList"/>
    <dgm:cxn modelId="{26BB5B32-B2CF-490E-B527-8F4B0628D4E4}" type="presParOf" srcId="{9395759E-56BE-4EF4-A965-7D26E46C1E6E}" destId="{189391EA-3DD6-45C9-8CCD-F4DD5165839B}" srcOrd="0" destOrd="0" presId="urn:microsoft.com/office/officeart/2018/2/layout/IconLabelList"/>
    <dgm:cxn modelId="{EE7CC706-5099-4D81-B528-BA138B969A74}" type="presParOf" srcId="{9395759E-56BE-4EF4-A965-7D26E46C1E6E}" destId="{CB243E07-32EF-4411-9931-B14A3376F6BC}" srcOrd="1" destOrd="0" presId="urn:microsoft.com/office/officeart/2018/2/layout/IconLabelList"/>
    <dgm:cxn modelId="{7C1F5BB2-08F6-4CAA-ACD3-041C6C5FA012}" type="presParOf" srcId="{9395759E-56BE-4EF4-A965-7D26E46C1E6E}" destId="{6B678FE2-F9AE-4CC7-A033-A5DF76627947}" srcOrd="2" destOrd="0" presId="urn:microsoft.com/office/officeart/2018/2/layout/IconLabelList"/>
    <dgm:cxn modelId="{E6B1FBEE-2013-45A3-940C-37882A6C00CE}" type="presParOf" srcId="{3F8089D4-543D-4E27-9FA4-B62C782E4782}" destId="{C9626B66-1A75-452E-9651-4015D04FBF8A}" srcOrd="3" destOrd="0" presId="urn:microsoft.com/office/officeart/2018/2/layout/IconLabelList"/>
    <dgm:cxn modelId="{177E756F-AFE7-4FFC-A013-255F26DA22A2}" type="presParOf" srcId="{3F8089D4-543D-4E27-9FA4-B62C782E4782}" destId="{6A86C360-5F0B-49CC-B5BE-960CB04805FF}" srcOrd="4" destOrd="0" presId="urn:microsoft.com/office/officeart/2018/2/layout/IconLabelList"/>
    <dgm:cxn modelId="{FBBA1F34-2BE5-4E8B-B82E-0F2C72CE0FB9}" type="presParOf" srcId="{6A86C360-5F0B-49CC-B5BE-960CB04805FF}" destId="{3565E1C1-32E4-44D3-BC9E-77BC28F42413}" srcOrd="0" destOrd="0" presId="urn:microsoft.com/office/officeart/2018/2/layout/IconLabelList"/>
    <dgm:cxn modelId="{44AF8D3F-8BDC-4313-8195-B347278F49D6}" type="presParOf" srcId="{6A86C360-5F0B-49CC-B5BE-960CB04805FF}" destId="{7AADB02D-7BD5-46B7-936E-2A3AFA690FD4}" srcOrd="1" destOrd="0" presId="urn:microsoft.com/office/officeart/2018/2/layout/IconLabelList"/>
    <dgm:cxn modelId="{2A44F486-25C5-4404-99C9-8687F3B51FCA}" type="presParOf" srcId="{6A86C360-5F0B-49CC-B5BE-960CB04805FF}" destId="{D0F310FE-F79B-4ECA-A4BD-B0F1EB23333D}" srcOrd="2" destOrd="0" presId="urn:microsoft.com/office/officeart/2018/2/layout/IconLabelList"/>
    <dgm:cxn modelId="{60EEA4C0-A28A-47E6-BFCB-6C2899F6E2B7}" type="presParOf" srcId="{3F8089D4-543D-4E27-9FA4-B62C782E4782}" destId="{64062B95-3592-48D5-8BB6-0A9C7BB0FAA7}" srcOrd="5" destOrd="0" presId="urn:microsoft.com/office/officeart/2018/2/layout/IconLabelList"/>
    <dgm:cxn modelId="{26503C3C-FA6E-4998-A8A2-A2EE4EB3A9F8}" type="presParOf" srcId="{3F8089D4-543D-4E27-9FA4-B62C782E4782}" destId="{30DF0A99-590E-4BDD-8871-EFB8A5BE767C}" srcOrd="6" destOrd="0" presId="urn:microsoft.com/office/officeart/2018/2/layout/IconLabelList"/>
    <dgm:cxn modelId="{6EE21633-7333-4948-A57F-E84DB20DF811}" type="presParOf" srcId="{30DF0A99-590E-4BDD-8871-EFB8A5BE767C}" destId="{B89DCB6D-294E-4F68-B1A6-DA40ED8ECF70}" srcOrd="0" destOrd="0" presId="urn:microsoft.com/office/officeart/2018/2/layout/IconLabelList"/>
    <dgm:cxn modelId="{7D2B82DB-406D-4126-A863-6501BFA9A849}" type="presParOf" srcId="{30DF0A99-590E-4BDD-8871-EFB8A5BE767C}" destId="{472E2441-D494-42E8-B03F-F7EE52CD7E19}" srcOrd="1" destOrd="0" presId="urn:microsoft.com/office/officeart/2018/2/layout/IconLabelList"/>
    <dgm:cxn modelId="{CF5322C3-6238-4843-B7ED-2B3E491A5239}" type="presParOf" srcId="{30DF0A99-590E-4BDD-8871-EFB8A5BE767C}" destId="{CEA4C397-8DE5-4C4A-B367-8E45422F65F3}" srcOrd="2" destOrd="0" presId="urn:microsoft.com/office/officeart/2018/2/layout/IconLabelList"/>
    <dgm:cxn modelId="{46460F64-E6B3-4061-B18C-7ACEEDD24547}" type="presParOf" srcId="{3F8089D4-543D-4E27-9FA4-B62C782E4782}" destId="{47D5397F-F488-4357-A3B7-0F0AFD886C86}" srcOrd="7" destOrd="0" presId="urn:microsoft.com/office/officeart/2018/2/layout/IconLabelList"/>
    <dgm:cxn modelId="{60C2DC55-DBFD-4705-BB16-EFFEF89A8DB4}" type="presParOf" srcId="{3F8089D4-543D-4E27-9FA4-B62C782E4782}" destId="{A58F9BA6-CD6A-4F16-BC68-3B71103DBAEF}" srcOrd="8" destOrd="0" presId="urn:microsoft.com/office/officeart/2018/2/layout/IconLabelList"/>
    <dgm:cxn modelId="{E1D08D3D-9E8A-4DFA-97AA-ACE6D38C044C}" type="presParOf" srcId="{A58F9BA6-CD6A-4F16-BC68-3B71103DBAEF}" destId="{CFC0F1EC-9352-4048-9DD8-91E9BCB02DD2}" srcOrd="0" destOrd="0" presId="urn:microsoft.com/office/officeart/2018/2/layout/IconLabelList"/>
    <dgm:cxn modelId="{8962E629-D1F3-4F84-AE8F-4AA4C443662B}" type="presParOf" srcId="{A58F9BA6-CD6A-4F16-BC68-3B71103DBAEF}" destId="{9174F1BA-D142-45FB-80B6-2B84B6116501}" srcOrd="1" destOrd="0" presId="urn:microsoft.com/office/officeart/2018/2/layout/IconLabelList"/>
    <dgm:cxn modelId="{E9C678DD-64A0-4F42-BC4C-39B0F418D378}" type="presParOf" srcId="{A58F9BA6-CD6A-4F16-BC68-3B71103DBAEF}" destId="{4EE53610-E346-4643-82FC-4FCFF668E8E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99A19-7BD3-463F-886B-61DD49947DA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C3D325B-2081-4B5E-8C34-D304F8D18E9C}">
      <dgm:prSet custT="1"/>
      <dgm:spPr>
        <a:ln>
          <a:solidFill>
            <a:srgbClr val="00B050"/>
          </a:solidFill>
        </a:ln>
      </dgm:spPr>
      <dgm:t>
        <a:bodyPr/>
        <a:lstStyle/>
        <a:p>
          <a:r>
            <a:rPr lang="en-US" sz="1400" dirty="0">
              <a:latin typeface="Georgia" panose="02040502050405020303" pitchFamily="18" charset="0"/>
            </a:rPr>
            <a:t>Your Initial Enrollment Period (IEP) is 7 months long. </a:t>
          </a:r>
        </a:p>
        <a:p>
          <a:r>
            <a:rPr lang="en-US" sz="1400" dirty="0">
              <a:latin typeface="Georgia" panose="02040502050405020303" pitchFamily="18" charset="0"/>
            </a:rPr>
            <a:t>It includes your 65</a:t>
          </a:r>
          <a:r>
            <a:rPr lang="en-US" sz="1400" baseline="30000" dirty="0">
              <a:latin typeface="Georgia" panose="02040502050405020303" pitchFamily="18" charset="0"/>
            </a:rPr>
            <a:t>th</a:t>
          </a:r>
          <a:r>
            <a:rPr lang="en-US" sz="1400" dirty="0">
              <a:latin typeface="Georgia" panose="02040502050405020303" pitchFamily="18" charset="0"/>
            </a:rPr>
            <a:t> birthday month plus 3 months before, and the 3 months after. </a:t>
          </a:r>
        </a:p>
        <a:p>
          <a:r>
            <a:rPr lang="en-US" sz="1400" dirty="0">
              <a:latin typeface="Georgia" panose="02040502050405020303" pitchFamily="18" charset="0"/>
            </a:rPr>
            <a:t>It begins and ends 1 month earlier if your birthday is on the first of the month. </a:t>
          </a:r>
        </a:p>
        <a:p>
          <a:r>
            <a:rPr lang="en-US" sz="1400" dirty="0">
              <a:latin typeface="Georgia" panose="02040502050405020303" pitchFamily="18" charset="0"/>
            </a:rPr>
            <a:t>You may enroll in Part A, Part B or both. </a:t>
          </a:r>
          <a:br>
            <a:rPr lang="en-US" sz="1800" dirty="0">
              <a:latin typeface="Georgia" panose="02040502050405020303" pitchFamily="18" charset="0"/>
            </a:rPr>
          </a:br>
          <a:br>
            <a:rPr lang="en-US" sz="1800" dirty="0">
              <a:latin typeface="Georgia" panose="02040502050405020303" pitchFamily="18" charset="0"/>
            </a:rPr>
          </a:br>
          <a:endParaRPr lang="en-US" sz="1800" dirty="0">
            <a:latin typeface="Georgia" panose="02040502050405020303" pitchFamily="18" charset="0"/>
          </a:endParaRPr>
        </a:p>
      </dgm:t>
    </dgm:pt>
    <dgm:pt modelId="{6FB940AA-323D-4A1E-9059-5F789C3D220D}" type="parTrans" cxnId="{8B7E69C2-A43A-4B69-8D6C-D1CFC93C513C}">
      <dgm:prSet/>
      <dgm:spPr/>
      <dgm:t>
        <a:bodyPr/>
        <a:lstStyle/>
        <a:p>
          <a:endParaRPr lang="en-US"/>
        </a:p>
      </dgm:t>
    </dgm:pt>
    <dgm:pt modelId="{678C62E5-73A4-4F5E-9AF9-23CC96C48784}" type="sibTrans" cxnId="{8B7E69C2-A43A-4B69-8D6C-D1CFC93C513C}">
      <dgm:prSet/>
      <dgm:spPr/>
      <dgm:t>
        <a:bodyPr/>
        <a:lstStyle/>
        <a:p>
          <a:endParaRPr lang="en-US"/>
        </a:p>
      </dgm:t>
    </dgm:pt>
    <dgm:pt modelId="{0B344F81-DF33-454B-A8ED-23F1AC399229}">
      <dgm:prSet custT="1"/>
      <dgm:spPr>
        <a:ln>
          <a:solidFill>
            <a:srgbClr val="00B050"/>
          </a:solidFill>
        </a:ln>
      </dgm:spPr>
      <dgm:t>
        <a:bodyPr/>
        <a:lstStyle/>
        <a:p>
          <a:r>
            <a:rPr lang="en-US" sz="1400" dirty="0">
              <a:latin typeface="Georgia" panose="02040502050405020303" pitchFamily="18" charset="0"/>
            </a:rPr>
            <a:t>You may also choose to join a Medicare Advantage plan (Part C) or a prescription Drug plan (Part D). </a:t>
          </a:r>
          <a:br>
            <a:rPr lang="en-US" sz="1400" dirty="0">
              <a:latin typeface="Georgia" panose="02040502050405020303" pitchFamily="18" charset="0"/>
            </a:rPr>
          </a:br>
          <a:endParaRPr lang="en-US" sz="1400" dirty="0">
            <a:latin typeface="Georgia" panose="02040502050405020303" pitchFamily="18" charset="0"/>
          </a:endParaRPr>
        </a:p>
      </dgm:t>
    </dgm:pt>
    <dgm:pt modelId="{E6DD1DF8-F7B8-4DE2-AAB3-0E889D811449}" type="parTrans" cxnId="{A757C79B-9CBB-4B98-A744-1944FA5E2BE2}">
      <dgm:prSet/>
      <dgm:spPr/>
      <dgm:t>
        <a:bodyPr/>
        <a:lstStyle/>
        <a:p>
          <a:endParaRPr lang="en-US"/>
        </a:p>
      </dgm:t>
    </dgm:pt>
    <dgm:pt modelId="{353FD0ED-1913-486D-B630-E4282EF4EDBC}" type="sibTrans" cxnId="{A757C79B-9CBB-4B98-A744-1944FA5E2BE2}">
      <dgm:prSet/>
      <dgm:spPr/>
      <dgm:t>
        <a:bodyPr/>
        <a:lstStyle/>
        <a:p>
          <a:endParaRPr lang="en-US"/>
        </a:p>
      </dgm:t>
    </dgm:pt>
    <dgm:pt modelId="{B779CB2A-DFED-462E-81F5-65AFC4C2C90F}">
      <dgm:prSet custT="1"/>
      <dgm:spPr>
        <a:ln>
          <a:solidFill>
            <a:srgbClr val="00B050"/>
          </a:solidFill>
        </a:ln>
      </dgm:spPr>
      <dgm:t>
        <a:bodyPr/>
        <a:lstStyle/>
        <a:p>
          <a:r>
            <a:rPr lang="en-US" sz="1400" dirty="0">
              <a:latin typeface="Georgia" panose="02040502050405020303" pitchFamily="18" charset="0"/>
            </a:rPr>
            <a:t>Although you are not required to Enroll in Part D, there may be a penalty charged to your Part D premium if you didn’t enroll in prescription drug coverage when initially eligible for Medicare and didn’t have other creditable drug coverage to qualify for enrollment during a Special Enrollment Period.</a:t>
          </a:r>
        </a:p>
        <a:p>
          <a:r>
            <a:rPr lang="en-US" sz="1400" dirty="0">
              <a:latin typeface="Georgia" panose="02040502050405020303" pitchFamily="18" charset="0"/>
            </a:rPr>
            <a:t> Or, you didn’t enroll in prescription drug coverage within 63 days of losing your creditable drug coverage. </a:t>
          </a:r>
        </a:p>
      </dgm:t>
    </dgm:pt>
    <dgm:pt modelId="{3D866DFC-BB46-4AE9-A50D-6EA1B42CF39B}" type="parTrans" cxnId="{F0A68F1D-6115-4CDA-8BBB-0D2C6298A6DE}">
      <dgm:prSet/>
      <dgm:spPr/>
      <dgm:t>
        <a:bodyPr/>
        <a:lstStyle/>
        <a:p>
          <a:endParaRPr lang="en-US"/>
        </a:p>
      </dgm:t>
    </dgm:pt>
    <dgm:pt modelId="{30115A9F-E1D8-4939-BC00-15ACC032DA43}" type="sibTrans" cxnId="{F0A68F1D-6115-4CDA-8BBB-0D2C6298A6DE}">
      <dgm:prSet/>
      <dgm:spPr/>
      <dgm:t>
        <a:bodyPr/>
        <a:lstStyle/>
        <a:p>
          <a:endParaRPr lang="en-US"/>
        </a:p>
      </dgm:t>
    </dgm:pt>
    <dgm:pt modelId="{07C42640-02AC-4820-9318-308D82A5D3AA}" type="pres">
      <dgm:prSet presAssocID="{66599A19-7BD3-463F-886B-61DD49947DA5}" presName="hierChild1" presStyleCnt="0">
        <dgm:presLayoutVars>
          <dgm:chPref val="1"/>
          <dgm:dir/>
          <dgm:animOne val="branch"/>
          <dgm:animLvl val="lvl"/>
          <dgm:resizeHandles/>
        </dgm:presLayoutVars>
      </dgm:prSet>
      <dgm:spPr/>
    </dgm:pt>
    <dgm:pt modelId="{9C6D4F12-66BD-471C-91AE-A7362AEFA3DF}" type="pres">
      <dgm:prSet presAssocID="{DC3D325B-2081-4B5E-8C34-D304F8D18E9C}" presName="hierRoot1" presStyleCnt="0"/>
      <dgm:spPr/>
    </dgm:pt>
    <dgm:pt modelId="{9FD0CBCB-C2DA-4E72-B51A-700750AF713D}" type="pres">
      <dgm:prSet presAssocID="{DC3D325B-2081-4B5E-8C34-D304F8D18E9C}" presName="composite" presStyleCnt="0"/>
      <dgm:spPr/>
    </dgm:pt>
    <dgm:pt modelId="{D936826E-1003-4067-957D-E2904AAA8348}" type="pres">
      <dgm:prSet presAssocID="{DC3D325B-2081-4B5E-8C34-D304F8D18E9C}" presName="background" presStyleLbl="node0" presStyleIdx="0" presStyleCnt="3"/>
      <dgm:spPr>
        <a:solidFill>
          <a:srgbClr val="00B050"/>
        </a:solidFill>
      </dgm:spPr>
    </dgm:pt>
    <dgm:pt modelId="{05D29B0C-7B76-465A-9B61-2F4628DD07F9}" type="pres">
      <dgm:prSet presAssocID="{DC3D325B-2081-4B5E-8C34-D304F8D18E9C}" presName="text" presStyleLbl="fgAcc0" presStyleIdx="0" presStyleCnt="3" custScaleY="236439" custLinFactNeighborX="319" custLinFactNeighborY="-467">
        <dgm:presLayoutVars>
          <dgm:chPref val="3"/>
        </dgm:presLayoutVars>
      </dgm:prSet>
      <dgm:spPr/>
    </dgm:pt>
    <dgm:pt modelId="{ED2BB10A-8269-486A-8298-3B4B64FCCC14}" type="pres">
      <dgm:prSet presAssocID="{DC3D325B-2081-4B5E-8C34-D304F8D18E9C}" presName="hierChild2" presStyleCnt="0"/>
      <dgm:spPr/>
    </dgm:pt>
    <dgm:pt modelId="{E0AD473C-06DE-4578-9244-CF13EA1200CA}" type="pres">
      <dgm:prSet presAssocID="{0B344F81-DF33-454B-A8ED-23F1AC399229}" presName="hierRoot1" presStyleCnt="0"/>
      <dgm:spPr/>
    </dgm:pt>
    <dgm:pt modelId="{8CCE465C-484E-4F4B-9E6A-E3FAA82FCFEF}" type="pres">
      <dgm:prSet presAssocID="{0B344F81-DF33-454B-A8ED-23F1AC399229}" presName="composite" presStyleCnt="0"/>
      <dgm:spPr/>
    </dgm:pt>
    <dgm:pt modelId="{26346DAC-5D52-4F53-BA82-B7098277A899}" type="pres">
      <dgm:prSet presAssocID="{0B344F81-DF33-454B-A8ED-23F1AC399229}" presName="background" presStyleLbl="node0" presStyleIdx="1" presStyleCnt="3"/>
      <dgm:spPr>
        <a:solidFill>
          <a:srgbClr val="00B050"/>
        </a:solidFill>
      </dgm:spPr>
    </dgm:pt>
    <dgm:pt modelId="{EC028C66-E9BE-44BA-9648-5AB48DFF8427}" type="pres">
      <dgm:prSet presAssocID="{0B344F81-DF33-454B-A8ED-23F1AC399229}" presName="text" presStyleLbl="fgAcc0" presStyleIdx="1" presStyleCnt="3" custScaleY="236874">
        <dgm:presLayoutVars>
          <dgm:chPref val="3"/>
        </dgm:presLayoutVars>
      </dgm:prSet>
      <dgm:spPr/>
    </dgm:pt>
    <dgm:pt modelId="{47214705-D916-4C31-A74D-12F24CD1613D}" type="pres">
      <dgm:prSet presAssocID="{0B344F81-DF33-454B-A8ED-23F1AC399229}" presName="hierChild2" presStyleCnt="0"/>
      <dgm:spPr/>
    </dgm:pt>
    <dgm:pt modelId="{C9F0E34B-3FC6-452C-A9A4-6DBACDA693C3}" type="pres">
      <dgm:prSet presAssocID="{B779CB2A-DFED-462E-81F5-65AFC4C2C90F}" presName="hierRoot1" presStyleCnt="0"/>
      <dgm:spPr/>
    </dgm:pt>
    <dgm:pt modelId="{7569E603-68FD-4C02-B23F-9F3E8EF8CE9C}" type="pres">
      <dgm:prSet presAssocID="{B779CB2A-DFED-462E-81F5-65AFC4C2C90F}" presName="composite" presStyleCnt="0"/>
      <dgm:spPr/>
    </dgm:pt>
    <dgm:pt modelId="{8BE6B0DE-D9F9-461B-B347-00476D4FED76}" type="pres">
      <dgm:prSet presAssocID="{B779CB2A-DFED-462E-81F5-65AFC4C2C90F}" presName="background" presStyleLbl="node0" presStyleIdx="2" presStyleCnt="3"/>
      <dgm:spPr>
        <a:solidFill>
          <a:srgbClr val="00B050"/>
        </a:solidFill>
      </dgm:spPr>
    </dgm:pt>
    <dgm:pt modelId="{7F6C1707-6DBF-4498-AF14-03A9BC3D6DD5}" type="pres">
      <dgm:prSet presAssocID="{B779CB2A-DFED-462E-81F5-65AFC4C2C90F}" presName="text" presStyleLbl="fgAcc0" presStyleIdx="2" presStyleCnt="3" custScaleY="232204">
        <dgm:presLayoutVars>
          <dgm:chPref val="3"/>
        </dgm:presLayoutVars>
      </dgm:prSet>
      <dgm:spPr/>
    </dgm:pt>
    <dgm:pt modelId="{E602BC78-5E02-4306-9E66-17871BE61DCF}" type="pres">
      <dgm:prSet presAssocID="{B779CB2A-DFED-462E-81F5-65AFC4C2C90F}" presName="hierChild2" presStyleCnt="0"/>
      <dgm:spPr/>
    </dgm:pt>
  </dgm:ptLst>
  <dgm:cxnLst>
    <dgm:cxn modelId="{2CA99010-AE03-435E-963A-78544DA4DB32}" type="presOf" srcId="{B779CB2A-DFED-462E-81F5-65AFC4C2C90F}" destId="{7F6C1707-6DBF-4498-AF14-03A9BC3D6DD5}" srcOrd="0" destOrd="0" presId="urn:microsoft.com/office/officeart/2005/8/layout/hierarchy1"/>
    <dgm:cxn modelId="{F0A68F1D-6115-4CDA-8BBB-0D2C6298A6DE}" srcId="{66599A19-7BD3-463F-886B-61DD49947DA5}" destId="{B779CB2A-DFED-462E-81F5-65AFC4C2C90F}" srcOrd="2" destOrd="0" parTransId="{3D866DFC-BB46-4AE9-A50D-6EA1B42CF39B}" sibTransId="{30115A9F-E1D8-4939-BC00-15ACC032DA43}"/>
    <dgm:cxn modelId="{A8C7435C-BD99-452C-9F4A-78A00075B1AE}" type="presOf" srcId="{DC3D325B-2081-4B5E-8C34-D304F8D18E9C}" destId="{05D29B0C-7B76-465A-9B61-2F4628DD07F9}" srcOrd="0" destOrd="0" presId="urn:microsoft.com/office/officeart/2005/8/layout/hierarchy1"/>
    <dgm:cxn modelId="{A757C79B-9CBB-4B98-A744-1944FA5E2BE2}" srcId="{66599A19-7BD3-463F-886B-61DD49947DA5}" destId="{0B344F81-DF33-454B-A8ED-23F1AC399229}" srcOrd="1" destOrd="0" parTransId="{E6DD1DF8-F7B8-4DE2-AAB3-0E889D811449}" sibTransId="{353FD0ED-1913-486D-B630-E4282EF4EDBC}"/>
    <dgm:cxn modelId="{9E83CAA5-0704-45B3-8F63-72CA7E0694B9}" type="presOf" srcId="{66599A19-7BD3-463F-886B-61DD49947DA5}" destId="{07C42640-02AC-4820-9318-308D82A5D3AA}" srcOrd="0" destOrd="0" presId="urn:microsoft.com/office/officeart/2005/8/layout/hierarchy1"/>
    <dgm:cxn modelId="{8B7E69C2-A43A-4B69-8D6C-D1CFC93C513C}" srcId="{66599A19-7BD3-463F-886B-61DD49947DA5}" destId="{DC3D325B-2081-4B5E-8C34-D304F8D18E9C}" srcOrd="0" destOrd="0" parTransId="{6FB940AA-323D-4A1E-9059-5F789C3D220D}" sibTransId="{678C62E5-73A4-4F5E-9AF9-23CC96C48784}"/>
    <dgm:cxn modelId="{0060D9C5-29A8-4E68-B669-ABDEA9E30A46}" type="presOf" srcId="{0B344F81-DF33-454B-A8ED-23F1AC399229}" destId="{EC028C66-E9BE-44BA-9648-5AB48DFF8427}" srcOrd="0" destOrd="0" presId="urn:microsoft.com/office/officeart/2005/8/layout/hierarchy1"/>
    <dgm:cxn modelId="{EC70C0C5-5335-4A6A-99CE-51320D4A8BBF}" type="presParOf" srcId="{07C42640-02AC-4820-9318-308D82A5D3AA}" destId="{9C6D4F12-66BD-471C-91AE-A7362AEFA3DF}" srcOrd="0" destOrd="0" presId="urn:microsoft.com/office/officeart/2005/8/layout/hierarchy1"/>
    <dgm:cxn modelId="{D024207A-93BC-4B97-AD0B-4C60E699924F}" type="presParOf" srcId="{9C6D4F12-66BD-471C-91AE-A7362AEFA3DF}" destId="{9FD0CBCB-C2DA-4E72-B51A-700750AF713D}" srcOrd="0" destOrd="0" presId="urn:microsoft.com/office/officeart/2005/8/layout/hierarchy1"/>
    <dgm:cxn modelId="{C72A7FA7-46B1-4B12-8D09-EBA983741837}" type="presParOf" srcId="{9FD0CBCB-C2DA-4E72-B51A-700750AF713D}" destId="{D936826E-1003-4067-957D-E2904AAA8348}" srcOrd="0" destOrd="0" presId="urn:microsoft.com/office/officeart/2005/8/layout/hierarchy1"/>
    <dgm:cxn modelId="{DDCF671E-391F-45ED-AD2F-D75ABAA8A61C}" type="presParOf" srcId="{9FD0CBCB-C2DA-4E72-B51A-700750AF713D}" destId="{05D29B0C-7B76-465A-9B61-2F4628DD07F9}" srcOrd="1" destOrd="0" presId="urn:microsoft.com/office/officeart/2005/8/layout/hierarchy1"/>
    <dgm:cxn modelId="{8B479555-0E78-4553-BDBA-534F5F13FEC4}" type="presParOf" srcId="{9C6D4F12-66BD-471C-91AE-A7362AEFA3DF}" destId="{ED2BB10A-8269-486A-8298-3B4B64FCCC14}" srcOrd="1" destOrd="0" presId="urn:microsoft.com/office/officeart/2005/8/layout/hierarchy1"/>
    <dgm:cxn modelId="{D088B590-FDFB-47CF-BDC0-173A542BE89A}" type="presParOf" srcId="{07C42640-02AC-4820-9318-308D82A5D3AA}" destId="{E0AD473C-06DE-4578-9244-CF13EA1200CA}" srcOrd="1" destOrd="0" presId="urn:microsoft.com/office/officeart/2005/8/layout/hierarchy1"/>
    <dgm:cxn modelId="{55654C35-04A9-4CC8-8E15-E0523FBBFC30}" type="presParOf" srcId="{E0AD473C-06DE-4578-9244-CF13EA1200CA}" destId="{8CCE465C-484E-4F4B-9E6A-E3FAA82FCFEF}" srcOrd="0" destOrd="0" presId="urn:microsoft.com/office/officeart/2005/8/layout/hierarchy1"/>
    <dgm:cxn modelId="{052059D3-49B7-41C3-BAB4-4A3AE5DC87E5}" type="presParOf" srcId="{8CCE465C-484E-4F4B-9E6A-E3FAA82FCFEF}" destId="{26346DAC-5D52-4F53-BA82-B7098277A899}" srcOrd="0" destOrd="0" presId="urn:microsoft.com/office/officeart/2005/8/layout/hierarchy1"/>
    <dgm:cxn modelId="{87723EBF-A457-4814-B62E-2808EE847518}" type="presParOf" srcId="{8CCE465C-484E-4F4B-9E6A-E3FAA82FCFEF}" destId="{EC028C66-E9BE-44BA-9648-5AB48DFF8427}" srcOrd="1" destOrd="0" presId="urn:microsoft.com/office/officeart/2005/8/layout/hierarchy1"/>
    <dgm:cxn modelId="{5B303870-BBBE-4B05-95A0-849602691C71}" type="presParOf" srcId="{E0AD473C-06DE-4578-9244-CF13EA1200CA}" destId="{47214705-D916-4C31-A74D-12F24CD1613D}" srcOrd="1" destOrd="0" presId="urn:microsoft.com/office/officeart/2005/8/layout/hierarchy1"/>
    <dgm:cxn modelId="{FA854C50-D1CE-4624-B859-2A7FCAD120CC}" type="presParOf" srcId="{07C42640-02AC-4820-9318-308D82A5D3AA}" destId="{C9F0E34B-3FC6-452C-A9A4-6DBACDA693C3}" srcOrd="2" destOrd="0" presId="urn:microsoft.com/office/officeart/2005/8/layout/hierarchy1"/>
    <dgm:cxn modelId="{9A8D565E-BBB4-42DF-A0A4-819E49545B5C}" type="presParOf" srcId="{C9F0E34B-3FC6-452C-A9A4-6DBACDA693C3}" destId="{7569E603-68FD-4C02-B23F-9F3E8EF8CE9C}" srcOrd="0" destOrd="0" presId="urn:microsoft.com/office/officeart/2005/8/layout/hierarchy1"/>
    <dgm:cxn modelId="{25D7922D-9418-4639-99EB-D122FCB726C3}" type="presParOf" srcId="{7569E603-68FD-4C02-B23F-9F3E8EF8CE9C}" destId="{8BE6B0DE-D9F9-461B-B347-00476D4FED76}" srcOrd="0" destOrd="0" presId="urn:microsoft.com/office/officeart/2005/8/layout/hierarchy1"/>
    <dgm:cxn modelId="{F9994423-E3AB-4C54-99E6-51680C2D0C78}" type="presParOf" srcId="{7569E603-68FD-4C02-B23F-9F3E8EF8CE9C}" destId="{7F6C1707-6DBF-4498-AF14-03A9BC3D6DD5}" srcOrd="1" destOrd="0" presId="urn:microsoft.com/office/officeart/2005/8/layout/hierarchy1"/>
    <dgm:cxn modelId="{B647BC20-1F86-4714-A60A-4929342711AA}" type="presParOf" srcId="{C9F0E34B-3FC6-452C-A9A4-6DBACDA693C3}" destId="{E602BC78-5E02-4306-9E66-17871BE61D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A9465-6BA7-40AB-9CA1-E05C9FD77DAC}">
      <dsp:nvSpPr>
        <dsp:cNvPr id="0" name=""/>
        <dsp:cNvSpPr/>
      </dsp:nvSpPr>
      <dsp:spPr>
        <a:xfrm>
          <a:off x="385118" y="293908"/>
          <a:ext cx="625693" cy="625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87723D-F87B-465C-A04C-DA2C423CAF75}">
      <dsp:nvSpPr>
        <dsp:cNvPr id="0" name=""/>
        <dsp:cNvSpPr/>
      </dsp:nvSpPr>
      <dsp:spPr>
        <a:xfrm>
          <a:off x="2750" y="1144544"/>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Georgia" panose="02040502050405020303" pitchFamily="18" charset="0"/>
            </a:rPr>
            <a:t>Customer Service excellence </a:t>
          </a:r>
        </a:p>
      </dsp:txBody>
      <dsp:txXfrm>
        <a:off x="2750" y="1144544"/>
        <a:ext cx="1390429" cy="556171"/>
      </dsp:txXfrm>
    </dsp:sp>
    <dsp:sp modelId="{189391EA-3DD6-45C9-8CCD-F4DD5165839B}">
      <dsp:nvSpPr>
        <dsp:cNvPr id="0" name=""/>
        <dsp:cNvSpPr/>
      </dsp:nvSpPr>
      <dsp:spPr>
        <a:xfrm>
          <a:off x="2018873" y="293908"/>
          <a:ext cx="625693" cy="625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78FE2-F9AE-4CC7-A033-A5DF76627947}">
      <dsp:nvSpPr>
        <dsp:cNvPr id="0" name=""/>
        <dsp:cNvSpPr/>
      </dsp:nvSpPr>
      <dsp:spPr>
        <a:xfrm>
          <a:off x="1636505" y="1144544"/>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Georgia" panose="02040502050405020303" pitchFamily="18" charset="0"/>
            </a:rPr>
            <a:t>Physician-led care coordination programs </a:t>
          </a:r>
        </a:p>
      </dsp:txBody>
      <dsp:txXfrm>
        <a:off x="1636505" y="1144544"/>
        <a:ext cx="1390429" cy="556171"/>
      </dsp:txXfrm>
    </dsp:sp>
    <dsp:sp modelId="{3565E1C1-32E4-44D3-BC9E-77BC28F42413}">
      <dsp:nvSpPr>
        <dsp:cNvPr id="0" name=""/>
        <dsp:cNvSpPr/>
      </dsp:nvSpPr>
      <dsp:spPr>
        <a:xfrm>
          <a:off x="3652628" y="293908"/>
          <a:ext cx="625693" cy="625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310FE-F79B-4ECA-A4BD-B0F1EB23333D}">
      <dsp:nvSpPr>
        <dsp:cNvPr id="0" name=""/>
        <dsp:cNvSpPr/>
      </dsp:nvSpPr>
      <dsp:spPr>
        <a:xfrm>
          <a:off x="3270260" y="1144544"/>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Georgia" panose="02040502050405020303" pitchFamily="18" charset="0"/>
            </a:rPr>
            <a:t>Educational resources </a:t>
          </a:r>
        </a:p>
      </dsp:txBody>
      <dsp:txXfrm>
        <a:off x="3270260" y="1144544"/>
        <a:ext cx="1390429" cy="556171"/>
      </dsp:txXfrm>
    </dsp:sp>
    <dsp:sp modelId="{B89DCB6D-294E-4F68-B1A6-DA40ED8ECF70}">
      <dsp:nvSpPr>
        <dsp:cNvPr id="0" name=""/>
        <dsp:cNvSpPr/>
      </dsp:nvSpPr>
      <dsp:spPr>
        <a:xfrm>
          <a:off x="1201995" y="2048323"/>
          <a:ext cx="625693" cy="6256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4C397-8DE5-4C4A-B367-8E45422F65F3}">
      <dsp:nvSpPr>
        <dsp:cNvPr id="0" name=""/>
        <dsp:cNvSpPr/>
      </dsp:nvSpPr>
      <dsp:spPr>
        <a:xfrm>
          <a:off x="819627" y="2898959"/>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Georgia" panose="02040502050405020303" pitchFamily="18" charset="0"/>
            </a:rPr>
            <a:t>Access to quality care </a:t>
          </a:r>
        </a:p>
      </dsp:txBody>
      <dsp:txXfrm>
        <a:off x="819627" y="2898959"/>
        <a:ext cx="1390429" cy="556171"/>
      </dsp:txXfrm>
    </dsp:sp>
    <dsp:sp modelId="{CFC0F1EC-9352-4048-9DD8-91E9BCB02DD2}">
      <dsp:nvSpPr>
        <dsp:cNvPr id="0" name=""/>
        <dsp:cNvSpPr/>
      </dsp:nvSpPr>
      <dsp:spPr>
        <a:xfrm>
          <a:off x="2835750" y="2048323"/>
          <a:ext cx="625693" cy="6256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53610-E346-4643-82FC-4FCFF668E8E2}">
      <dsp:nvSpPr>
        <dsp:cNvPr id="0" name=""/>
        <dsp:cNvSpPr/>
      </dsp:nvSpPr>
      <dsp:spPr>
        <a:xfrm>
          <a:off x="2453382" y="2898959"/>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Georgia" panose="02040502050405020303" pitchFamily="18" charset="0"/>
            </a:rPr>
            <a:t>Better patient outcomes </a:t>
          </a:r>
        </a:p>
      </dsp:txBody>
      <dsp:txXfrm>
        <a:off x="2453382" y="2898959"/>
        <a:ext cx="1390429" cy="55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6826E-1003-4067-957D-E2904AAA8348}">
      <dsp:nvSpPr>
        <dsp:cNvPr id="0" name=""/>
        <dsp:cNvSpPr/>
      </dsp:nvSpPr>
      <dsp:spPr>
        <a:xfrm>
          <a:off x="98063" y="-6612"/>
          <a:ext cx="2860682" cy="429499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29B0C-7B76-465A-9B61-2F4628DD07F9}">
      <dsp:nvSpPr>
        <dsp:cNvPr id="0" name=""/>
        <dsp:cNvSpPr/>
      </dsp:nvSpPr>
      <dsp:spPr>
        <a:xfrm>
          <a:off x="415917" y="295348"/>
          <a:ext cx="2860682" cy="4294994"/>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anose="02040502050405020303" pitchFamily="18" charset="0"/>
            </a:rPr>
            <a:t>Your Initial Enrollment Period (IEP) is 7 months long. </a:t>
          </a:r>
        </a:p>
        <a:p>
          <a:pPr marL="0" lvl="0" indent="0" algn="ctr" defTabSz="622300">
            <a:lnSpc>
              <a:spcPct val="90000"/>
            </a:lnSpc>
            <a:spcBef>
              <a:spcPct val="0"/>
            </a:spcBef>
            <a:spcAft>
              <a:spcPct val="35000"/>
            </a:spcAft>
            <a:buNone/>
          </a:pPr>
          <a:r>
            <a:rPr lang="en-US" sz="1400" kern="1200" dirty="0">
              <a:latin typeface="Georgia" panose="02040502050405020303" pitchFamily="18" charset="0"/>
            </a:rPr>
            <a:t>It includes your 65</a:t>
          </a:r>
          <a:r>
            <a:rPr lang="en-US" sz="1400" kern="1200" baseline="30000" dirty="0">
              <a:latin typeface="Georgia" panose="02040502050405020303" pitchFamily="18" charset="0"/>
            </a:rPr>
            <a:t>th</a:t>
          </a:r>
          <a:r>
            <a:rPr lang="en-US" sz="1400" kern="1200" dirty="0">
              <a:latin typeface="Georgia" panose="02040502050405020303" pitchFamily="18" charset="0"/>
            </a:rPr>
            <a:t> birthday month plus 3 months before, and the 3 months after. </a:t>
          </a:r>
        </a:p>
        <a:p>
          <a:pPr marL="0" lvl="0" indent="0" algn="ctr" defTabSz="622300">
            <a:lnSpc>
              <a:spcPct val="90000"/>
            </a:lnSpc>
            <a:spcBef>
              <a:spcPct val="0"/>
            </a:spcBef>
            <a:spcAft>
              <a:spcPct val="35000"/>
            </a:spcAft>
            <a:buNone/>
          </a:pPr>
          <a:r>
            <a:rPr lang="en-US" sz="1400" kern="1200" dirty="0">
              <a:latin typeface="Georgia" panose="02040502050405020303" pitchFamily="18" charset="0"/>
            </a:rPr>
            <a:t>It begins and ends 1 month earlier if your birthday is on the first of the month. </a:t>
          </a:r>
        </a:p>
        <a:p>
          <a:pPr marL="0" lvl="0" indent="0" algn="ctr" defTabSz="622300">
            <a:lnSpc>
              <a:spcPct val="90000"/>
            </a:lnSpc>
            <a:spcBef>
              <a:spcPct val="0"/>
            </a:spcBef>
            <a:spcAft>
              <a:spcPct val="35000"/>
            </a:spcAft>
            <a:buNone/>
          </a:pPr>
          <a:r>
            <a:rPr lang="en-US" sz="1400" kern="1200" dirty="0">
              <a:latin typeface="Georgia" panose="02040502050405020303" pitchFamily="18" charset="0"/>
            </a:rPr>
            <a:t>You may enroll in Part A, Part B or both. </a:t>
          </a:r>
          <a:br>
            <a:rPr lang="en-US" sz="1800" kern="1200" dirty="0">
              <a:latin typeface="Georgia" panose="02040502050405020303" pitchFamily="18" charset="0"/>
            </a:rPr>
          </a:br>
          <a:br>
            <a:rPr lang="en-US" sz="1800" kern="1200" dirty="0">
              <a:latin typeface="Georgia" panose="02040502050405020303" pitchFamily="18" charset="0"/>
            </a:rPr>
          </a:br>
          <a:endParaRPr lang="en-US" sz="1800" kern="1200" dirty="0">
            <a:latin typeface="Georgia" panose="02040502050405020303" pitchFamily="18" charset="0"/>
          </a:endParaRPr>
        </a:p>
      </dsp:txBody>
      <dsp:txXfrm>
        <a:off x="499704" y="379135"/>
        <a:ext cx="2693108" cy="4127420"/>
      </dsp:txXfrm>
    </dsp:sp>
    <dsp:sp modelId="{26346DAC-5D52-4F53-BA82-B7098277A899}">
      <dsp:nvSpPr>
        <dsp:cNvPr id="0" name=""/>
        <dsp:cNvSpPr/>
      </dsp:nvSpPr>
      <dsp:spPr>
        <a:xfrm>
          <a:off x="3585328" y="1871"/>
          <a:ext cx="2860682" cy="430289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28C66-E9BE-44BA-9648-5AB48DFF8427}">
      <dsp:nvSpPr>
        <dsp:cNvPr id="0" name=""/>
        <dsp:cNvSpPr/>
      </dsp:nvSpPr>
      <dsp:spPr>
        <a:xfrm>
          <a:off x="3903182" y="303831"/>
          <a:ext cx="2860682" cy="4302896"/>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anose="02040502050405020303" pitchFamily="18" charset="0"/>
            </a:rPr>
            <a:t>You may also choose to join a Medicare Advantage plan (Part C) or a prescription Drug plan (Part D). </a:t>
          </a:r>
          <a:br>
            <a:rPr lang="en-US" sz="1400" kern="1200" dirty="0">
              <a:latin typeface="Georgia" panose="02040502050405020303" pitchFamily="18" charset="0"/>
            </a:rPr>
          </a:br>
          <a:endParaRPr lang="en-US" sz="1400" kern="1200" dirty="0">
            <a:latin typeface="Georgia" panose="02040502050405020303" pitchFamily="18" charset="0"/>
          </a:endParaRPr>
        </a:p>
      </dsp:txBody>
      <dsp:txXfrm>
        <a:off x="3986969" y="387618"/>
        <a:ext cx="2693108" cy="4135322"/>
      </dsp:txXfrm>
    </dsp:sp>
    <dsp:sp modelId="{8BE6B0DE-D9F9-461B-B347-00476D4FED76}">
      <dsp:nvSpPr>
        <dsp:cNvPr id="0" name=""/>
        <dsp:cNvSpPr/>
      </dsp:nvSpPr>
      <dsp:spPr>
        <a:xfrm>
          <a:off x="7081718" y="1871"/>
          <a:ext cx="2860682" cy="421806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C1707-6DBF-4498-AF14-03A9BC3D6DD5}">
      <dsp:nvSpPr>
        <dsp:cNvPr id="0" name=""/>
        <dsp:cNvSpPr/>
      </dsp:nvSpPr>
      <dsp:spPr>
        <a:xfrm>
          <a:off x="7399572" y="303831"/>
          <a:ext cx="2860682" cy="4218063"/>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anose="02040502050405020303" pitchFamily="18" charset="0"/>
            </a:rPr>
            <a:t>Although you are not required to Enroll in Part D, there may be a penalty charged to your Part D premium if you didn’t enroll in prescription drug coverage when initially eligible for Medicare and didn’t have other creditable drug coverage to qualify for enrollment during a Special Enrollment Period.</a:t>
          </a:r>
        </a:p>
        <a:p>
          <a:pPr marL="0" lvl="0" indent="0" algn="ctr" defTabSz="622300">
            <a:lnSpc>
              <a:spcPct val="90000"/>
            </a:lnSpc>
            <a:spcBef>
              <a:spcPct val="0"/>
            </a:spcBef>
            <a:spcAft>
              <a:spcPct val="35000"/>
            </a:spcAft>
            <a:buNone/>
          </a:pPr>
          <a:r>
            <a:rPr lang="en-US" sz="1400" kern="1200" dirty="0">
              <a:latin typeface="Georgia" panose="02040502050405020303" pitchFamily="18" charset="0"/>
            </a:rPr>
            <a:t> Or, you didn’t enroll in prescription drug coverage within 63 days of losing your creditable drug coverage. </a:t>
          </a:r>
        </a:p>
      </dsp:txBody>
      <dsp:txXfrm>
        <a:off x="7483359" y="387618"/>
        <a:ext cx="2693108" cy="405048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A266B-EC5C-4A59-8FD1-967212FE6848}"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7B58B-E1D3-4E2A-A572-A899B3CFEE9F}" type="slidenum">
              <a:rPr lang="en-US" smtClean="0"/>
              <a:t>‹#›</a:t>
            </a:fld>
            <a:endParaRPr lang="en-US"/>
          </a:p>
        </p:txBody>
      </p:sp>
    </p:spTree>
    <p:extLst>
      <p:ext uri="{BB962C8B-B14F-4D97-AF65-F5344CB8AC3E}">
        <p14:creationId xmlns:p14="http://schemas.microsoft.com/office/powerpoint/2010/main" val="363916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a:t>
            </a:r>
          </a:p>
        </p:txBody>
      </p:sp>
      <p:sp>
        <p:nvSpPr>
          <p:cNvPr id="4" name="Slide Number Placeholder 3"/>
          <p:cNvSpPr>
            <a:spLocks noGrp="1"/>
          </p:cNvSpPr>
          <p:nvPr>
            <p:ph type="sldNum" sz="quarter" idx="5"/>
          </p:nvPr>
        </p:nvSpPr>
        <p:spPr/>
        <p:txBody>
          <a:bodyPr/>
          <a:lstStyle/>
          <a:p>
            <a:fld id="{4857B58B-E1D3-4E2A-A572-A899B3CFEE9F}" type="slidenum">
              <a:rPr lang="en-US" smtClean="0"/>
              <a:t>5</a:t>
            </a:fld>
            <a:endParaRPr lang="en-US"/>
          </a:p>
        </p:txBody>
      </p:sp>
    </p:spTree>
    <p:extLst>
      <p:ext uri="{BB962C8B-B14F-4D97-AF65-F5344CB8AC3E}">
        <p14:creationId xmlns:p14="http://schemas.microsoft.com/office/powerpoint/2010/main" val="45875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pictures </a:t>
            </a:r>
          </a:p>
        </p:txBody>
      </p:sp>
      <p:sp>
        <p:nvSpPr>
          <p:cNvPr id="4" name="Slide Number Placeholder 3"/>
          <p:cNvSpPr>
            <a:spLocks noGrp="1"/>
          </p:cNvSpPr>
          <p:nvPr>
            <p:ph type="sldNum" sz="quarter" idx="5"/>
          </p:nvPr>
        </p:nvSpPr>
        <p:spPr/>
        <p:txBody>
          <a:bodyPr/>
          <a:lstStyle/>
          <a:p>
            <a:fld id="{4857B58B-E1D3-4E2A-A572-A899B3CFEE9F}" type="slidenum">
              <a:rPr lang="en-US" smtClean="0"/>
              <a:t>6</a:t>
            </a:fld>
            <a:endParaRPr lang="en-US"/>
          </a:p>
        </p:txBody>
      </p:sp>
    </p:spTree>
    <p:extLst>
      <p:ext uri="{BB962C8B-B14F-4D97-AF65-F5344CB8AC3E}">
        <p14:creationId xmlns:p14="http://schemas.microsoft.com/office/powerpoint/2010/main" val="128776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3D18-887F-3CE2-29E6-9FFF62EF082C}"/>
              </a:ext>
            </a:extLst>
          </p:cNvPr>
          <p:cNvSpPr>
            <a:spLocks noGrp="1"/>
          </p:cNvSpPr>
          <p:nvPr>
            <p:ph type="title"/>
          </p:nvPr>
        </p:nvSpPr>
        <p:spPr>
          <a:xfrm>
            <a:off x="314323" y="288926"/>
            <a:ext cx="10182226" cy="604781"/>
          </a:xfrm>
          <a:prstGeom prst="rect">
            <a:avLst/>
          </a:prstGeom>
        </p:spPr>
        <p:txBody>
          <a:bodyPr wrap="square">
            <a:spAutoFit/>
          </a:bodyPr>
          <a:lstStyle>
            <a:lvl1pPr algn="l" defTabSz="914378" rtl="0" eaLnBrk="1" latinLnBrk="0" hangingPunct="1">
              <a:lnSpc>
                <a:spcPct val="90000"/>
              </a:lnSpc>
              <a:spcBef>
                <a:spcPct val="0"/>
              </a:spcBef>
              <a:buNone/>
              <a:defRPr lang="en-US" sz="3600" kern="1200" dirty="0">
                <a:solidFill>
                  <a:srgbClr val="006666"/>
                </a:solidFill>
                <a:latin typeface="Nunito" pitchFamily="2" charset="0"/>
                <a:ea typeface="+mj-ea"/>
                <a:cs typeface="+mj-cs"/>
              </a:defRPr>
            </a:lvl1pPr>
          </a:lstStyle>
          <a:p>
            <a:endParaRPr lang="en-US" dirty="0"/>
          </a:p>
        </p:txBody>
      </p:sp>
      <p:sp>
        <p:nvSpPr>
          <p:cNvPr id="4" name="Slide Number Placeholder 5">
            <a:extLst>
              <a:ext uri="{FF2B5EF4-FFF2-40B4-BE49-F238E27FC236}">
                <a16:creationId xmlns:a16="http://schemas.microsoft.com/office/drawing/2014/main" id="{60AC799E-5D6D-1A4B-F785-776B8A258D3D}"/>
              </a:ext>
            </a:extLst>
          </p:cNvPr>
          <p:cNvSpPr>
            <a:spLocks noGrp="1"/>
          </p:cNvSpPr>
          <p:nvPr>
            <p:ph type="sldNum" sz="quarter" idx="4"/>
          </p:nvPr>
        </p:nvSpPr>
        <p:spPr>
          <a:xfrm>
            <a:off x="11376805" y="5946820"/>
            <a:ext cx="553529" cy="365125"/>
          </a:xfrm>
          <a:prstGeom prst="rect">
            <a:avLst/>
          </a:prstGeom>
        </p:spPr>
        <p:txBody>
          <a:bodyPr vert="horz" lIns="91440" tIns="45720" rIns="91440" bIns="45720" rtlCol="0" anchor="ctr"/>
          <a:lstStyle>
            <a:lvl1pPr algn="r">
              <a:defRPr sz="1200">
                <a:solidFill>
                  <a:srgbClr val="006666"/>
                </a:solidFill>
              </a:defRPr>
            </a:lvl1pPr>
          </a:lstStyle>
          <a:p>
            <a:fld id="{3BFBCF0D-C0E7-44FC-B7E4-49D1E9A11A70}" type="slidenum">
              <a:rPr lang="en-US" smtClean="0"/>
              <a:pPr/>
              <a:t>‹#›</a:t>
            </a:fld>
            <a:endParaRPr lang="en-US" dirty="0"/>
          </a:p>
        </p:txBody>
      </p:sp>
      <p:sp>
        <p:nvSpPr>
          <p:cNvPr id="3" name="Rectangle 2">
            <a:extLst>
              <a:ext uri="{FF2B5EF4-FFF2-40B4-BE49-F238E27FC236}">
                <a16:creationId xmlns:a16="http://schemas.microsoft.com/office/drawing/2014/main" id="{66C08B86-C5E7-7FFE-EBC1-6BE89EF705DA}"/>
              </a:ext>
            </a:extLst>
          </p:cNvPr>
          <p:cNvSpPr/>
          <p:nvPr userDrawn="1"/>
        </p:nvSpPr>
        <p:spPr>
          <a:xfrm>
            <a:off x="0" y="6356352"/>
            <a:ext cx="12192000" cy="508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66ECC14C-2C06-9467-3741-547DE73FF01D}"/>
              </a:ext>
            </a:extLst>
          </p:cNvPr>
          <p:cNvSpPr txBox="1">
            <a:spLocks/>
          </p:cNvSpPr>
          <p:nvPr userDrawn="1"/>
        </p:nvSpPr>
        <p:spPr>
          <a:xfrm>
            <a:off x="8124452" y="6400757"/>
            <a:ext cx="3805883" cy="419187"/>
          </a:xfrm>
          <a:prstGeom prst="rect">
            <a:avLst/>
          </a:prstGeom>
        </p:spPr>
        <p:txBody>
          <a:bodyPr vert="horz" lIns="121920" tIns="60960" rIns="121920" bIns="6096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867" b="1" i="0" u="none" strike="noStrike" kern="1200" cap="none"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867" b="1" i="0" u="none" strike="noStrike" kern="1200" cap="all"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7" name="TextBox 6">
            <a:extLst>
              <a:ext uri="{FF2B5EF4-FFF2-40B4-BE49-F238E27FC236}">
                <a16:creationId xmlns:a16="http://schemas.microsoft.com/office/drawing/2014/main" id="{BE8ABECB-F77F-170A-3465-1A486B1B6D42}"/>
              </a:ext>
            </a:extLst>
          </p:cNvPr>
          <p:cNvSpPr txBox="1"/>
          <p:nvPr userDrawn="1"/>
        </p:nvSpPr>
        <p:spPr>
          <a:xfrm>
            <a:off x="455523" y="6505670"/>
            <a:ext cx="3173712" cy="230832"/>
          </a:xfrm>
          <a:prstGeom prst="rect">
            <a:avLst/>
          </a:prstGeom>
          <a:noFill/>
        </p:spPr>
        <p:txBody>
          <a:bodyPr wrap="square" rtlCol="0">
            <a:spAutoFit/>
          </a:bodyPr>
          <a:lstStyle/>
          <a:p>
            <a:pPr defTabSz="914354"/>
            <a:r>
              <a:rPr lang="en-US" sz="900" dirty="0">
                <a:solidFill>
                  <a:prstClr val="white"/>
                </a:solidFill>
                <a:latin typeface="Nunito SemiBold" panose="00000700000000000000" pitchFamily="2" charset="0"/>
              </a:rPr>
              <a:t>Confidential – </a:t>
            </a:r>
            <a:r>
              <a:rPr lang="en-US" sz="900" dirty="0">
                <a:solidFill>
                  <a:prstClr val="white"/>
                </a:solidFill>
                <a:latin typeface="Nunito Light" panose="00000400000000000000" pitchFamily="2" charset="0"/>
              </a:rPr>
              <a:t>Not Intended for Distribution</a:t>
            </a:r>
          </a:p>
        </p:txBody>
      </p:sp>
    </p:spTree>
    <p:extLst>
      <p:ext uri="{BB962C8B-B14F-4D97-AF65-F5344CB8AC3E}">
        <p14:creationId xmlns:p14="http://schemas.microsoft.com/office/powerpoint/2010/main" val="307398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37D1-0205-2E01-29C9-999A1885199D}"/>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26B19-0B89-EBC0-ED9C-436B5777B49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5796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AG Base Slide (O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4F0FCC6-9E18-60BD-0042-B73329418981}"/>
              </a:ext>
            </a:extLst>
          </p:cNvPr>
          <p:cNvSpPr>
            <a:spLocks noGrp="1"/>
          </p:cNvSpPr>
          <p:nvPr>
            <p:ph type="title"/>
          </p:nvPr>
        </p:nvSpPr>
        <p:spPr>
          <a:xfrm>
            <a:off x="182880" y="123971"/>
            <a:ext cx="11125722" cy="490904"/>
          </a:xfrm>
          <a:prstGeom prst="rect">
            <a:avLst/>
          </a:prstGeom>
        </p:spPr>
        <p:txBody>
          <a:bodyPr vert="horz" wrap="square" lIns="91440" tIns="45720" rIns="91440" bIns="45720" rtlCol="0" anchor="t">
            <a:spAutoFit/>
          </a:bodyPr>
          <a:lstStyle>
            <a:lvl1pPr>
              <a:defRPr lang="en-US" sz="2800" dirty="0">
                <a:solidFill>
                  <a:srgbClr val="006666"/>
                </a:solidFill>
                <a:latin typeface="Nunito" pitchFamily="2" charset="0"/>
              </a:defRPr>
            </a:lvl1pPr>
          </a:lstStyle>
          <a:p>
            <a:pPr lvl="0"/>
            <a:endParaRPr lang="en-US" dirty="0"/>
          </a:p>
        </p:txBody>
      </p:sp>
      <p:sp>
        <p:nvSpPr>
          <p:cNvPr id="5" name="Slide Number Placeholder 5">
            <a:extLst>
              <a:ext uri="{FF2B5EF4-FFF2-40B4-BE49-F238E27FC236}">
                <a16:creationId xmlns:a16="http://schemas.microsoft.com/office/drawing/2014/main" id="{85E46FCD-679F-3D04-BB1E-736F0912E16E}"/>
              </a:ext>
            </a:extLst>
          </p:cNvPr>
          <p:cNvSpPr txBox="1">
            <a:spLocks/>
          </p:cNvSpPr>
          <p:nvPr userDrawn="1"/>
        </p:nvSpPr>
        <p:spPr>
          <a:xfrm>
            <a:off x="11491107" y="6421600"/>
            <a:ext cx="5535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B05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FBCF0D-C0E7-44FC-B7E4-49D1E9A11A70}"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118860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AG Slide Templa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C3DB5C-3045-4AFE-2FF3-F20399A54A13}"/>
              </a:ext>
            </a:extLst>
          </p:cNvPr>
          <p:cNvSpPr>
            <a:spLocks noGrp="1"/>
          </p:cNvSpPr>
          <p:nvPr>
            <p:ph type="title"/>
          </p:nvPr>
        </p:nvSpPr>
        <p:spPr>
          <a:xfrm>
            <a:off x="182880" y="123971"/>
            <a:ext cx="11125722" cy="490904"/>
          </a:xfrm>
          <a:prstGeom prst="rect">
            <a:avLst/>
          </a:prstGeom>
        </p:spPr>
        <p:txBody>
          <a:bodyPr vert="horz" wrap="square" lIns="91440" tIns="45720" rIns="91440" bIns="45720" rtlCol="0" anchor="t">
            <a:spAutoFit/>
          </a:bodyPr>
          <a:lstStyle>
            <a:lvl1pPr>
              <a:defRPr lang="en-US" sz="2800" dirty="0">
                <a:solidFill>
                  <a:srgbClr val="006666"/>
                </a:solidFill>
                <a:latin typeface="Nunito" pitchFamily="2" charset="0"/>
              </a:defRPr>
            </a:lvl1pPr>
          </a:lstStyle>
          <a:p>
            <a:pPr lvl="0"/>
            <a:endParaRPr lang="en-US" dirty="0"/>
          </a:p>
        </p:txBody>
      </p:sp>
      <p:sp>
        <p:nvSpPr>
          <p:cNvPr id="4" name="Slide Number Placeholder 5">
            <a:extLst>
              <a:ext uri="{FF2B5EF4-FFF2-40B4-BE49-F238E27FC236}">
                <a16:creationId xmlns:a16="http://schemas.microsoft.com/office/drawing/2014/main" id="{35BF7C73-FA9F-2052-35CD-ABDAF811AD75}"/>
              </a:ext>
            </a:extLst>
          </p:cNvPr>
          <p:cNvSpPr txBox="1">
            <a:spLocks/>
          </p:cNvSpPr>
          <p:nvPr userDrawn="1"/>
        </p:nvSpPr>
        <p:spPr>
          <a:xfrm>
            <a:off x="11376805" y="6430393"/>
            <a:ext cx="5535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B05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FBCF0D-C0E7-44FC-B7E4-49D1E9A11A70}"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993994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4249C-3A4B-B7CF-2432-339C11A4C2A8}"/>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A6D89-724C-0EDF-1F5C-04B9AD8C23B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B77D11-4E12-3F6B-FC67-68B64C944336}"/>
              </a:ext>
            </a:extLst>
          </p:cNvPr>
          <p:cNvSpPr/>
          <p:nvPr userDrawn="1"/>
        </p:nvSpPr>
        <p:spPr>
          <a:xfrm>
            <a:off x="0" y="6356352"/>
            <a:ext cx="12192000" cy="508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Title 1">
            <a:extLst>
              <a:ext uri="{FF2B5EF4-FFF2-40B4-BE49-F238E27FC236}">
                <a16:creationId xmlns:a16="http://schemas.microsoft.com/office/drawing/2014/main" id="{ED21B315-EAEA-4ABF-CFFF-BD262259CB91}"/>
              </a:ext>
            </a:extLst>
          </p:cNvPr>
          <p:cNvSpPr txBox="1">
            <a:spLocks/>
          </p:cNvSpPr>
          <p:nvPr userDrawn="1"/>
        </p:nvSpPr>
        <p:spPr>
          <a:xfrm>
            <a:off x="8124452" y="6400757"/>
            <a:ext cx="3805883" cy="419187"/>
          </a:xfrm>
          <a:prstGeom prst="rect">
            <a:avLst/>
          </a:prstGeom>
        </p:spPr>
        <p:txBody>
          <a:bodyPr vert="horz" lIns="121920" tIns="60960" rIns="121920" bIns="6096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867" b="1" i="0" u="none" strike="noStrike" kern="1200" cap="none"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867" b="1" i="0" u="none" strike="noStrike" kern="1200" cap="all"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1" name="TextBox 10">
            <a:extLst>
              <a:ext uri="{FF2B5EF4-FFF2-40B4-BE49-F238E27FC236}">
                <a16:creationId xmlns:a16="http://schemas.microsoft.com/office/drawing/2014/main" id="{B7BEB4C5-3E39-C9D5-71E1-CD9E30E0152C}"/>
              </a:ext>
            </a:extLst>
          </p:cNvPr>
          <p:cNvSpPr txBox="1"/>
          <p:nvPr userDrawn="1"/>
        </p:nvSpPr>
        <p:spPr>
          <a:xfrm>
            <a:off x="455523" y="6505670"/>
            <a:ext cx="3173712" cy="230832"/>
          </a:xfrm>
          <a:prstGeom prst="rect">
            <a:avLst/>
          </a:prstGeom>
          <a:noFill/>
        </p:spPr>
        <p:txBody>
          <a:bodyPr wrap="square" rtlCol="0">
            <a:spAutoFit/>
          </a:bodyPr>
          <a:lstStyle/>
          <a:p>
            <a:pPr defTabSz="914354"/>
            <a:r>
              <a:rPr lang="en-US" sz="900" dirty="0">
                <a:solidFill>
                  <a:prstClr val="white"/>
                </a:solidFill>
                <a:latin typeface="Nunito SemiBold" panose="00000700000000000000" pitchFamily="2" charset="0"/>
              </a:rPr>
              <a:t>Confidential – </a:t>
            </a:r>
            <a:r>
              <a:rPr lang="en-US" sz="900" dirty="0">
                <a:solidFill>
                  <a:prstClr val="white"/>
                </a:solidFill>
                <a:latin typeface="Nunito Light" panose="00000400000000000000" pitchFamily="2" charset="0"/>
              </a:rPr>
              <a:t>Not Intended for Distribution</a:t>
            </a:r>
          </a:p>
        </p:txBody>
      </p:sp>
      <p:pic>
        <p:nvPicPr>
          <p:cNvPr id="4" name="Picture 3">
            <a:extLst>
              <a:ext uri="{FF2B5EF4-FFF2-40B4-BE49-F238E27FC236}">
                <a16:creationId xmlns:a16="http://schemas.microsoft.com/office/drawing/2014/main" id="{C964A60B-0558-8125-501D-8492AEC72BA6}"/>
              </a:ext>
            </a:extLst>
          </p:cNvPr>
          <p:cNvPicPr>
            <a:picLocks noChangeAspect="1"/>
          </p:cNvPicPr>
          <p:nvPr userDrawn="1"/>
        </p:nvPicPr>
        <p:blipFill>
          <a:blip r:embed="rId5"/>
          <a:stretch>
            <a:fillRect/>
          </a:stretch>
        </p:blipFill>
        <p:spPr>
          <a:xfrm>
            <a:off x="10842171" y="185738"/>
            <a:ext cx="1088162" cy="892565"/>
          </a:xfrm>
          <a:prstGeom prst="rect">
            <a:avLst/>
          </a:prstGeom>
        </p:spPr>
      </p:pic>
    </p:spTree>
    <p:extLst>
      <p:ext uri="{BB962C8B-B14F-4D97-AF65-F5344CB8AC3E}">
        <p14:creationId xmlns:p14="http://schemas.microsoft.com/office/powerpoint/2010/main" val="168548711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EFD2FA-A94B-4D34-AF7B-DF5B8EAA04AF}"/>
              </a:ext>
            </a:extLst>
          </p:cNvPr>
          <p:cNvSpPr/>
          <p:nvPr userDrawn="1"/>
        </p:nvSpPr>
        <p:spPr>
          <a:xfrm>
            <a:off x="0" y="6356352"/>
            <a:ext cx="12192000" cy="508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9" name="Title 1">
            <a:extLst>
              <a:ext uri="{FF2B5EF4-FFF2-40B4-BE49-F238E27FC236}">
                <a16:creationId xmlns:a16="http://schemas.microsoft.com/office/drawing/2014/main" id="{7CB3D20F-B0EE-6A10-75E2-DDDEB7022987}"/>
              </a:ext>
            </a:extLst>
          </p:cNvPr>
          <p:cNvSpPr txBox="1">
            <a:spLocks/>
          </p:cNvSpPr>
          <p:nvPr userDrawn="1"/>
        </p:nvSpPr>
        <p:spPr>
          <a:xfrm>
            <a:off x="8124452" y="6400757"/>
            <a:ext cx="3805883" cy="419187"/>
          </a:xfrm>
          <a:prstGeom prst="rect">
            <a:avLst/>
          </a:prstGeom>
        </p:spPr>
        <p:txBody>
          <a:bodyPr vert="horz" lIns="121920" tIns="60960" rIns="121920" bIns="6096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1219139" rtl="0" eaLnBrk="1" fontAlgn="auto" latinLnBrk="0" hangingPunct="1">
              <a:lnSpc>
                <a:spcPct val="100000"/>
              </a:lnSpc>
              <a:spcBef>
                <a:spcPct val="0"/>
              </a:spcBef>
              <a:spcAft>
                <a:spcPts val="0"/>
              </a:spcAft>
              <a:buClrTx/>
              <a:buSzTx/>
              <a:buFontTx/>
              <a:buNone/>
              <a:tabLst/>
              <a:defRPr/>
            </a:pPr>
            <a:r>
              <a:rPr kumimoji="0" lang="en-US" sz="1867" b="1" i="0" u="none" strike="noStrike" kern="1200" cap="none"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867" b="1" i="0" u="none" strike="noStrike" kern="1200" cap="all"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0" name="TextBox 9">
            <a:extLst>
              <a:ext uri="{FF2B5EF4-FFF2-40B4-BE49-F238E27FC236}">
                <a16:creationId xmlns:a16="http://schemas.microsoft.com/office/drawing/2014/main" id="{CF9D9102-B946-8135-1ACB-DC61053A42BD}"/>
              </a:ext>
            </a:extLst>
          </p:cNvPr>
          <p:cNvSpPr txBox="1"/>
          <p:nvPr userDrawn="1"/>
        </p:nvSpPr>
        <p:spPr>
          <a:xfrm>
            <a:off x="455523" y="6505670"/>
            <a:ext cx="3173712" cy="230832"/>
          </a:xfrm>
          <a:prstGeom prst="rect">
            <a:avLst/>
          </a:prstGeom>
          <a:noFill/>
        </p:spPr>
        <p:txBody>
          <a:bodyPr wrap="square" rtlCol="0">
            <a:spAutoFit/>
          </a:bodyPr>
          <a:lstStyle/>
          <a:p>
            <a:pPr defTabSz="914354"/>
            <a:r>
              <a:rPr lang="en-US" sz="900" dirty="0">
                <a:solidFill>
                  <a:prstClr val="white"/>
                </a:solidFill>
                <a:latin typeface="Nunito SemiBold" panose="00000700000000000000" pitchFamily="2" charset="0"/>
              </a:rPr>
              <a:t>Confidential – </a:t>
            </a:r>
            <a:r>
              <a:rPr lang="en-US" sz="900" dirty="0">
                <a:solidFill>
                  <a:prstClr val="white"/>
                </a:solidFill>
                <a:latin typeface="Nunito Light" panose="00000400000000000000" pitchFamily="2" charset="0"/>
              </a:rPr>
              <a:t>Not Intended for Distribution</a:t>
            </a:r>
          </a:p>
        </p:txBody>
      </p:sp>
      <p:pic>
        <p:nvPicPr>
          <p:cNvPr id="11" name="Picture 10">
            <a:extLst>
              <a:ext uri="{FF2B5EF4-FFF2-40B4-BE49-F238E27FC236}">
                <a16:creationId xmlns:a16="http://schemas.microsoft.com/office/drawing/2014/main" id="{E0784B65-4147-231D-A81C-7B0E88BA5BCB}"/>
              </a:ext>
            </a:extLst>
          </p:cNvPr>
          <p:cNvPicPr>
            <a:picLocks noChangeAspect="1"/>
          </p:cNvPicPr>
          <p:nvPr userDrawn="1"/>
        </p:nvPicPr>
        <p:blipFill>
          <a:blip r:embed="rId3"/>
          <a:stretch>
            <a:fillRect/>
          </a:stretch>
        </p:blipFill>
        <p:spPr>
          <a:xfrm>
            <a:off x="11052709" y="185739"/>
            <a:ext cx="877623" cy="719870"/>
          </a:xfrm>
          <a:prstGeom prst="rect">
            <a:avLst/>
          </a:prstGeom>
        </p:spPr>
      </p:pic>
    </p:spTree>
    <p:extLst>
      <p:ext uri="{BB962C8B-B14F-4D97-AF65-F5344CB8AC3E}">
        <p14:creationId xmlns:p14="http://schemas.microsoft.com/office/powerpoint/2010/main" val="287545357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5.svg"/><Relationship Id="rId5" Type="http://schemas.openxmlformats.org/officeDocument/2006/relationships/image" Target="../media/image60.svg"/><Relationship Id="rId10" Type="http://schemas.openxmlformats.org/officeDocument/2006/relationships/image" Target="../media/image64.png"/><Relationship Id="rId4" Type="http://schemas.openxmlformats.org/officeDocument/2006/relationships/image" Target="../media/image59.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9.sv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svg"/><Relationship Id="rId7" Type="http://schemas.openxmlformats.org/officeDocument/2006/relationships/image" Target="../media/image79.sv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82.png"/><Relationship Id="rId4" Type="http://schemas.openxmlformats.org/officeDocument/2006/relationships/image" Target="../media/image39.png"/><Relationship Id="rId9" Type="http://schemas.openxmlformats.org/officeDocument/2006/relationships/image" Target="../media/image81.svg"/></Relationships>
</file>

<file path=ppt/slides/_rels/slide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7"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diagramLayout" Target="../diagrams/layout2.xml"/><Relationship Id="rId7" Type="http://schemas.openxmlformats.org/officeDocument/2006/relationships/image" Target="../media/image28.png"/><Relationship Id="rId12" Type="http://schemas.openxmlformats.org/officeDocument/2006/relationships/image" Target="../media/image36.sv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35.png"/><Relationship Id="rId5" Type="http://schemas.openxmlformats.org/officeDocument/2006/relationships/diagramColors" Target="../diagrams/colors2.xml"/><Relationship Id="rId10" Type="http://schemas.openxmlformats.org/officeDocument/2006/relationships/image" Target="../media/image34.svg"/><Relationship Id="rId4" Type="http://schemas.openxmlformats.org/officeDocument/2006/relationships/diagramQuickStyle" Target="../diagrams/quickStyle2.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60EA2A-8F41-EE88-EF16-7088AC1525DA}"/>
              </a:ext>
            </a:extLst>
          </p:cNvPr>
          <p:cNvSpPr txBox="1"/>
          <p:nvPr/>
        </p:nvSpPr>
        <p:spPr>
          <a:xfrm>
            <a:off x="0" y="2139096"/>
            <a:ext cx="5435152" cy="875181"/>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400" b="1" spc="120" dirty="0">
                <a:solidFill>
                  <a:srgbClr val="00B050"/>
                </a:solidFill>
                <a:latin typeface="Nunito" pitchFamily="2" charset="0"/>
                <a:ea typeface="Open Sans" panose="020B0606030504020204" pitchFamily="34" charset="0"/>
                <a:cs typeface="Open Sans" panose="020B0606030504020204" pitchFamily="34" charset="0"/>
              </a:rPr>
              <a:t>Welcome!  </a:t>
            </a:r>
          </a:p>
        </p:txBody>
      </p:sp>
      <p:sp>
        <p:nvSpPr>
          <p:cNvPr id="4" name="TextBox 3">
            <a:extLst>
              <a:ext uri="{FF2B5EF4-FFF2-40B4-BE49-F238E27FC236}">
                <a16:creationId xmlns:a16="http://schemas.microsoft.com/office/drawing/2014/main" id="{241374A7-C7EF-6445-288A-0D12F83EC8EB}"/>
              </a:ext>
            </a:extLst>
          </p:cNvPr>
          <p:cNvSpPr txBox="1"/>
          <p:nvPr/>
        </p:nvSpPr>
        <p:spPr>
          <a:xfrm>
            <a:off x="0" y="3179990"/>
            <a:ext cx="5435152" cy="584775"/>
          </a:xfrm>
          <a:prstGeom prst="rect">
            <a:avLst/>
          </a:prstGeom>
          <a:noFill/>
        </p:spPr>
        <p:txBody>
          <a:bodyPr wrap="square">
            <a:spAutoFit/>
          </a:bodyPr>
          <a:lstStyle/>
          <a:p>
            <a:pPr algn="ctr"/>
            <a:r>
              <a:rPr lang="en-US" sz="1600" b="1" dirty="0">
                <a:solidFill>
                  <a:srgbClr val="006666"/>
                </a:solidFill>
                <a:latin typeface="Nunito" pitchFamily="2" charset="0"/>
              </a:rPr>
              <a:t>ATRIO Health Plans </a:t>
            </a:r>
            <a:br>
              <a:rPr lang="en-US" sz="1600" b="1" dirty="0">
                <a:solidFill>
                  <a:srgbClr val="006666"/>
                </a:solidFill>
                <a:latin typeface="Nunito" pitchFamily="2" charset="0"/>
              </a:rPr>
            </a:br>
            <a:r>
              <a:rPr lang="en-US" sz="1600" b="1" dirty="0">
                <a:solidFill>
                  <a:srgbClr val="006666"/>
                </a:solidFill>
                <a:latin typeface="Nunito" pitchFamily="2" charset="0"/>
              </a:rPr>
              <a:t>presentation will begin shortly.</a:t>
            </a:r>
          </a:p>
        </p:txBody>
      </p:sp>
      <p:sp>
        <p:nvSpPr>
          <p:cNvPr id="9" name="Subtitle 2">
            <a:extLst>
              <a:ext uri="{FF2B5EF4-FFF2-40B4-BE49-F238E27FC236}">
                <a16:creationId xmlns:a16="http://schemas.microsoft.com/office/drawing/2014/main" id="{1A94DC1A-2AA7-13C9-17E7-048B8C427E59}"/>
              </a:ext>
            </a:extLst>
          </p:cNvPr>
          <p:cNvSpPr>
            <a:spLocks noGrp="1"/>
          </p:cNvSpPr>
          <p:nvPr>
            <p:ph type="subTitle" idx="4294967295"/>
          </p:nvPr>
        </p:nvSpPr>
        <p:spPr>
          <a:xfrm>
            <a:off x="314895" y="4019907"/>
            <a:ext cx="4805363" cy="2036762"/>
          </a:xfrm>
          <a:prstGeom prst="rect">
            <a:avLst/>
          </a:prstGeom>
          <a:ln>
            <a:solidFill>
              <a:srgbClr val="00B050"/>
            </a:solidFill>
          </a:ln>
        </p:spPr>
        <p:txBody>
          <a:bodyPr vert="horz" wrap="square" lIns="91440" tIns="45720" rIns="91440" bIns="45720" rtlCol="0" anchor="ctr">
            <a:noAutofit/>
          </a:bodyPr>
          <a:lstStyle/>
          <a:p>
            <a:pPr marL="0" indent="0" algn="ctr">
              <a:lnSpc>
                <a:spcPct val="100000"/>
              </a:lnSpc>
              <a:buNone/>
            </a:pPr>
            <a:r>
              <a:rPr lang="en-US" sz="2000" b="1" dirty="0">
                <a:solidFill>
                  <a:srgbClr val="00B050"/>
                </a:solidFill>
                <a:latin typeface="Nunito" pitchFamily="2" charset="0"/>
              </a:rPr>
              <a:t>&lt;Agent Name&gt;</a:t>
            </a:r>
          </a:p>
          <a:p>
            <a:pPr marL="0" indent="0" algn="ctr">
              <a:lnSpc>
                <a:spcPct val="100000"/>
              </a:lnSpc>
              <a:buNone/>
            </a:pPr>
            <a:r>
              <a:rPr lang="en-US" sz="2000" dirty="0">
                <a:latin typeface="Nunito" pitchFamily="2" charset="0"/>
              </a:rPr>
              <a:t>Licensed Sales Agent </a:t>
            </a:r>
          </a:p>
          <a:p>
            <a:pPr marL="0" indent="0" algn="ctr">
              <a:lnSpc>
                <a:spcPct val="100000"/>
              </a:lnSpc>
              <a:buNone/>
            </a:pPr>
            <a:r>
              <a:rPr lang="en-US" sz="2000" dirty="0">
                <a:latin typeface="Nunito" pitchFamily="2" charset="0"/>
              </a:rPr>
              <a:t>&lt;Agent Phone&gt;</a:t>
            </a:r>
          </a:p>
          <a:p>
            <a:pPr marL="0" indent="0" algn="ctr">
              <a:lnSpc>
                <a:spcPct val="100000"/>
              </a:lnSpc>
              <a:buNone/>
            </a:pPr>
            <a:r>
              <a:rPr lang="en-US" sz="2000" dirty="0">
                <a:latin typeface="Nunito" pitchFamily="2" charset="0"/>
              </a:rPr>
              <a:t>&lt;Agent Email&gt;</a:t>
            </a:r>
          </a:p>
        </p:txBody>
      </p:sp>
      <p:pic>
        <p:nvPicPr>
          <p:cNvPr id="10" name="Picture 3">
            <a:extLst>
              <a:ext uri="{FF2B5EF4-FFF2-40B4-BE49-F238E27FC236}">
                <a16:creationId xmlns:a16="http://schemas.microsoft.com/office/drawing/2014/main" id="{56AFE8E2-7851-C97A-A558-4C9A2FB625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35152" y="10"/>
            <a:ext cx="6756848" cy="6857990"/>
          </a:xfrm>
          <a:prstGeom prst="rect">
            <a:avLst/>
          </a:prstGeom>
        </p:spPr>
      </p:pic>
      <p:pic>
        <p:nvPicPr>
          <p:cNvPr id="6" name="Picture 5">
            <a:extLst>
              <a:ext uri="{FF2B5EF4-FFF2-40B4-BE49-F238E27FC236}">
                <a16:creationId xmlns:a16="http://schemas.microsoft.com/office/drawing/2014/main" id="{2120CB44-0DCE-9B96-4050-C9042A4B35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6123" y="543796"/>
            <a:ext cx="1742867" cy="1429587"/>
          </a:xfrm>
          <a:prstGeom prst="rect">
            <a:avLst/>
          </a:prstGeom>
        </p:spPr>
      </p:pic>
    </p:spTree>
    <p:extLst>
      <p:ext uri="{BB962C8B-B14F-4D97-AF65-F5344CB8AC3E}">
        <p14:creationId xmlns:p14="http://schemas.microsoft.com/office/powerpoint/2010/main" val="30816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p:txBody>
          <a:bodyPr/>
          <a:lstStyle/>
          <a:p>
            <a:r>
              <a:rPr lang="en-US" dirty="0"/>
              <a:t>Eligibility and Enrollment</a:t>
            </a:r>
          </a:p>
        </p:txBody>
      </p:sp>
      <p:sp>
        <p:nvSpPr>
          <p:cNvPr id="4" name="TextBox 3">
            <a:extLst>
              <a:ext uri="{FF2B5EF4-FFF2-40B4-BE49-F238E27FC236}">
                <a16:creationId xmlns:a16="http://schemas.microsoft.com/office/drawing/2014/main" id="{BEEAB036-A16A-CACD-8E27-96D108C5B413}"/>
              </a:ext>
            </a:extLst>
          </p:cNvPr>
          <p:cNvSpPr txBox="1"/>
          <p:nvPr/>
        </p:nvSpPr>
        <p:spPr>
          <a:xfrm>
            <a:off x="304411" y="1390866"/>
            <a:ext cx="10877628" cy="360868"/>
          </a:xfrm>
          <a:prstGeom prst="rect">
            <a:avLst/>
          </a:prstGeom>
          <a:noFill/>
        </p:spPr>
        <p:txBody>
          <a:bodyPr wrap="square">
            <a:spAutoFit/>
          </a:bodyPr>
          <a:lstStyle/>
          <a:p>
            <a:pPr marL="6495" marR="2598" algn="ctr">
              <a:lnSpc>
                <a:spcPct val="83000"/>
              </a:lnSpc>
              <a:spcAft>
                <a:spcPts val="600"/>
              </a:spcAft>
            </a:pPr>
            <a:r>
              <a:rPr lang="en-US" sz="2000" spc="-28" dirty="0">
                <a:solidFill>
                  <a:srgbClr val="115E67"/>
                </a:solidFill>
                <a:latin typeface="Nunito" pitchFamily="2" charset="0"/>
              </a:rPr>
              <a:t>Annual Enrollment Period (AEP)</a:t>
            </a:r>
          </a:p>
        </p:txBody>
      </p:sp>
      <p:sp>
        <p:nvSpPr>
          <p:cNvPr id="2" name="TextBox 1">
            <a:extLst>
              <a:ext uri="{FF2B5EF4-FFF2-40B4-BE49-F238E27FC236}">
                <a16:creationId xmlns:a16="http://schemas.microsoft.com/office/drawing/2014/main" id="{8CB73B6B-EE0E-7586-EE66-919B6D0C00F7}"/>
              </a:ext>
            </a:extLst>
          </p:cNvPr>
          <p:cNvSpPr txBox="1"/>
          <p:nvPr/>
        </p:nvSpPr>
        <p:spPr>
          <a:xfrm>
            <a:off x="2847621" y="1713784"/>
            <a:ext cx="6096000" cy="276999"/>
          </a:xfrm>
          <a:prstGeom prst="rect">
            <a:avLst/>
          </a:prstGeom>
          <a:noFill/>
        </p:spPr>
        <p:txBody>
          <a:bodyPr wrap="square">
            <a:spAutoFit/>
          </a:bodyPr>
          <a:lstStyle/>
          <a:p>
            <a:pPr marL="12700"/>
            <a:r>
              <a:rPr lang="en-US" sz="1200" dirty="0">
                <a:solidFill>
                  <a:srgbClr val="231F20"/>
                </a:solidFill>
                <a:latin typeface="Nunito" pitchFamily="2" charset="0"/>
                <a:cs typeface="Arial Unicode MS"/>
              </a:rPr>
              <a:t>During annual enrollment you can add, drop or switch your Medicare coverage. </a:t>
            </a:r>
            <a:endParaRPr lang="en-US" sz="1200" dirty="0">
              <a:latin typeface="Nunito" pitchFamily="2" charset="0"/>
              <a:cs typeface="Arial Unicode MS"/>
            </a:endParaRPr>
          </a:p>
        </p:txBody>
      </p:sp>
      <p:sp>
        <p:nvSpPr>
          <p:cNvPr id="11" name="object 7">
            <a:extLst>
              <a:ext uri="{FF2B5EF4-FFF2-40B4-BE49-F238E27FC236}">
                <a16:creationId xmlns:a16="http://schemas.microsoft.com/office/drawing/2014/main" id="{6187665D-5DCE-08BE-6010-EBC32ABFC902}"/>
              </a:ext>
            </a:extLst>
          </p:cNvPr>
          <p:cNvSpPr/>
          <p:nvPr/>
        </p:nvSpPr>
        <p:spPr>
          <a:xfrm>
            <a:off x="3649755" y="2064303"/>
            <a:ext cx="4123054" cy="1498600"/>
          </a:xfrm>
          <a:custGeom>
            <a:avLst/>
            <a:gdLst/>
            <a:ahLst/>
            <a:cxnLst/>
            <a:rect l="l" t="t" r="r" b="b"/>
            <a:pathLst>
              <a:path w="4123054" h="1498600">
                <a:moveTo>
                  <a:pt x="0" y="1498003"/>
                </a:moveTo>
                <a:lnTo>
                  <a:pt x="4122724" y="1498003"/>
                </a:lnTo>
                <a:lnTo>
                  <a:pt x="4122724" y="0"/>
                </a:lnTo>
                <a:lnTo>
                  <a:pt x="0" y="0"/>
                </a:lnTo>
                <a:lnTo>
                  <a:pt x="0" y="1498003"/>
                </a:lnTo>
                <a:close/>
              </a:path>
            </a:pathLst>
          </a:custGeom>
          <a:solidFill>
            <a:srgbClr val="C3D6D9"/>
          </a:solidFill>
        </p:spPr>
        <p:txBody>
          <a:bodyPr wrap="square" lIns="0" tIns="0" rIns="0" bIns="0" rtlCol="0"/>
          <a:lstStyle/>
          <a:p>
            <a:endParaRPr dirty="0">
              <a:latin typeface="Nunito" pitchFamily="2" charset="0"/>
            </a:endParaRPr>
          </a:p>
        </p:txBody>
      </p:sp>
      <p:sp>
        <p:nvSpPr>
          <p:cNvPr id="12" name="object 8">
            <a:extLst>
              <a:ext uri="{FF2B5EF4-FFF2-40B4-BE49-F238E27FC236}">
                <a16:creationId xmlns:a16="http://schemas.microsoft.com/office/drawing/2014/main" id="{4700CE6D-67F1-D0C6-6AC2-A3B0D5CE5657}"/>
              </a:ext>
            </a:extLst>
          </p:cNvPr>
          <p:cNvSpPr/>
          <p:nvPr/>
        </p:nvSpPr>
        <p:spPr>
          <a:xfrm>
            <a:off x="6480813" y="2605681"/>
            <a:ext cx="1200150" cy="630555"/>
          </a:xfrm>
          <a:custGeom>
            <a:avLst/>
            <a:gdLst/>
            <a:ahLst/>
            <a:cxnLst/>
            <a:rect l="l" t="t" r="r" b="b"/>
            <a:pathLst>
              <a:path w="1200150" h="630554">
                <a:moveTo>
                  <a:pt x="0" y="630262"/>
                </a:moveTo>
                <a:lnTo>
                  <a:pt x="1199705" y="630262"/>
                </a:lnTo>
                <a:lnTo>
                  <a:pt x="1199705" y="0"/>
                </a:lnTo>
                <a:lnTo>
                  <a:pt x="0" y="0"/>
                </a:lnTo>
                <a:lnTo>
                  <a:pt x="0" y="630262"/>
                </a:lnTo>
                <a:close/>
              </a:path>
            </a:pathLst>
          </a:custGeom>
          <a:solidFill>
            <a:srgbClr val="407E85"/>
          </a:solidFill>
        </p:spPr>
        <p:txBody>
          <a:bodyPr wrap="square" lIns="0" tIns="0" rIns="0" bIns="0" rtlCol="0"/>
          <a:lstStyle/>
          <a:p>
            <a:endParaRPr dirty="0">
              <a:latin typeface="Nunito" pitchFamily="2" charset="0"/>
            </a:endParaRPr>
          </a:p>
        </p:txBody>
      </p:sp>
      <p:sp>
        <p:nvSpPr>
          <p:cNvPr id="13" name="object 9">
            <a:extLst>
              <a:ext uri="{FF2B5EF4-FFF2-40B4-BE49-F238E27FC236}">
                <a16:creationId xmlns:a16="http://schemas.microsoft.com/office/drawing/2014/main" id="{DDF64182-BB95-65DA-08BF-285AF4377259}"/>
              </a:ext>
            </a:extLst>
          </p:cNvPr>
          <p:cNvSpPr/>
          <p:nvPr/>
        </p:nvSpPr>
        <p:spPr>
          <a:xfrm>
            <a:off x="6480813" y="2448326"/>
            <a:ext cx="1200150" cy="157480"/>
          </a:xfrm>
          <a:custGeom>
            <a:avLst/>
            <a:gdLst/>
            <a:ahLst/>
            <a:cxnLst/>
            <a:rect l="l" t="t" r="r" b="b"/>
            <a:pathLst>
              <a:path w="1200150" h="157480">
                <a:moveTo>
                  <a:pt x="0" y="157352"/>
                </a:moveTo>
                <a:lnTo>
                  <a:pt x="1199705" y="157352"/>
                </a:lnTo>
                <a:lnTo>
                  <a:pt x="1199705" y="0"/>
                </a:lnTo>
                <a:lnTo>
                  <a:pt x="0" y="0"/>
                </a:lnTo>
                <a:lnTo>
                  <a:pt x="0" y="157352"/>
                </a:lnTo>
                <a:close/>
              </a:path>
            </a:pathLst>
          </a:custGeom>
          <a:solidFill>
            <a:srgbClr val="407E85"/>
          </a:solidFill>
        </p:spPr>
        <p:txBody>
          <a:bodyPr wrap="square" lIns="0" tIns="0" rIns="0" bIns="0" rtlCol="0"/>
          <a:lstStyle/>
          <a:p>
            <a:endParaRPr dirty="0">
              <a:latin typeface="Nunito" pitchFamily="2" charset="0"/>
            </a:endParaRPr>
          </a:p>
        </p:txBody>
      </p:sp>
      <p:sp>
        <p:nvSpPr>
          <p:cNvPr id="14" name="object 10">
            <a:extLst>
              <a:ext uri="{FF2B5EF4-FFF2-40B4-BE49-F238E27FC236}">
                <a16:creationId xmlns:a16="http://schemas.microsoft.com/office/drawing/2014/main" id="{BE3BB7E9-AC9C-161A-DA0C-7FB828D0D20B}"/>
              </a:ext>
            </a:extLst>
          </p:cNvPr>
          <p:cNvSpPr/>
          <p:nvPr/>
        </p:nvSpPr>
        <p:spPr>
          <a:xfrm>
            <a:off x="6576796" y="2685321"/>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5" name="object 11">
            <a:extLst>
              <a:ext uri="{FF2B5EF4-FFF2-40B4-BE49-F238E27FC236}">
                <a16:creationId xmlns:a16="http://schemas.microsoft.com/office/drawing/2014/main" id="{A5C3FF9D-3185-0E6B-83F0-DCC9AB7F28D0}"/>
              </a:ext>
            </a:extLst>
          </p:cNvPr>
          <p:cNvSpPr/>
          <p:nvPr/>
        </p:nvSpPr>
        <p:spPr>
          <a:xfrm>
            <a:off x="6576796" y="2849659"/>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6" name="object 12">
            <a:extLst>
              <a:ext uri="{FF2B5EF4-FFF2-40B4-BE49-F238E27FC236}">
                <a16:creationId xmlns:a16="http://schemas.microsoft.com/office/drawing/2014/main" id="{28E969DF-EA45-E653-FD91-79DEE4ACDE54}"/>
              </a:ext>
            </a:extLst>
          </p:cNvPr>
          <p:cNvSpPr/>
          <p:nvPr/>
        </p:nvSpPr>
        <p:spPr>
          <a:xfrm>
            <a:off x="6576796" y="3022092"/>
            <a:ext cx="216535" cy="132715"/>
          </a:xfrm>
          <a:custGeom>
            <a:avLst/>
            <a:gdLst/>
            <a:ahLst/>
            <a:cxnLst/>
            <a:rect l="l" t="t" r="r" b="b"/>
            <a:pathLst>
              <a:path w="216535" h="132714">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6" y="0"/>
                </a:lnTo>
                <a:close/>
              </a:path>
            </a:pathLst>
          </a:custGeom>
          <a:solidFill>
            <a:srgbClr val="B7CED1"/>
          </a:solidFill>
        </p:spPr>
        <p:txBody>
          <a:bodyPr wrap="square" lIns="0" tIns="0" rIns="0" bIns="0" rtlCol="0"/>
          <a:lstStyle/>
          <a:p>
            <a:endParaRPr dirty="0">
              <a:latin typeface="Nunito" pitchFamily="2" charset="0"/>
            </a:endParaRPr>
          </a:p>
        </p:txBody>
      </p:sp>
      <p:sp>
        <p:nvSpPr>
          <p:cNvPr id="17" name="object 13">
            <a:extLst>
              <a:ext uri="{FF2B5EF4-FFF2-40B4-BE49-F238E27FC236}">
                <a16:creationId xmlns:a16="http://schemas.microsoft.com/office/drawing/2014/main" id="{59A07EEF-4AE4-CC41-22B1-2E0F9496B704}"/>
              </a:ext>
            </a:extLst>
          </p:cNvPr>
          <p:cNvSpPr/>
          <p:nvPr/>
        </p:nvSpPr>
        <p:spPr>
          <a:xfrm>
            <a:off x="6840732" y="2689362"/>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pPr marL="1743075">
              <a:spcBef>
                <a:spcPts val="95"/>
              </a:spcBef>
            </a:pPr>
            <a:r>
              <a:rPr lang="en-US" sz="1800" b="1" spc="-170">
                <a:solidFill>
                  <a:srgbClr val="FFFFFF"/>
                </a:solidFill>
                <a:latin typeface="Nunito" pitchFamily="2" charset="0"/>
                <a:cs typeface="Arial Black"/>
              </a:rPr>
              <a:t>15</a:t>
            </a:r>
            <a:endParaRPr lang="en-US" sz="1800" dirty="0">
              <a:latin typeface="Nunito" pitchFamily="2" charset="0"/>
              <a:cs typeface="Arial Black"/>
            </a:endParaRPr>
          </a:p>
        </p:txBody>
      </p:sp>
      <p:sp>
        <p:nvSpPr>
          <p:cNvPr id="18" name="object 14">
            <a:extLst>
              <a:ext uri="{FF2B5EF4-FFF2-40B4-BE49-F238E27FC236}">
                <a16:creationId xmlns:a16="http://schemas.microsoft.com/office/drawing/2014/main" id="{8174EB3B-3A6D-A490-0A83-8B95810F7FEF}"/>
              </a:ext>
            </a:extLst>
          </p:cNvPr>
          <p:cNvSpPr/>
          <p:nvPr/>
        </p:nvSpPr>
        <p:spPr>
          <a:xfrm>
            <a:off x="6840732" y="2853712"/>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B7CED1"/>
          </a:solidFill>
        </p:spPr>
        <p:txBody>
          <a:bodyPr wrap="square" lIns="0" tIns="0" rIns="0" bIns="0" rtlCol="0"/>
          <a:lstStyle/>
          <a:p>
            <a:endParaRPr dirty="0">
              <a:latin typeface="Nunito" pitchFamily="2" charset="0"/>
            </a:endParaRPr>
          </a:p>
        </p:txBody>
      </p:sp>
      <p:sp>
        <p:nvSpPr>
          <p:cNvPr id="19" name="object 15">
            <a:extLst>
              <a:ext uri="{FF2B5EF4-FFF2-40B4-BE49-F238E27FC236}">
                <a16:creationId xmlns:a16="http://schemas.microsoft.com/office/drawing/2014/main" id="{35FC62DE-C40E-F980-04F4-0840CDA9E04F}"/>
              </a:ext>
            </a:extLst>
          </p:cNvPr>
          <p:cNvSpPr/>
          <p:nvPr/>
        </p:nvSpPr>
        <p:spPr>
          <a:xfrm>
            <a:off x="6840732" y="3026139"/>
            <a:ext cx="216535" cy="132715"/>
          </a:xfrm>
          <a:custGeom>
            <a:avLst/>
            <a:gdLst/>
            <a:ahLst/>
            <a:cxnLst/>
            <a:rect l="l" t="t" r="r" b="b"/>
            <a:pathLst>
              <a:path w="216535" h="132714">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6" y="0"/>
                </a:lnTo>
                <a:close/>
              </a:path>
            </a:pathLst>
          </a:custGeom>
          <a:solidFill>
            <a:srgbClr val="B7CED1"/>
          </a:solidFill>
        </p:spPr>
        <p:txBody>
          <a:bodyPr wrap="square" lIns="0" tIns="0" rIns="0" bIns="0" rtlCol="0"/>
          <a:lstStyle/>
          <a:p>
            <a:endParaRPr dirty="0">
              <a:latin typeface="Nunito" pitchFamily="2" charset="0"/>
            </a:endParaRPr>
          </a:p>
        </p:txBody>
      </p:sp>
      <p:sp>
        <p:nvSpPr>
          <p:cNvPr id="20" name="object 16">
            <a:extLst>
              <a:ext uri="{FF2B5EF4-FFF2-40B4-BE49-F238E27FC236}">
                <a16:creationId xmlns:a16="http://schemas.microsoft.com/office/drawing/2014/main" id="{C91283D0-8E8F-D856-AC2C-BDA97255A9BE}"/>
              </a:ext>
            </a:extLst>
          </p:cNvPr>
          <p:cNvSpPr/>
          <p:nvPr/>
        </p:nvSpPr>
        <p:spPr>
          <a:xfrm>
            <a:off x="7104669" y="2689362"/>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21" name="object 17">
            <a:extLst>
              <a:ext uri="{FF2B5EF4-FFF2-40B4-BE49-F238E27FC236}">
                <a16:creationId xmlns:a16="http://schemas.microsoft.com/office/drawing/2014/main" id="{04B431CF-0C2E-5A16-48C7-85745B6CA183}"/>
              </a:ext>
            </a:extLst>
          </p:cNvPr>
          <p:cNvSpPr/>
          <p:nvPr/>
        </p:nvSpPr>
        <p:spPr>
          <a:xfrm>
            <a:off x="7104669" y="2853712"/>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B7CED1"/>
          </a:solidFill>
        </p:spPr>
        <p:txBody>
          <a:bodyPr wrap="square" lIns="0" tIns="0" rIns="0" bIns="0" rtlCol="0"/>
          <a:lstStyle/>
          <a:p>
            <a:endParaRPr dirty="0">
              <a:latin typeface="Nunito" pitchFamily="2" charset="0"/>
            </a:endParaRPr>
          </a:p>
        </p:txBody>
      </p:sp>
      <p:sp>
        <p:nvSpPr>
          <p:cNvPr id="22" name="object 18">
            <a:extLst>
              <a:ext uri="{FF2B5EF4-FFF2-40B4-BE49-F238E27FC236}">
                <a16:creationId xmlns:a16="http://schemas.microsoft.com/office/drawing/2014/main" id="{25618B1A-7C02-D575-A141-FC433CD86A60}"/>
              </a:ext>
            </a:extLst>
          </p:cNvPr>
          <p:cNvSpPr/>
          <p:nvPr/>
        </p:nvSpPr>
        <p:spPr>
          <a:xfrm>
            <a:off x="7104669" y="3026139"/>
            <a:ext cx="216535" cy="132715"/>
          </a:xfrm>
          <a:custGeom>
            <a:avLst/>
            <a:gdLst/>
            <a:ahLst/>
            <a:cxnLst/>
            <a:rect l="l" t="t" r="r" b="b"/>
            <a:pathLst>
              <a:path w="216535" h="132714">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6" y="0"/>
                </a:lnTo>
                <a:close/>
              </a:path>
            </a:pathLst>
          </a:custGeom>
          <a:solidFill>
            <a:srgbClr val="B7CED1"/>
          </a:solidFill>
        </p:spPr>
        <p:txBody>
          <a:bodyPr wrap="square" lIns="0" tIns="0" rIns="0" bIns="0" rtlCol="0"/>
          <a:lstStyle/>
          <a:p>
            <a:endParaRPr dirty="0">
              <a:latin typeface="Nunito" pitchFamily="2" charset="0"/>
            </a:endParaRPr>
          </a:p>
        </p:txBody>
      </p:sp>
      <p:sp>
        <p:nvSpPr>
          <p:cNvPr id="23" name="object 19">
            <a:extLst>
              <a:ext uri="{FF2B5EF4-FFF2-40B4-BE49-F238E27FC236}">
                <a16:creationId xmlns:a16="http://schemas.microsoft.com/office/drawing/2014/main" id="{A74366DA-CFDA-2D86-3BC3-BB849E594C4E}"/>
              </a:ext>
            </a:extLst>
          </p:cNvPr>
          <p:cNvSpPr/>
          <p:nvPr/>
        </p:nvSpPr>
        <p:spPr>
          <a:xfrm>
            <a:off x="7368605" y="2685321"/>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B7CED1"/>
          </a:solidFill>
        </p:spPr>
        <p:txBody>
          <a:bodyPr wrap="square" lIns="0" tIns="0" rIns="0" bIns="0" rtlCol="0"/>
          <a:lstStyle/>
          <a:p>
            <a:endParaRPr dirty="0">
              <a:latin typeface="Nunito" pitchFamily="2" charset="0"/>
            </a:endParaRPr>
          </a:p>
        </p:txBody>
      </p:sp>
      <p:sp>
        <p:nvSpPr>
          <p:cNvPr id="24" name="object 20">
            <a:extLst>
              <a:ext uri="{FF2B5EF4-FFF2-40B4-BE49-F238E27FC236}">
                <a16:creationId xmlns:a16="http://schemas.microsoft.com/office/drawing/2014/main" id="{D49929F8-BDC1-D6A1-5131-317F31851CD1}"/>
              </a:ext>
            </a:extLst>
          </p:cNvPr>
          <p:cNvSpPr/>
          <p:nvPr/>
        </p:nvSpPr>
        <p:spPr>
          <a:xfrm>
            <a:off x="7368605" y="2849659"/>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B7CED1"/>
          </a:solidFill>
        </p:spPr>
        <p:txBody>
          <a:bodyPr wrap="square" lIns="0" tIns="0" rIns="0" bIns="0" rtlCol="0"/>
          <a:lstStyle/>
          <a:p>
            <a:endParaRPr dirty="0">
              <a:latin typeface="Nunito" pitchFamily="2" charset="0"/>
            </a:endParaRPr>
          </a:p>
        </p:txBody>
      </p:sp>
      <p:sp>
        <p:nvSpPr>
          <p:cNvPr id="25" name="object 21">
            <a:extLst>
              <a:ext uri="{FF2B5EF4-FFF2-40B4-BE49-F238E27FC236}">
                <a16:creationId xmlns:a16="http://schemas.microsoft.com/office/drawing/2014/main" id="{30D98D01-B617-942B-0DA5-A1D00E278B64}"/>
              </a:ext>
            </a:extLst>
          </p:cNvPr>
          <p:cNvSpPr/>
          <p:nvPr/>
        </p:nvSpPr>
        <p:spPr>
          <a:xfrm>
            <a:off x="7368605" y="3022092"/>
            <a:ext cx="216535" cy="132715"/>
          </a:xfrm>
          <a:custGeom>
            <a:avLst/>
            <a:gdLst/>
            <a:ahLst/>
            <a:cxnLst/>
            <a:rect l="l" t="t" r="r" b="b"/>
            <a:pathLst>
              <a:path w="216535" h="132714">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6" y="0"/>
                </a:lnTo>
                <a:close/>
              </a:path>
            </a:pathLst>
          </a:custGeom>
          <a:solidFill>
            <a:srgbClr val="B7CED1"/>
          </a:solidFill>
        </p:spPr>
        <p:txBody>
          <a:bodyPr wrap="square" lIns="0" tIns="0" rIns="0" bIns="0" rtlCol="0"/>
          <a:lstStyle/>
          <a:p>
            <a:endParaRPr dirty="0">
              <a:latin typeface="Nunito" pitchFamily="2" charset="0"/>
            </a:endParaRPr>
          </a:p>
        </p:txBody>
      </p:sp>
      <p:sp>
        <p:nvSpPr>
          <p:cNvPr id="26" name="object 22">
            <a:extLst>
              <a:ext uri="{FF2B5EF4-FFF2-40B4-BE49-F238E27FC236}">
                <a16:creationId xmlns:a16="http://schemas.microsoft.com/office/drawing/2014/main" id="{8A6A7951-4C11-266B-B8EC-204E958C6049}"/>
              </a:ext>
            </a:extLst>
          </p:cNvPr>
          <p:cNvSpPr/>
          <p:nvPr/>
        </p:nvSpPr>
        <p:spPr>
          <a:xfrm>
            <a:off x="3767243" y="2605681"/>
            <a:ext cx="1200150" cy="630555"/>
          </a:xfrm>
          <a:custGeom>
            <a:avLst/>
            <a:gdLst/>
            <a:ahLst/>
            <a:cxnLst/>
            <a:rect l="l" t="t" r="r" b="b"/>
            <a:pathLst>
              <a:path w="1200150" h="630554">
                <a:moveTo>
                  <a:pt x="0" y="630262"/>
                </a:moveTo>
                <a:lnTo>
                  <a:pt x="1199705" y="630262"/>
                </a:lnTo>
                <a:lnTo>
                  <a:pt x="1199705" y="0"/>
                </a:lnTo>
                <a:lnTo>
                  <a:pt x="0" y="0"/>
                </a:lnTo>
                <a:lnTo>
                  <a:pt x="0" y="630262"/>
                </a:lnTo>
                <a:close/>
              </a:path>
            </a:pathLst>
          </a:custGeom>
          <a:solidFill>
            <a:srgbClr val="407E85"/>
          </a:solidFill>
        </p:spPr>
        <p:txBody>
          <a:bodyPr wrap="square" lIns="0" tIns="0" rIns="0" bIns="0" rtlCol="0"/>
          <a:lstStyle/>
          <a:p>
            <a:pPr marL="1743075">
              <a:spcBef>
                <a:spcPts val="95"/>
              </a:spcBef>
            </a:pPr>
            <a:r>
              <a:rPr lang="en-US" sz="1800" b="1" spc="-170" dirty="0">
                <a:solidFill>
                  <a:srgbClr val="FFFFFF"/>
                </a:solidFill>
                <a:latin typeface="Nunito" pitchFamily="2" charset="0"/>
                <a:cs typeface="Arial Black"/>
              </a:rPr>
              <a:t>15</a:t>
            </a:r>
            <a:endParaRPr lang="en-US" sz="1800" dirty="0">
              <a:latin typeface="Nunito" pitchFamily="2" charset="0"/>
              <a:cs typeface="Arial Black"/>
            </a:endParaRPr>
          </a:p>
        </p:txBody>
      </p:sp>
      <p:sp>
        <p:nvSpPr>
          <p:cNvPr id="27" name="object 23">
            <a:extLst>
              <a:ext uri="{FF2B5EF4-FFF2-40B4-BE49-F238E27FC236}">
                <a16:creationId xmlns:a16="http://schemas.microsoft.com/office/drawing/2014/main" id="{C5CA012D-EA02-6F8F-DA5B-08693BCBA719}"/>
              </a:ext>
            </a:extLst>
          </p:cNvPr>
          <p:cNvSpPr/>
          <p:nvPr/>
        </p:nvSpPr>
        <p:spPr>
          <a:xfrm>
            <a:off x="3767243" y="2448326"/>
            <a:ext cx="1200150" cy="157480"/>
          </a:xfrm>
          <a:custGeom>
            <a:avLst/>
            <a:gdLst/>
            <a:ahLst/>
            <a:cxnLst/>
            <a:rect l="l" t="t" r="r" b="b"/>
            <a:pathLst>
              <a:path w="1200150" h="157480">
                <a:moveTo>
                  <a:pt x="0" y="157352"/>
                </a:moveTo>
                <a:lnTo>
                  <a:pt x="1199705" y="157352"/>
                </a:lnTo>
                <a:lnTo>
                  <a:pt x="1199705" y="0"/>
                </a:lnTo>
                <a:lnTo>
                  <a:pt x="0" y="0"/>
                </a:lnTo>
                <a:lnTo>
                  <a:pt x="0" y="157352"/>
                </a:lnTo>
                <a:close/>
              </a:path>
            </a:pathLst>
          </a:custGeom>
          <a:solidFill>
            <a:srgbClr val="407E85"/>
          </a:solidFill>
        </p:spPr>
        <p:txBody>
          <a:bodyPr wrap="square" lIns="0" tIns="0" rIns="0" bIns="0" rtlCol="0"/>
          <a:lstStyle/>
          <a:p>
            <a:endParaRPr dirty="0">
              <a:latin typeface="Nunito" pitchFamily="2" charset="0"/>
            </a:endParaRPr>
          </a:p>
        </p:txBody>
      </p:sp>
      <p:sp>
        <p:nvSpPr>
          <p:cNvPr id="28" name="object 24">
            <a:extLst>
              <a:ext uri="{FF2B5EF4-FFF2-40B4-BE49-F238E27FC236}">
                <a16:creationId xmlns:a16="http://schemas.microsoft.com/office/drawing/2014/main" id="{4653B310-3B48-6FF4-2692-24B06BB35171}"/>
              </a:ext>
            </a:extLst>
          </p:cNvPr>
          <p:cNvSpPr/>
          <p:nvPr/>
        </p:nvSpPr>
        <p:spPr>
          <a:xfrm>
            <a:off x="3863218" y="2685321"/>
            <a:ext cx="216535" cy="132715"/>
          </a:xfrm>
          <a:custGeom>
            <a:avLst/>
            <a:gdLst/>
            <a:ahLst/>
            <a:cxnLst/>
            <a:rect l="l" t="t" r="r" b="b"/>
            <a:pathLst>
              <a:path w="216535" h="132714">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B7CED1"/>
          </a:solidFill>
        </p:spPr>
        <p:txBody>
          <a:bodyPr wrap="square" lIns="0" tIns="0" rIns="0" bIns="0" rtlCol="0"/>
          <a:lstStyle/>
          <a:p>
            <a:endParaRPr dirty="0">
              <a:latin typeface="Nunito" pitchFamily="2" charset="0"/>
            </a:endParaRPr>
          </a:p>
        </p:txBody>
      </p:sp>
      <p:sp>
        <p:nvSpPr>
          <p:cNvPr id="29" name="object 25">
            <a:extLst>
              <a:ext uri="{FF2B5EF4-FFF2-40B4-BE49-F238E27FC236}">
                <a16:creationId xmlns:a16="http://schemas.microsoft.com/office/drawing/2014/main" id="{D6E397F4-BE99-DA95-25AF-7C4C476B8C1F}"/>
              </a:ext>
            </a:extLst>
          </p:cNvPr>
          <p:cNvSpPr/>
          <p:nvPr/>
        </p:nvSpPr>
        <p:spPr>
          <a:xfrm>
            <a:off x="3863218" y="2849659"/>
            <a:ext cx="216535" cy="132715"/>
          </a:xfrm>
          <a:custGeom>
            <a:avLst/>
            <a:gdLst/>
            <a:ahLst/>
            <a:cxnLst/>
            <a:rect l="l" t="t" r="r" b="b"/>
            <a:pathLst>
              <a:path w="216535" h="132714">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B7CED1"/>
          </a:solidFill>
        </p:spPr>
        <p:txBody>
          <a:bodyPr wrap="square" lIns="0" tIns="0" rIns="0" bIns="0" rtlCol="0"/>
          <a:lstStyle/>
          <a:p>
            <a:endParaRPr dirty="0">
              <a:latin typeface="Nunito" pitchFamily="2" charset="0"/>
            </a:endParaRPr>
          </a:p>
        </p:txBody>
      </p:sp>
      <p:sp>
        <p:nvSpPr>
          <p:cNvPr id="30" name="object 26">
            <a:extLst>
              <a:ext uri="{FF2B5EF4-FFF2-40B4-BE49-F238E27FC236}">
                <a16:creationId xmlns:a16="http://schemas.microsoft.com/office/drawing/2014/main" id="{A89ADC6A-83AA-C3E5-3E0E-73955CD03D9E}"/>
              </a:ext>
            </a:extLst>
          </p:cNvPr>
          <p:cNvSpPr/>
          <p:nvPr/>
        </p:nvSpPr>
        <p:spPr>
          <a:xfrm>
            <a:off x="3863218" y="3022092"/>
            <a:ext cx="216535" cy="132715"/>
          </a:xfrm>
          <a:custGeom>
            <a:avLst/>
            <a:gdLst/>
            <a:ahLst/>
            <a:cxnLst/>
            <a:rect l="l" t="t" r="r" b="b"/>
            <a:pathLst>
              <a:path w="216535" h="132714">
                <a:moveTo>
                  <a:pt x="21717"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31" name="object 27">
            <a:extLst>
              <a:ext uri="{FF2B5EF4-FFF2-40B4-BE49-F238E27FC236}">
                <a16:creationId xmlns:a16="http://schemas.microsoft.com/office/drawing/2014/main" id="{09D7EDE2-C5E3-11BE-6413-9BF3F386786B}"/>
              </a:ext>
            </a:extLst>
          </p:cNvPr>
          <p:cNvSpPr/>
          <p:nvPr/>
        </p:nvSpPr>
        <p:spPr>
          <a:xfrm>
            <a:off x="4127155" y="2689362"/>
            <a:ext cx="216535" cy="132715"/>
          </a:xfrm>
          <a:custGeom>
            <a:avLst/>
            <a:gdLst/>
            <a:ahLst/>
            <a:cxnLst/>
            <a:rect l="l" t="t" r="r" b="b"/>
            <a:pathLst>
              <a:path w="216535" h="132714">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B7CED1"/>
          </a:solidFill>
        </p:spPr>
        <p:txBody>
          <a:bodyPr wrap="square" lIns="0" tIns="0" rIns="0" bIns="0" rtlCol="0"/>
          <a:lstStyle/>
          <a:p>
            <a:endParaRPr dirty="0">
              <a:latin typeface="Nunito" pitchFamily="2" charset="0"/>
            </a:endParaRPr>
          </a:p>
        </p:txBody>
      </p:sp>
      <p:sp>
        <p:nvSpPr>
          <p:cNvPr id="32" name="object 28">
            <a:extLst>
              <a:ext uri="{FF2B5EF4-FFF2-40B4-BE49-F238E27FC236}">
                <a16:creationId xmlns:a16="http://schemas.microsoft.com/office/drawing/2014/main" id="{C4B098B4-F5E3-736C-E474-83A2D2C91EB2}"/>
              </a:ext>
            </a:extLst>
          </p:cNvPr>
          <p:cNvSpPr/>
          <p:nvPr/>
        </p:nvSpPr>
        <p:spPr>
          <a:xfrm>
            <a:off x="4127155" y="2853712"/>
            <a:ext cx="216535" cy="132715"/>
          </a:xfrm>
          <a:custGeom>
            <a:avLst/>
            <a:gdLst/>
            <a:ahLst/>
            <a:cxnLst/>
            <a:rect l="l" t="t" r="r" b="b"/>
            <a:pathLst>
              <a:path w="216535" h="132714">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B7CED1"/>
          </a:solidFill>
        </p:spPr>
        <p:txBody>
          <a:bodyPr wrap="square" lIns="0" tIns="0" rIns="0" bIns="0" rtlCol="0"/>
          <a:lstStyle/>
          <a:p>
            <a:endParaRPr dirty="0">
              <a:latin typeface="Nunito" pitchFamily="2" charset="0"/>
            </a:endParaRPr>
          </a:p>
        </p:txBody>
      </p:sp>
      <p:sp>
        <p:nvSpPr>
          <p:cNvPr id="33" name="object 29">
            <a:extLst>
              <a:ext uri="{FF2B5EF4-FFF2-40B4-BE49-F238E27FC236}">
                <a16:creationId xmlns:a16="http://schemas.microsoft.com/office/drawing/2014/main" id="{1983E8E7-3CD2-F8FC-3E13-E929A8D2F9D9}"/>
              </a:ext>
            </a:extLst>
          </p:cNvPr>
          <p:cNvSpPr/>
          <p:nvPr/>
        </p:nvSpPr>
        <p:spPr>
          <a:xfrm>
            <a:off x="4127155" y="3026139"/>
            <a:ext cx="216535" cy="132715"/>
          </a:xfrm>
          <a:custGeom>
            <a:avLst/>
            <a:gdLst/>
            <a:ahLst/>
            <a:cxnLst/>
            <a:rect l="l" t="t" r="r" b="b"/>
            <a:pathLst>
              <a:path w="216535" h="132714">
                <a:moveTo>
                  <a:pt x="21717"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34" name="object 30">
            <a:extLst>
              <a:ext uri="{FF2B5EF4-FFF2-40B4-BE49-F238E27FC236}">
                <a16:creationId xmlns:a16="http://schemas.microsoft.com/office/drawing/2014/main" id="{1E2844A0-7AC8-998C-8325-7FDD32CF0919}"/>
              </a:ext>
            </a:extLst>
          </p:cNvPr>
          <p:cNvSpPr/>
          <p:nvPr/>
        </p:nvSpPr>
        <p:spPr>
          <a:xfrm>
            <a:off x="4391091" y="2689362"/>
            <a:ext cx="216535" cy="132715"/>
          </a:xfrm>
          <a:custGeom>
            <a:avLst/>
            <a:gdLst/>
            <a:ahLst/>
            <a:cxnLst/>
            <a:rect l="l" t="t" r="r" b="b"/>
            <a:pathLst>
              <a:path w="216535" h="132714">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B7CED1"/>
          </a:solidFill>
        </p:spPr>
        <p:txBody>
          <a:bodyPr wrap="square" lIns="0" tIns="0" rIns="0" bIns="0" rtlCol="0"/>
          <a:lstStyle/>
          <a:p>
            <a:endParaRPr dirty="0">
              <a:latin typeface="Nunito" pitchFamily="2" charset="0"/>
            </a:endParaRPr>
          </a:p>
        </p:txBody>
      </p:sp>
      <p:sp>
        <p:nvSpPr>
          <p:cNvPr id="35" name="object 31">
            <a:extLst>
              <a:ext uri="{FF2B5EF4-FFF2-40B4-BE49-F238E27FC236}">
                <a16:creationId xmlns:a16="http://schemas.microsoft.com/office/drawing/2014/main" id="{75F6E4B1-FBFC-6F86-20D6-2C3A986368C0}"/>
              </a:ext>
            </a:extLst>
          </p:cNvPr>
          <p:cNvSpPr/>
          <p:nvPr/>
        </p:nvSpPr>
        <p:spPr>
          <a:xfrm>
            <a:off x="4391091" y="2853712"/>
            <a:ext cx="216535" cy="132715"/>
          </a:xfrm>
          <a:custGeom>
            <a:avLst/>
            <a:gdLst/>
            <a:ahLst/>
            <a:cxnLst/>
            <a:rect l="l" t="t" r="r" b="b"/>
            <a:pathLst>
              <a:path w="216535" h="132714">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36" name="object 32">
            <a:extLst>
              <a:ext uri="{FF2B5EF4-FFF2-40B4-BE49-F238E27FC236}">
                <a16:creationId xmlns:a16="http://schemas.microsoft.com/office/drawing/2014/main" id="{CBA03BF3-C83C-958A-504A-F228806B0B9B}"/>
              </a:ext>
            </a:extLst>
          </p:cNvPr>
          <p:cNvSpPr/>
          <p:nvPr/>
        </p:nvSpPr>
        <p:spPr>
          <a:xfrm>
            <a:off x="4391091" y="3026139"/>
            <a:ext cx="216535" cy="132715"/>
          </a:xfrm>
          <a:custGeom>
            <a:avLst/>
            <a:gdLst/>
            <a:ahLst/>
            <a:cxnLst/>
            <a:rect l="l" t="t" r="r" b="b"/>
            <a:pathLst>
              <a:path w="216535" h="132714">
                <a:moveTo>
                  <a:pt x="21717"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37" name="object 33">
            <a:extLst>
              <a:ext uri="{FF2B5EF4-FFF2-40B4-BE49-F238E27FC236}">
                <a16:creationId xmlns:a16="http://schemas.microsoft.com/office/drawing/2014/main" id="{8DC1DCB3-1CAA-665D-381E-BC7F362C2344}"/>
              </a:ext>
            </a:extLst>
          </p:cNvPr>
          <p:cNvSpPr/>
          <p:nvPr/>
        </p:nvSpPr>
        <p:spPr>
          <a:xfrm>
            <a:off x="4655027" y="2685321"/>
            <a:ext cx="216535" cy="132715"/>
          </a:xfrm>
          <a:custGeom>
            <a:avLst/>
            <a:gdLst/>
            <a:ahLst/>
            <a:cxnLst/>
            <a:rect l="l" t="t" r="r" b="b"/>
            <a:pathLst>
              <a:path w="216535" h="132714">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B7CED1"/>
          </a:solidFill>
        </p:spPr>
        <p:txBody>
          <a:bodyPr wrap="square" lIns="0" tIns="0" rIns="0" bIns="0" rtlCol="0"/>
          <a:lstStyle/>
          <a:p>
            <a:endParaRPr dirty="0">
              <a:latin typeface="Nunito" pitchFamily="2" charset="0"/>
            </a:endParaRPr>
          </a:p>
        </p:txBody>
      </p:sp>
      <p:sp>
        <p:nvSpPr>
          <p:cNvPr id="38" name="object 34">
            <a:extLst>
              <a:ext uri="{FF2B5EF4-FFF2-40B4-BE49-F238E27FC236}">
                <a16:creationId xmlns:a16="http://schemas.microsoft.com/office/drawing/2014/main" id="{A8F1880F-2A5C-111C-D5D5-B0C58A1D21F0}"/>
              </a:ext>
            </a:extLst>
          </p:cNvPr>
          <p:cNvSpPr/>
          <p:nvPr/>
        </p:nvSpPr>
        <p:spPr>
          <a:xfrm>
            <a:off x="4655027" y="2849659"/>
            <a:ext cx="216535" cy="132715"/>
          </a:xfrm>
          <a:custGeom>
            <a:avLst/>
            <a:gdLst/>
            <a:ahLst/>
            <a:cxnLst/>
            <a:rect l="l" t="t" r="r" b="b"/>
            <a:pathLst>
              <a:path w="216535" h="132714">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39" name="object 35">
            <a:extLst>
              <a:ext uri="{FF2B5EF4-FFF2-40B4-BE49-F238E27FC236}">
                <a16:creationId xmlns:a16="http://schemas.microsoft.com/office/drawing/2014/main" id="{18B39748-6EA5-D9B9-FBBD-29B9B7B603EA}"/>
              </a:ext>
            </a:extLst>
          </p:cNvPr>
          <p:cNvSpPr/>
          <p:nvPr/>
        </p:nvSpPr>
        <p:spPr>
          <a:xfrm>
            <a:off x="4655027" y="3022092"/>
            <a:ext cx="216535" cy="132715"/>
          </a:xfrm>
          <a:custGeom>
            <a:avLst/>
            <a:gdLst/>
            <a:ahLst/>
            <a:cxnLst/>
            <a:rect l="l" t="t" r="r" b="b"/>
            <a:pathLst>
              <a:path w="216535" h="132714">
                <a:moveTo>
                  <a:pt x="21717"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40" name="object 36">
            <a:extLst>
              <a:ext uri="{FF2B5EF4-FFF2-40B4-BE49-F238E27FC236}">
                <a16:creationId xmlns:a16="http://schemas.microsoft.com/office/drawing/2014/main" id="{C6E749CF-2AA9-A094-0BC7-1B9E2C6CFAF0}"/>
              </a:ext>
            </a:extLst>
          </p:cNvPr>
          <p:cNvSpPr/>
          <p:nvPr/>
        </p:nvSpPr>
        <p:spPr>
          <a:xfrm>
            <a:off x="5119374" y="2605681"/>
            <a:ext cx="1200150" cy="630555"/>
          </a:xfrm>
          <a:custGeom>
            <a:avLst/>
            <a:gdLst/>
            <a:ahLst/>
            <a:cxnLst/>
            <a:rect l="l" t="t" r="r" b="b"/>
            <a:pathLst>
              <a:path w="1200150" h="630554">
                <a:moveTo>
                  <a:pt x="0" y="630262"/>
                </a:moveTo>
                <a:lnTo>
                  <a:pt x="1199705" y="630262"/>
                </a:lnTo>
                <a:lnTo>
                  <a:pt x="1199705" y="0"/>
                </a:lnTo>
                <a:lnTo>
                  <a:pt x="0" y="0"/>
                </a:lnTo>
                <a:lnTo>
                  <a:pt x="0" y="630262"/>
                </a:lnTo>
                <a:close/>
              </a:path>
            </a:pathLst>
          </a:custGeom>
          <a:solidFill>
            <a:srgbClr val="407E85"/>
          </a:solidFill>
        </p:spPr>
        <p:txBody>
          <a:bodyPr wrap="square" lIns="0" tIns="0" rIns="0" bIns="0" rtlCol="0"/>
          <a:lstStyle/>
          <a:p>
            <a:endParaRPr dirty="0">
              <a:latin typeface="Nunito" pitchFamily="2" charset="0"/>
            </a:endParaRPr>
          </a:p>
        </p:txBody>
      </p:sp>
      <p:sp>
        <p:nvSpPr>
          <p:cNvPr id="41" name="object 37">
            <a:extLst>
              <a:ext uri="{FF2B5EF4-FFF2-40B4-BE49-F238E27FC236}">
                <a16:creationId xmlns:a16="http://schemas.microsoft.com/office/drawing/2014/main" id="{5A84091F-8138-BF34-FF90-12F86A8B2301}"/>
              </a:ext>
            </a:extLst>
          </p:cNvPr>
          <p:cNvSpPr/>
          <p:nvPr/>
        </p:nvSpPr>
        <p:spPr>
          <a:xfrm>
            <a:off x="5119374" y="2448326"/>
            <a:ext cx="1200150" cy="157480"/>
          </a:xfrm>
          <a:custGeom>
            <a:avLst/>
            <a:gdLst/>
            <a:ahLst/>
            <a:cxnLst/>
            <a:rect l="l" t="t" r="r" b="b"/>
            <a:pathLst>
              <a:path w="1200150" h="157480">
                <a:moveTo>
                  <a:pt x="0" y="157352"/>
                </a:moveTo>
                <a:lnTo>
                  <a:pt x="1199705" y="157352"/>
                </a:lnTo>
                <a:lnTo>
                  <a:pt x="1199705" y="0"/>
                </a:lnTo>
                <a:lnTo>
                  <a:pt x="0" y="0"/>
                </a:lnTo>
                <a:lnTo>
                  <a:pt x="0" y="157352"/>
                </a:lnTo>
                <a:close/>
              </a:path>
            </a:pathLst>
          </a:custGeom>
          <a:solidFill>
            <a:srgbClr val="407E85"/>
          </a:solidFill>
        </p:spPr>
        <p:txBody>
          <a:bodyPr wrap="square" lIns="0" tIns="0" rIns="0" bIns="0" rtlCol="0"/>
          <a:lstStyle/>
          <a:p>
            <a:endParaRPr dirty="0">
              <a:latin typeface="Nunito" pitchFamily="2" charset="0"/>
            </a:endParaRPr>
          </a:p>
        </p:txBody>
      </p:sp>
      <p:sp>
        <p:nvSpPr>
          <p:cNvPr id="42" name="object 38">
            <a:extLst>
              <a:ext uri="{FF2B5EF4-FFF2-40B4-BE49-F238E27FC236}">
                <a16:creationId xmlns:a16="http://schemas.microsoft.com/office/drawing/2014/main" id="{79AB3F3F-7539-263A-3973-03A86A29B4CF}"/>
              </a:ext>
            </a:extLst>
          </p:cNvPr>
          <p:cNvSpPr/>
          <p:nvPr/>
        </p:nvSpPr>
        <p:spPr>
          <a:xfrm>
            <a:off x="5215353" y="2685321"/>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43" name="object 39">
            <a:extLst>
              <a:ext uri="{FF2B5EF4-FFF2-40B4-BE49-F238E27FC236}">
                <a16:creationId xmlns:a16="http://schemas.microsoft.com/office/drawing/2014/main" id="{14567320-E2DA-F05E-8E34-825273C2C4FD}"/>
              </a:ext>
            </a:extLst>
          </p:cNvPr>
          <p:cNvSpPr/>
          <p:nvPr/>
        </p:nvSpPr>
        <p:spPr>
          <a:xfrm>
            <a:off x="5215353" y="2849659"/>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44" name="object 40">
            <a:extLst>
              <a:ext uri="{FF2B5EF4-FFF2-40B4-BE49-F238E27FC236}">
                <a16:creationId xmlns:a16="http://schemas.microsoft.com/office/drawing/2014/main" id="{8D8898EE-53C6-181F-7003-8835FAE91D13}"/>
              </a:ext>
            </a:extLst>
          </p:cNvPr>
          <p:cNvSpPr/>
          <p:nvPr/>
        </p:nvSpPr>
        <p:spPr>
          <a:xfrm>
            <a:off x="5215353" y="3022092"/>
            <a:ext cx="216535" cy="132715"/>
          </a:xfrm>
          <a:custGeom>
            <a:avLst/>
            <a:gdLst/>
            <a:ahLst/>
            <a:cxnLst/>
            <a:rect l="l" t="t" r="r" b="b"/>
            <a:pathLst>
              <a:path w="216535" h="132714">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45" name="object 41">
            <a:extLst>
              <a:ext uri="{FF2B5EF4-FFF2-40B4-BE49-F238E27FC236}">
                <a16:creationId xmlns:a16="http://schemas.microsoft.com/office/drawing/2014/main" id="{4A5ED21C-2F4C-944E-334D-FAFDED2CBE05}"/>
              </a:ext>
            </a:extLst>
          </p:cNvPr>
          <p:cNvSpPr/>
          <p:nvPr/>
        </p:nvSpPr>
        <p:spPr>
          <a:xfrm>
            <a:off x="5479290" y="2689362"/>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46" name="object 42">
            <a:extLst>
              <a:ext uri="{FF2B5EF4-FFF2-40B4-BE49-F238E27FC236}">
                <a16:creationId xmlns:a16="http://schemas.microsoft.com/office/drawing/2014/main" id="{5A8F8620-6A49-6CC1-3BA6-E98419E88638}"/>
              </a:ext>
            </a:extLst>
          </p:cNvPr>
          <p:cNvSpPr/>
          <p:nvPr/>
        </p:nvSpPr>
        <p:spPr>
          <a:xfrm>
            <a:off x="5479290" y="2853712"/>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47" name="object 43">
            <a:extLst>
              <a:ext uri="{FF2B5EF4-FFF2-40B4-BE49-F238E27FC236}">
                <a16:creationId xmlns:a16="http://schemas.microsoft.com/office/drawing/2014/main" id="{1CF0F282-C4A6-6409-EECD-CB5F76C91CE1}"/>
              </a:ext>
            </a:extLst>
          </p:cNvPr>
          <p:cNvSpPr/>
          <p:nvPr/>
        </p:nvSpPr>
        <p:spPr>
          <a:xfrm>
            <a:off x="5479290" y="3026139"/>
            <a:ext cx="216535" cy="132715"/>
          </a:xfrm>
          <a:custGeom>
            <a:avLst/>
            <a:gdLst/>
            <a:ahLst/>
            <a:cxnLst/>
            <a:rect l="l" t="t" r="r" b="b"/>
            <a:pathLst>
              <a:path w="216535" h="132714">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48" name="object 44">
            <a:extLst>
              <a:ext uri="{FF2B5EF4-FFF2-40B4-BE49-F238E27FC236}">
                <a16:creationId xmlns:a16="http://schemas.microsoft.com/office/drawing/2014/main" id="{9AA32B91-3A46-C48C-3C86-1FC4ADB62FB1}"/>
              </a:ext>
            </a:extLst>
          </p:cNvPr>
          <p:cNvSpPr/>
          <p:nvPr/>
        </p:nvSpPr>
        <p:spPr>
          <a:xfrm>
            <a:off x="5743225" y="2689362"/>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49" name="object 45">
            <a:extLst>
              <a:ext uri="{FF2B5EF4-FFF2-40B4-BE49-F238E27FC236}">
                <a16:creationId xmlns:a16="http://schemas.microsoft.com/office/drawing/2014/main" id="{311D3C36-CB39-6754-10F3-519319FEE040}"/>
              </a:ext>
            </a:extLst>
          </p:cNvPr>
          <p:cNvSpPr/>
          <p:nvPr/>
        </p:nvSpPr>
        <p:spPr>
          <a:xfrm>
            <a:off x="5743225" y="2853712"/>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50" name="object 46">
            <a:extLst>
              <a:ext uri="{FF2B5EF4-FFF2-40B4-BE49-F238E27FC236}">
                <a16:creationId xmlns:a16="http://schemas.microsoft.com/office/drawing/2014/main" id="{414EE1DD-D96F-116D-ED94-4325C2784BC9}"/>
              </a:ext>
            </a:extLst>
          </p:cNvPr>
          <p:cNvSpPr/>
          <p:nvPr/>
        </p:nvSpPr>
        <p:spPr>
          <a:xfrm>
            <a:off x="5743225" y="3026139"/>
            <a:ext cx="216535" cy="132715"/>
          </a:xfrm>
          <a:custGeom>
            <a:avLst/>
            <a:gdLst/>
            <a:ahLst/>
            <a:cxnLst/>
            <a:rect l="l" t="t" r="r" b="b"/>
            <a:pathLst>
              <a:path w="216535" h="132714">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51" name="object 47">
            <a:extLst>
              <a:ext uri="{FF2B5EF4-FFF2-40B4-BE49-F238E27FC236}">
                <a16:creationId xmlns:a16="http://schemas.microsoft.com/office/drawing/2014/main" id="{EA62BD8C-0071-6560-DF27-6DA834DC0ECE}"/>
              </a:ext>
            </a:extLst>
          </p:cNvPr>
          <p:cNvSpPr/>
          <p:nvPr/>
        </p:nvSpPr>
        <p:spPr>
          <a:xfrm>
            <a:off x="6007162" y="2685321"/>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52" name="object 48">
            <a:extLst>
              <a:ext uri="{FF2B5EF4-FFF2-40B4-BE49-F238E27FC236}">
                <a16:creationId xmlns:a16="http://schemas.microsoft.com/office/drawing/2014/main" id="{C6895254-8BC3-8B0E-1E5F-6AAAE6114570}"/>
              </a:ext>
            </a:extLst>
          </p:cNvPr>
          <p:cNvSpPr/>
          <p:nvPr/>
        </p:nvSpPr>
        <p:spPr>
          <a:xfrm>
            <a:off x="6007162" y="2849659"/>
            <a:ext cx="216535" cy="132715"/>
          </a:xfrm>
          <a:custGeom>
            <a:avLst/>
            <a:gdLst/>
            <a:ahLst/>
            <a:cxnLst/>
            <a:rect l="l" t="t" r="r" b="b"/>
            <a:pathLst>
              <a:path w="216535" h="132714">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53" name="object 49">
            <a:extLst>
              <a:ext uri="{FF2B5EF4-FFF2-40B4-BE49-F238E27FC236}">
                <a16:creationId xmlns:a16="http://schemas.microsoft.com/office/drawing/2014/main" id="{C094EBEC-82A6-23B5-DC21-950FE478F557}"/>
              </a:ext>
            </a:extLst>
          </p:cNvPr>
          <p:cNvSpPr/>
          <p:nvPr/>
        </p:nvSpPr>
        <p:spPr>
          <a:xfrm>
            <a:off x="6007162" y="3022092"/>
            <a:ext cx="216535" cy="132715"/>
          </a:xfrm>
          <a:custGeom>
            <a:avLst/>
            <a:gdLst/>
            <a:ahLst/>
            <a:cxnLst/>
            <a:rect l="l" t="t" r="r" b="b"/>
            <a:pathLst>
              <a:path w="216535" h="132714">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7"/>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84" name="object 81">
            <a:extLst>
              <a:ext uri="{FF2B5EF4-FFF2-40B4-BE49-F238E27FC236}">
                <a16:creationId xmlns:a16="http://schemas.microsoft.com/office/drawing/2014/main" id="{2FB15BBB-506E-BA45-2F60-88428FC97B60}"/>
              </a:ext>
            </a:extLst>
          </p:cNvPr>
          <p:cNvSpPr txBox="1"/>
          <p:nvPr/>
        </p:nvSpPr>
        <p:spPr>
          <a:xfrm>
            <a:off x="4043247" y="3319082"/>
            <a:ext cx="762045" cy="153888"/>
          </a:xfrm>
          <a:prstGeom prst="rect">
            <a:avLst/>
          </a:prstGeom>
        </p:spPr>
        <p:txBody>
          <a:bodyPr vert="horz" wrap="square" lIns="0" tIns="0" rIns="0" bIns="0" rtlCol="0">
            <a:spAutoFit/>
          </a:bodyPr>
          <a:lstStyle/>
          <a:p>
            <a:pPr marL="12700"/>
            <a:r>
              <a:rPr sz="1000" spc="15" dirty="0">
                <a:solidFill>
                  <a:srgbClr val="115E67"/>
                </a:solidFill>
                <a:latin typeface="Nunito" pitchFamily="2" charset="0"/>
                <a:cs typeface="Georgia"/>
              </a:rPr>
              <a:t>O</a:t>
            </a:r>
            <a:r>
              <a:rPr sz="1000" spc="65" dirty="0">
                <a:solidFill>
                  <a:srgbClr val="115E67"/>
                </a:solidFill>
                <a:latin typeface="Nunito" pitchFamily="2" charset="0"/>
                <a:cs typeface="Georgia"/>
              </a:rPr>
              <a:t>c</a:t>
            </a:r>
            <a:r>
              <a:rPr sz="1000" spc="15" dirty="0">
                <a:solidFill>
                  <a:srgbClr val="115E67"/>
                </a:solidFill>
                <a:latin typeface="Nunito" pitchFamily="2" charset="0"/>
                <a:cs typeface="Georgia"/>
              </a:rPr>
              <a:t>t</a:t>
            </a:r>
            <a:r>
              <a:rPr sz="1000" spc="20" dirty="0">
                <a:solidFill>
                  <a:srgbClr val="115E67"/>
                </a:solidFill>
                <a:latin typeface="Nunito" pitchFamily="2" charset="0"/>
                <a:cs typeface="Georgia"/>
              </a:rPr>
              <a:t>o</a:t>
            </a:r>
            <a:r>
              <a:rPr sz="1000" spc="30" dirty="0">
                <a:solidFill>
                  <a:srgbClr val="115E67"/>
                </a:solidFill>
                <a:latin typeface="Nunito" pitchFamily="2" charset="0"/>
                <a:cs typeface="Georgia"/>
              </a:rPr>
              <a:t>b</a:t>
            </a:r>
            <a:r>
              <a:rPr sz="1000" spc="35" dirty="0">
                <a:solidFill>
                  <a:srgbClr val="115E67"/>
                </a:solidFill>
                <a:latin typeface="Nunito" pitchFamily="2" charset="0"/>
                <a:cs typeface="Georgia"/>
              </a:rPr>
              <a:t>er</a:t>
            </a:r>
            <a:r>
              <a:rPr sz="1000" spc="-30" dirty="0">
                <a:solidFill>
                  <a:srgbClr val="115E67"/>
                </a:solidFill>
                <a:latin typeface="Nunito" pitchFamily="2" charset="0"/>
                <a:cs typeface="Georgia"/>
              </a:rPr>
              <a:t> 15</a:t>
            </a:r>
            <a:endParaRPr sz="1000" dirty="0">
              <a:latin typeface="Nunito" pitchFamily="2" charset="0"/>
              <a:cs typeface="Georgia"/>
            </a:endParaRPr>
          </a:p>
        </p:txBody>
      </p:sp>
      <p:sp>
        <p:nvSpPr>
          <p:cNvPr id="85" name="object 82">
            <a:extLst>
              <a:ext uri="{FF2B5EF4-FFF2-40B4-BE49-F238E27FC236}">
                <a16:creationId xmlns:a16="http://schemas.microsoft.com/office/drawing/2014/main" id="{6D797F20-1CF4-2E58-D416-898F33581729}"/>
              </a:ext>
            </a:extLst>
          </p:cNvPr>
          <p:cNvSpPr txBox="1"/>
          <p:nvPr/>
        </p:nvSpPr>
        <p:spPr>
          <a:xfrm>
            <a:off x="5394685" y="3319082"/>
            <a:ext cx="649605" cy="152400"/>
          </a:xfrm>
          <a:prstGeom prst="rect">
            <a:avLst/>
          </a:prstGeom>
        </p:spPr>
        <p:txBody>
          <a:bodyPr vert="horz" wrap="square" lIns="0" tIns="0" rIns="0" bIns="0" rtlCol="0">
            <a:spAutoFit/>
          </a:bodyPr>
          <a:lstStyle/>
          <a:p>
            <a:pPr marL="12700"/>
            <a:r>
              <a:rPr sz="1000" spc="25" dirty="0">
                <a:solidFill>
                  <a:srgbClr val="115E67"/>
                </a:solidFill>
                <a:latin typeface="Nunito" pitchFamily="2" charset="0"/>
                <a:cs typeface="Georgia"/>
              </a:rPr>
              <a:t>N</a:t>
            </a:r>
            <a:r>
              <a:rPr sz="1000" spc="10" dirty="0">
                <a:solidFill>
                  <a:srgbClr val="115E67"/>
                </a:solidFill>
                <a:latin typeface="Nunito" pitchFamily="2" charset="0"/>
                <a:cs typeface="Georgia"/>
              </a:rPr>
              <a:t>o</a:t>
            </a:r>
            <a:r>
              <a:rPr sz="1000" spc="65" dirty="0">
                <a:solidFill>
                  <a:srgbClr val="115E67"/>
                </a:solidFill>
                <a:latin typeface="Nunito" pitchFamily="2" charset="0"/>
                <a:cs typeface="Georgia"/>
              </a:rPr>
              <a:t>v</a:t>
            </a:r>
            <a:r>
              <a:rPr sz="1000" spc="30" dirty="0">
                <a:solidFill>
                  <a:srgbClr val="115E67"/>
                </a:solidFill>
                <a:latin typeface="Nunito" pitchFamily="2" charset="0"/>
                <a:cs typeface="Georgia"/>
              </a:rPr>
              <a:t>em</a:t>
            </a:r>
            <a:r>
              <a:rPr sz="1000" spc="20" dirty="0">
                <a:solidFill>
                  <a:srgbClr val="115E67"/>
                </a:solidFill>
                <a:latin typeface="Nunito" pitchFamily="2" charset="0"/>
                <a:cs typeface="Georgia"/>
              </a:rPr>
              <a:t>b</a:t>
            </a:r>
            <a:r>
              <a:rPr sz="1000" spc="35" dirty="0">
                <a:solidFill>
                  <a:srgbClr val="115E67"/>
                </a:solidFill>
                <a:latin typeface="Nunito" pitchFamily="2" charset="0"/>
                <a:cs typeface="Georgia"/>
              </a:rPr>
              <a:t>er</a:t>
            </a:r>
            <a:endParaRPr sz="1000" dirty="0">
              <a:latin typeface="Nunito" pitchFamily="2" charset="0"/>
              <a:cs typeface="Georgia"/>
            </a:endParaRPr>
          </a:p>
        </p:txBody>
      </p:sp>
      <p:sp>
        <p:nvSpPr>
          <p:cNvPr id="86" name="object 83">
            <a:extLst>
              <a:ext uri="{FF2B5EF4-FFF2-40B4-BE49-F238E27FC236}">
                <a16:creationId xmlns:a16="http://schemas.microsoft.com/office/drawing/2014/main" id="{6D7E1F7B-F105-D5B6-D9B3-3A05EE798B3B}"/>
              </a:ext>
            </a:extLst>
          </p:cNvPr>
          <p:cNvSpPr txBox="1"/>
          <p:nvPr/>
        </p:nvSpPr>
        <p:spPr>
          <a:xfrm>
            <a:off x="6733988" y="3319082"/>
            <a:ext cx="762046" cy="153888"/>
          </a:xfrm>
          <a:prstGeom prst="rect">
            <a:avLst/>
          </a:prstGeom>
        </p:spPr>
        <p:txBody>
          <a:bodyPr vert="horz" wrap="square" lIns="0" tIns="0" rIns="0" bIns="0" rtlCol="0">
            <a:spAutoFit/>
          </a:bodyPr>
          <a:lstStyle/>
          <a:p>
            <a:pPr marL="12700"/>
            <a:r>
              <a:rPr sz="1000" spc="30" dirty="0">
                <a:solidFill>
                  <a:srgbClr val="115E67"/>
                </a:solidFill>
                <a:latin typeface="Nunito" pitchFamily="2" charset="0"/>
                <a:cs typeface="Georgia"/>
              </a:rPr>
              <a:t>De</a:t>
            </a:r>
            <a:r>
              <a:rPr sz="1000" spc="10" dirty="0">
                <a:solidFill>
                  <a:srgbClr val="115E67"/>
                </a:solidFill>
                <a:latin typeface="Nunito" pitchFamily="2" charset="0"/>
                <a:cs typeface="Georgia"/>
              </a:rPr>
              <a:t>c</a:t>
            </a:r>
            <a:r>
              <a:rPr sz="1000" spc="30" dirty="0">
                <a:solidFill>
                  <a:srgbClr val="115E67"/>
                </a:solidFill>
                <a:latin typeface="Nunito" pitchFamily="2" charset="0"/>
                <a:cs typeface="Georgia"/>
              </a:rPr>
              <a:t>em</a:t>
            </a:r>
            <a:r>
              <a:rPr sz="1000" spc="20" dirty="0">
                <a:solidFill>
                  <a:srgbClr val="115E67"/>
                </a:solidFill>
                <a:latin typeface="Nunito" pitchFamily="2" charset="0"/>
                <a:cs typeface="Georgia"/>
              </a:rPr>
              <a:t>b</a:t>
            </a:r>
            <a:r>
              <a:rPr sz="1000" spc="35" dirty="0">
                <a:solidFill>
                  <a:srgbClr val="115E67"/>
                </a:solidFill>
                <a:latin typeface="Nunito" pitchFamily="2" charset="0"/>
                <a:cs typeface="Georgia"/>
              </a:rPr>
              <a:t>er</a:t>
            </a:r>
            <a:r>
              <a:rPr sz="1000" spc="-30" dirty="0">
                <a:solidFill>
                  <a:srgbClr val="115E67"/>
                </a:solidFill>
                <a:latin typeface="Nunito" pitchFamily="2" charset="0"/>
                <a:cs typeface="Georgia"/>
              </a:rPr>
              <a:t> </a:t>
            </a:r>
            <a:r>
              <a:rPr sz="1000" dirty="0">
                <a:solidFill>
                  <a:srgbClr val="115E67"/>
                </a:solidFill>
                <a:latin typeface="Nunito" pitchFamily="2" charset="0"/>
                <a:cs typeface="Georgia"/>
              </a:rPr>
              <a:t>7</a:t>
            </a:r>
            <a:endParaRPr sz="1000" dirty="0">
              <a:latin typeface="Nunito" pitchFamily="2" charset="0"/>
              <a:cs typeface="Georgia"/>
            </a:endParaRPr>
          </a:p>
        </p:txBody>
      </p:sp>
      <p:sp>
        <p:nvSpPr>
          <p:cNvPr id="87" name="TextBox 86">
            <a:extLst>
              <a:ext uri="{FF2B5EF4-FFF2-40B4-BE49-F238E27FC236}">
                <a16:creationId xmlns:a16="http://schemas.microsoft.com/office/drawing/2014/main" id="{92B9C87F-6CE3-54CE-8969-45C4F32A1A6B}"/>
              </a:ext>
            </a:extLst>
          </p:cNvPr>
          <p:cNvSpPr txBox="1"/>
          <p:nvPr/>
        </p:nvSpPr>
        <p:spPr>
          <a:xfrm>
            <a:off x="2623664" y="2170639"/>
            <a:ext cx="6096000" cy="261610"/>
          </a:xfrm>
          <a:prstGeom prst="rect">
            <a:avLst/>
          </a:prstGeom>
          <a:noFill/>
        </p:spPr>
        <p:txBody>
          <a:bodyPr wrap="square">
            <a:spAutoFit/>
          </a:bodyPr>
          <a:lstStyle/>
          <a:p>
            <a:pPr marL="1875155"/>
            <a:r>
              <a:rPr lang="en-US" sz="1100" b="1" dirty="0">
                <a:solidFill>
                  <a:srgbClr val="115E67"/>
                </a:solidFill>
                <a:latin typeface="Nunito" pitchFamily="2" charset="0"/>
                <a:cs typeface="Palatino Linotype"/>
              </a:rPr>
              <a:t>An</a:t>
            </a:r>
            <a:r>
              <a:rPr lang="en-US" sz="1100" b="1" spc="-15" dirty="0">
                <a:solidFill>
                  <a:srgbClr val="115E67"/>
                </a:solidFill>
                <a:latin typeface="Nunito" pitchFamily="2" charset="0"/>
                <a:cs typeface="Palatino Linotype"/>
              </a:rPr>
              <a:t>n</a:t>
            </a:r>
            <a:r>
              <a:rPr lang="en-US" sz="1100" b="1" spc="15" dirty="0">
                <a:solidFill>
                  <a:srgbClr val="115E67"/>
                </a:solidFill>
                <a:latin typeface="Nunito" pitchFamily="2" charset="0"/>
                <a:cs typeface="Palatino Linotype"/>
              </a:rPr>
              <a:t>ual</a:t>
            </a:r>
            <a:r>
              <a:rPr lang="en-US" sz="1100" b="1" spc="-60" dirty="0">
                <a:solidFill>
                  <a:srgbClr val="115E67"/>
                </a:solidFill>
                <a:latin typeface="Nunito" pitchFamily="2" charset="0"/>
                <a:cs typeface="Palatino Linotype"/>
              </a:rPr>
              <a:t> </a:t>
            </a:r>
            <a:r>
              <a:rPr lang="en-US" sz="1100" b="1" spc="50" dirty="0">
                <a:solidFill>
                  <a:srgbClr val="115E67"/>
                </a:solidFill>
                <a:latin typeface="Nunito" pitchFamily="2" charset="0"/>
                <a:cs typeface="Palatino Linotype"/>
              </a:rPr>
              <a:t>En</a:t>
            </a:r>
            <a:r>
              <a:rPr lang="en-US" sz="1100" b="1" spc="20" dirty="0">
                <a:solidFill>
                  <a:srgbClr val="115E67"/>
                </a:solidFill>
                <a:latin typeface="Nunito" pitchFamily="2" charset="0"/>
                <a:cs typeface="Palatino Linotype"/>
              </a:rPr>
              <a:t>r</a:t>
            </a:r>
            <a:r>
              <a:rPr lang="en-US" sz="1100" b="1" spc="15" dirty="0">
                <a:solidFill>
                  <a:srgbClr val="115E67"/>
                </a:solidFill>
                <a:latin typeface="Nunito" pitchFamily="2" charset="0"/>
                <a:cs typeface="Palatino Linotype"/>
              </a:rPr>
              <a:t>o</a:t>
            </a:r>
            <a:r>
              <a:rPr lang="en-US" sz="1100" b="1" dirty="0">
                <a:solidFill>
                  <a:srgbClr val="115E67"/>
                </a:solidFill>
                <a:latin typeface="Nunito" pitchFamily="2" charset="0"/>
                <a:cs typeface="Palatino Linotype"/>
              </a:rPr>
              <a:t>llme</a:t>
            </a:r>
            <a:r>
              <a:rPr lang="en-US" sz="1100" b="1" spc="-10" dirty="0">
                <a:solidFill>
                  <a:srgbClr val="115E67"/>
                </a:solidFill>
                <a:latin typeface="Nunito" pitchFamily="2" charset="0"/>
                <a:cs typeface="Palatino Linotype"/>
              </a:rPr>
              <a:t>n</a:t>
            </a:r>
            <a:r>
              <a:rPr lang="en-US" sz="1100" b="1" spc="114" dirty="0">
                <a:solidFill>
                  <a:srgbClr val="115E67"/>
                </a:solidFill>
                <a:latin typeface="Nunito" pitchFamily="2" charset="0"/>
                <a:cs typeface="Palatino Linotype"/>
              </a:rPr>
              <a:t>t</a:t>
            </a:r>
            <a:r>
              <a:rPr lang="en-US" sz="1100" b="1" spc="-60" dirty="0">
                <a:solidFill>
                  <a:srgbClr val="115E67"/>
                </a:solidFill>
                <a:latin typeface="Nunito" pitchFamily="2" charset="0"/>
                <a:cs typeface="Palatino Linotype"/>
              </a:rPr>
              <a:t> </a:t>
            </a:r>
            <a:r>
              <a:rPr lang="en-US" sz="1100" b="1" spc="-10" dirty="0">
                <a:solidFill>
                  <a:srgbClr val="115E67"/>
                </a:solidFill>
                <a:latin typeface="Nunito" pitchFamily="2" charset="0"/>
                <a:cs typeface="Palatino Linotype"/>
              </a:rPr>
              <a:t>P</a:t>
            </a:r>
            <a:r>
              <a:rPr lang="en-US" sz="1100" b="1" spc="20" dirty="0">
                <a:solidFill>
                  <a:srgbClr val="115E67"/>
                </a:solidFill>
                <a:latin typeface="Nunito" pitchFamily="2" charset="0"/>
                <a:cs typeface="Palatino Linotype"/>
              </a:rPr>
              <a:t>eriod</a:t>
            </a:r>
            <a:r>
              <a:rPr lang="en-US" sz="1100" b="1" spc="-60" dirty="0">
                <a:solidFill>
                  <a:srgbClr val="115E67"/>
                </a:solidFill>
                <a:latin typeface="Nunito" pitchFamily="2" charset="0"/>
                <a:cs typeface="Palatino Linotype"/>
              </a:rPr>
              <a:t> </a:t>
            </a:r>
            <a:r>
              <a:rPr lang="en-US" sz="1100" b="1" spc="10" dirty="0">
                <a:solidFill>
                  <a:srgbClr val="115E67"/>
                </a:solidFill>
                <a:latin typeface="Nunito" pitchFamily="2" charset="0"/>
                <a:cs typeface="Palatino Linotype"/>
              </a:rPr>
              <a:t>(AE</a:t>
            </a:r>
            <a:r>
              <a:rPr lang="en-US" sz="1100" b="1" spc="-15" dirty="0">
                <a:solidFill>
                  <a:srgbClr val="115E67"/>
                </a:solidFill>
                <a:latin typeface="Nunito" pitchFamily="2" charset="0"/>
                <a:cs typeface="Palatino Linotype"/>
              </a:rPr>
              <a:t>P</a:t>
            </a:r>
            <a:r>
              <a:rPr lang="en-US" sz="1100" b="1" spc="20" dirty="0">
                <a:solidFill>
                  <a:srgbClr val="115E67"/>
                </a:solidFill>
                <a:latin typeface="Nunito" pitchFamily="2" charset="0"/>
                <a:cs typeface="Palatino Linotype"/>
              </a:rPr>
              <a:t>)</a:t>
            </a:r>
            <a:endParaRPr lang="en-US" sz="1100" dirty="0">
              <a:latin typeface="Nunito" pitchFamily="2" charset="0"/>
              <a:cs typeface="Palatino Linotype"/>
            </a:endParaRPr>
          </a:p>
        </p:txBody>
      </p:sp>
      <p:sp>
        <p:nvSpPr>
          <p:cNvPr id="88" name="TextBox 87">
            <a:extLst>
              <a:ext uri="{FF2B5EF4-FFF2-40B4-BE49-F238E27FC236}">
                <a16:creationId xmlns:a16="http://schemas.microsoft.com/office/drawing/2014/main" id="{208C6E28-D0D9-51BD-EAAF-C831A820C7E3}"/>
              </a:ext>
            </a:extLst>
          </p:cNvPr>
          <p:cNvSpPr txBox="1"/>
          <p:nvPr/>
        </p:nvSpPr>
        <p:spPr>
          <a:xfrm>
            <a:off x="2519603" y="2768190"/>
            <a:ext cx="2240007" cy="369332"/>
          </a:xfrm>
          <a:prstGeom prst="rect">
            <a:avLst/>
          </a:prstGeom>
          <a:noFill/>
        </p:spPr>
        <p:txBody>
          <a:bodyPr wrap="square">
            <a:spAutoFit/>
          </a:bodyPr>
          <a:lstStyle/>
          <a:p>
            <a:pPr marL="1743075">
              <a:spcBef>
                <a:spcPts val="95"/>
              </a:spcBef>
            </a:pPr>
            <a:r>
              <a:rPr lang="en-US" sz="1800" b="1" spc="-170" dirty="0">
                <a:solidFill>
                  <a:srgbClr val="FFFFFF"/>
                </a:solidFill>
                <a:latin typeface="Nunito" pitchFamily="2" charset="0"/>
                <a:cs typeface="Arial Black"/>
              </a:rPr>
              <a:t>15</a:t>
            </a:r>
            <a:endParaRPr lang="en-US" sz="1800" dirty="0">
              <a:latin typeface="Nunito" pitchFamily="2" charset="0"/>
              <a:cs typeface="Arial Black"/>
            </a:endParaRPr>
          </a:p>
        </p:txBody>
      </p:sp>
      <p:sp>
        <p:nvSpPr>
          <p:cNvPr id="89" name="object 2">
            <a:extLst>
              <a:ext uri="{FF2B5EF4-FFF2-40B4-BE49-F238E27FC236}">
                <a16:creationId xmlns:a16="http://schemas.microsoft.com/office/drawing/2014/main" id="{3096B7E6-9072-5F57-F482-3A6802E1A0EC}"/>
              </a:ext>
            </a:extLst>
          </p:cNvPr>
          <p:cNvSpPr txBox="1"/>
          <p:nvPr/>
        </p:nvSpPr>
        <p:spPr>
          <a:xfrm>
            <a:off x="4043247" y="3872480"/>
            <a:ext cx="3490595" cy="276999"/>
          </a:xfrm>
          <a:prstGeom prst="rect">
            <a:avLst/>
          </a:prstGeom>
        </p:spPr>
        <p:txBody>
          <a:bodyPr vert="horz" wrap="square" lIns="0" tIns="0" rIns="0" bIns="0" rtlCol="0">
            <a:spAutoFit/>
          </a:bodyPr>
          <a:lstStyle/>
          <a:p>
            <a:pPr marL="12700"/>
            <a:r>
              <a:rPr lang="en-US" spc="75" dirty="0">
                <a:solidFill>
                  <a:srgbClr val="115E67"/>
                </a:solidFill>
                <a:latin typeface="Nunito" pitchFamily="2" charset="0"/>
                <a:cs typeface="Georgia"/>
              </a:rPr>
              <a:t>Special Enrollment Period </a:t>
            </a:r>
            <a:endParaRPr lang="en-US" dirty="0">
              <a:latin typeface="Nunito" pitchFamily="2" charset="0"/>
              <a:cs typeface="Georgia"/>
            </a:endParaRPr>
          </a:p>
        </p:txBody>
      </p:sp>
      <p:sp>
        <p:nvSpPr>
          <p:cNvPr id="90" name="TextBox 89">
            <a:extLst>
              <a:ext uri="{FF2B5EF4-FFF2-40B4-BE49-F238E27FC236}">
                <a16:creationId xmlns:a16="http://schemas.microsoft.com/office/drawing/2014/main" id="{09035A15-1B2C-A94B-7BD8-C85F71A5037E}"/>
              </a:ext>
            </a:extLst>
          </p:cNvPr>
          <p:cNvSpPr txBox="1"/>
          <p:nvPr/>
        </p:nvSpPr>
        <p:spPr>
          <a:xfrm>
            <a:off x="2576954" y="4112139"/>
            <a:ext cx="6096000" cy="646331"/>
          </a:xfrm>
          <a:prstGeom prst="rect">
            <a:avLst/>
          </a:prstGeom>
          <a:noFill/>
        </p:spPr>
        <p:txBody>
          <a:bodyPr wrap="square">
            <a:spAutoFit/>
          </a:bodyPr>
          <a:lstStyle/>
          <a:p>
            <a:pPr marL="12700" algn="ctr"/>
            <a:r>
              <a:rPr lang="en-US" sz="1200" dirty="0">
                <a:solidFill>
                  <a:srgbClr val="231F20"/>
                </a:solidFill>
                <a:latin typeface="Nunito" pitchFamily="2" charset="0"/>
                <a:cs typeface="Arial Unicode MS"/>
              </a:rPr>
              <a:t>Depending on certain circumstances, you may be able to enroll in a Medicare plan outside of the initial enrollment or annual enrollment time frames. Some ways you may qualify for a Special Enrollment Period if you are”</a:t>
            </a:r>
            <a:endParaRPr lang="en-US" sz="1200" dirty="0">
              <a:latin typeface="Nunito" pitchFamily="2" charset="0"/>
              <a:cs typeface="Arial Unicode MS"/>
            </a:endParaRPr>
          </a:p>
        </p:txBody>
      </p:sp>
      <p:sp>
        <p:nvSpPr>
          <p:cNvPr id="91" name="TextBox 90">
            <a:extLst>
              <a:ext uri="{FF2B5EF4-FFF2-40B4-BE49-F238E27FC236}">
                <a16:creationId xmlns:a16="http://schemas.microsoft.com/office/drawing/2014/main" id="{585B68A0-3DE9-C608-46D1-FC8FA77D452F}"/>
              </a:ext>
            </a:extLst>
          </p:cNvPr>
          <p:cNvSpPr txBox="1"/>
          <p:nvPr/>
        </p:nvSpPr>
        <p:spPr>
          <a:xfrm>
            <a:off x="1831893" y="5071039"/>
            <a:ext cx="1490122" cy="415755"/>
          </a:xfrm>
          <a:prstGeom prst="rect">
            <a:avLst/>
          </a:prstGeom>
          <a:noFill/>
        </p:spPr>
        <p:txBody>
          <a:bodyPr wrap="square">
            <a:spAutoFit/>
          </a:bodyPr>
          <a:lstStyle/>
          <a:p>
            <a:pPr defTabSz="685766">
              <a:defRPr/>
            </a:pPr>
            <a:r>
              <a:rPr lang="en-US" sz="1051"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Retire a</a:t>
            </a:r>
            <a:r>
              <a:rPr lang="en-US" sz="105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nd lose your employer coverage</a:t>
            </a:r>
          </a:p>
        </p:txBody>
      </p:sp>
      <p:sp>
        <p:nvSpPr>
          <p:cNvPr id="92" name="TextBox 91">
            <a:extLst>
              <a:ext uri="{FF2B5EF4-FFF2-40B4-BE49-F238E27FC236}">
                <a16:creationId xmlns:a16="http://schemas.microsoft.com/office/drawing/2014/main" id="{A4C0EDF4-C726-61C9-9F0E-D290A8AC528A}"/>
              </a:ext>
            </a:extLst>
          </p:cNvPr>
          <p:cNvSpPr txBox="1"/>
          <p:nvPr/>
        </p:nvSpPr>
        <p:spPr>
          <a:xfrm>
            <a:off x="5959665" y="5062707"/>
            <a:ext cx="1908243" cy="254044"/>
          </a:xfrm>
          <a:prstGeom prst="rect">
            <a:avLst/>
          </a:prstGeom>
          <a:noFill/>
        </p:spPr>
        <p:txBody>
          <a:bodyPr wrap="square">
            <a:spAutoFit/>
          </a:bodyPr>
          <a:lstStyle/>
          <a:p>
            <a:pPr defTabSz="685766">
              <a:defRPr/>
            </a:pPr>
            <a:r>
              <a:rPr lang="en-US" sz="1051"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Qualify f</a:t>
            </a:r>
            <a:r>
              <a:rPr lang="en-US" sz="105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or </a:t>
            </a:r>
            <a:r>
              <a:rPr lang="en-US" sz="1051"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Extra Help</a:t>
            </a:r>
          </a:p>
        </p:txBody>
      </p:sp>
      <p:pic>
        <p:nvPicPr>
          <p:cNvPr id="93" name="Graphic 92" descr="House outline">
            <a:extLst>
              <a:ext uri="{FF2B5EF4-FFF2-40B4-BE49-F238E27FC236}">
                <a16:creationId xmlns:a16="http://schemas.microsoft.com/office/drawing/2014/main" id="{71B94D1F-DD0E-E17C-BCE2-F9085FE39D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1530" y="4988590"/>
            <a:ext cx="536494" cy="536494"/>
          </a:xfrm>
          <a:prstGeom prst="rect">
            <a:avLst/>
          </a:prstGeom>
        </p:spPr>
      </p:pic>
      <p:sp>
        <p:nvSpPr>
          <p:cNvPr id="94" name="TextBox 93">
            <a:extLst>
              <a:ext uri="{FF2B5EF4-FFF2-40B4-BE49-F238E27FC236}">
                <a16:creationId xmlns:a16="http://schemas.microsoft.com/office/drawing/2014/main" id="{6D0DC24E-7291-4CA5-933A-1303A40F9396}"/>
              </a:ext>
            </a:extLst>
          </p:cNvPr>
          <p:cNvSpPr txBox="1"/>
          <p:nvPr/>
        </p:nvSpPr>
        <p:spPr>
          <a:xfrm>
            <a:off x="3911219" y="5056690"/>
            <a:ext cx="1645374" cy="415755"/>
          </a:xfrm>
          <a:prstGeom prst="rect">
            <a:avLst/>
          </a:prstGeom>
          <a:noFill/>
        </p:spPr>
        <p:txBody>
          <a:bodyPr wrap="square">
            <a:spAutoFit/>
          </a:bodyPr>
          <a:lstStyle/>
          <a:p>
            <a:pPr defTabSz="685766">
              <a:defRPr/>
            </a:pPr>
            <a:r>
              <a:rPr lang="en-US" sz="1051"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Move o</a:t>
            </a:r>
            <a:r>
              <a:rPr lang="en-US" sz="105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ut of the plan’s </a:t>
            </a:r>
          </a:p>
          <a:p>
            <a:pPr defTabSz="685766">
              <a:defRPr/>
            </a:pPr>
            <a:r>
              <a:rPr lang="en-US" sz="105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service area</a:t>
            </a:r>
          </a:p>
        </p:txBody>
      </p:sp>
      <p:pic>
        <p:nvPicPr>
          <p:cNvPr id="95" name="Graphic 94" descr="Medicine with solid fill">
            <a:extLst>
              <a:ext uri="{FF2B5EF4-FFF2-40B4-BE49-F238E27FC236}">
                <a16:creationId xmlns:a16="http://schemas.microsoft.com/office/drawing/2014/main" id="{C5862721-46A9-D402-F812-6A784AE51E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8134" y="5004077"/>
            <a:ext cx="536495" cy="536495"/>
          </a:xfrm>
          <a:prstGeom prst="rect">
            <a:avLst/>
          </a:prstGeom>
        </p:spPr>
      </p:pic>
      <p:sp>
        <p:nvSpPr>
          <p:cNvPr id="96" name="TextBox 95">
            <a:extLst>
              <a:ext uri="{FF2B5EF4-FFF2-40B4-BE49-F238E27FC236}">
                <a16:creationId xmlns:a16="http://schemas.microsoft.com/office/drawing/2014/main" id="{1DC44CCB-BF8D-40BF-2056-B739ED11B231}"/>
              </a:ext>
            </a:extLst>
          </p:cNvPr>
          <p:cNvSpPr txBox="1"/>
          <p:nvPr/>
        </p:nvSpPr>
        <p:spPr>
          <a:xfrm>
            <a:off x="8011206" y="5056689"/>
            <a:ext cx="2619237" cy="415755"/>
          </a:xfrm>
          <a:prstGeom prst="rect">
            <a:avLst/>
          </a:prstGeom>
          <a:noFill/>
        </p:spPr>
        <p:txBody>
          <a:bodyPr wrap="square">
            <a:spAutoFit/>
          </a:bodyPr>
          <a:lstStyle/>
          <a:p>
            <a:pPr defTabSz="685766">
              <a:defRPr/>
            </a:pPr>
            <a:r>
              <a:rPr lang="en-US" sz="105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Have been diagnosed with certain qualifying </a:t>
            </a:r>
            <a:r>
              <a:rPr lang="en-US" sz="1051"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chronic health conditions </a:t>
            </a:r>
          </a:p>
        </p:txBody>
      </p:sp>
      <p:sp>
        <p:nvSpPr>
          <p:cNvPr id="97" name="Rectangle: Rounded Corners 96">
            <a:extLst>
              <a:ext uri="{FF2B5EF4-FFF2-40B4-BE49-F238E27FC236}">
                <a16:creationId xmlns:a16="http://schemas.microsoft.com/office/drawing/2014/main" id="{F5E6ED1D-797C-E283-9E12-95A962476D91}"/>
              </a:ext>
            </a:extLst>
          </p:cNvPr>
          <p:cNvSpPr/>
          <p:nvPr/>
        </p:nvSpPr>
        <p:spPr>
          <a:xfrm>
            <a:off x="2519603" y="5956343"/>
            <a:ext cx="6206602" cy="254044"/>
          </a:xfrm>
          <a:prstGeom prst="roundRect">
            <a:avLst/>
          </a:prstGeom>
          <a:solidFill>
            <a:schemeClr val="bg1">
              <a:lumMod val="95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US" sz="1351" dirty="0">
                <a:solidFill>
                  <a:srgbClr val="006666"/>
                </a:solidFill>
                <a:latin typeface="Nunito" pitchFamily="2" charset="0"/>
              </a:rPr>
              <a:t>Special needs plans have other eligibility requirements.</a:t>
            </a:r>
          </a:p>
        </p:txBody>
      </p:sp>
      <p:pic>
        <p:nvPicPr>
          <p:cNvPr id="98" name="Graphic 97" descr="Dollar with solid fill">
            <a:extLst>
              <a:ext uri="{FF2B5EF4-FFF2-40B4-BE49-F238E27FC236}">
                <a16:creationId xmlns:a16="http://schemas.microsoft.com/office/drawing/2014/main" id="{67A4241F-5A0B-48D0-CF99-81C25F50A2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4871" y="5004078"/>
            <a:ext cx="501908" cy="536494"/>
          </a:xfrm>
          <a:prstGeom prst="rect">
            <a:avLst/>
          </a:prstGeom>
        </p:spPr>
      </p:pic>
      <p:pic>
        <p:nvPicPr>
          <p:cNvPr id="99" name="Graphic 98" descr="Vacation outline">
            <a:extLst>
              <a:ext uri="{FF2B5EF4-FFF2-40B4-BE49-F238E27FC236}">
                <a16:creationId xmlns:a16="http://schemas.microsoft.com/office/drawing/2014/main" id="{B1A896A6-73FC-7328-C020-807F7D6831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77187" y="4986466"/>
            <a:ext cx="554706" cy="536495"/>
          </a:xfrm>
          <a:prstGeom prst="rect">
            <a:avLst/>
          </a:prstGeom>
        </p:spPr>
      </p:pic>
      <p:sp>
        <p:nvSpPr>
          <p:cNvPr id="8" name="TextBox 7">
            <a:extLst>
              <a:ext uri="{FF2B5EF4-FFF2-40B4-BE49-F238E27FC236}">
                <a16:creationId xmlns:a16="http://schemas.microsoft.com/office/drawing/2014/main" id="{4F8681BB-F752-C6B5-A0EA-EDEFBB3AD752}"/>
              </a:ext>
            </a:extLst>
          </p:cNvPr>
          <p:cNvSpPr txBox="1"/>
          <p:nvPr/>
        </p:nvSpPr>
        <p:spPr>
          <a:xfrm>
            <a:off x="5351268" y="2577625"/>
            <a:ext cx="2229091" cy="369332"/>
          </a:xfrm>
          <a:prstGeom prst="rect">
            <a:avLst/>
          </a:prstGeom>
          <a:noFill/>
        </p:spPr>
        <p:txBody>
          <a:bodyPr wrap="square">
            <a:spAutoFit/>
          </a:bodyPr>
          <a:lstStyle/>
          <a:p>
            <a:pPr marL="1743075">
              <a:spcBef>
                <a:spcPts val="95"/>
              </a:spcBef>
            </a:pPr>
            <a:r>
              <a:rPr lang="en-US" sz="1800" b="1" spc="-170" dirty="0">
                <a:solidFill>
                  <a:srgbClr val="FFFFFF"/>
                </a:solidFill>
                <a:latin typeface="Nunito" pitchFamily="2" charset="0"/>
                <a:cs typeface="Arial Black"/>
              </a:rPr>
              <a:t>7</a:t>
            </a:r>
            <a:endParaRPr lang="en-US" sz="1800" dirty="0">
              <a:latin typeface="Nunito" pitchFamily="2" charset="0"/>
              <a:cs typeface="Arial Black"/>
            </a:endParaRPr>
          </a:p>
        </p:txBody>
      </p:sp>
    </p:spTree>
    <p:extLst>
      <p:ext uri="{BB962C8B-B14F-4D97-AF65-F5344CB8AC3E}">
        <p14:creationId xmlns:p14="http://schemas.microsoft.com/office/powerpoint/2010/main" val="80993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a:xfrm>
            <a:off x="319901" y="60869"/>
            <a:ext cx="10182226" cy="604781"/>
          </a:xfrm>
        </p:spPr>
        <p:txBody>
          <a:bodyPr/>
          <a:lstStyle/>
          <a:p>
            <a:r>
              <a:rPr lang="en-US" dirty="0"/>
              <a:t>Eligibility and Enrollment</a:t>
            </a:r>
          </a:p>
        </p:txBody>
      </p:sp>
      <p:sp>
        <p:nvSpPr>
          <p:cNvPr id="5" name="TextBox 4">
            <a:extLst>
              <a:ext uri="{FF2B5EF4-FFF2-40B4-BE49-F238E27FC236}">
                <a16:creationId xmlns:a16="http://schemas.microsoft.com/office/drawing/2014/main" id="{09AFC25F-1748-826B-BF91-0ED5B1134410}"/>
              </a:ext>
            </a:extLst>
          </p:cNvPr>
          <p:cNvSpPr txBox="1"/>
          <p:nvPr/>
        </p:nvSpPr>
        <p:spPr>
          <a:xfrm>
            <a:off x="2763833" y="963551"/>
            <a:ext cx="6096000" cy="369332"/>
          </a:xfrm>
          <a:prstGeom prst="rect">
            <a:avLst/>
          </a:prstGeom>
          <a:noFill/>
        </p:spPr>
        <p:txBody>
          <a:bodyPr wrap="square">
            <a:spAutoFit/>
          </a:bodyPr>
          <a:lstStyle/>
          <a:p>
            <a:pPr marL="12700" algn="ctr">
              <a:spcBef>
                <a:spcPts val="890"/>
              </a:spcBef>
            </a:pPr>
            <a:r>
              <a:rPr lang="en-US" spc="45" dirty="0">
                <a:solidFill>
                  <a:srgbClr val="115E67"/>
                </a:solidFill>
                <a:latin typeface="Nunito" pitchFamily="2" charset="0"/>
                <a:cs typeface="Georgia"/>
              </a:rPr>
              <a:t>Initial</a:t>
            </a:r>
            <a:r>
              <a:rPr lang="en-US" spc="-50" dirty="0">
                <a:solidFill>
                  <a:srgbClr val="115E67"/>
                </a:solidFill>
                <a:latin typeface="Nunito" pitchFamily="2" charset="0"/>
                <a:cs typeface="Georgia"/>
              </a:rPr>
              <a:t> </a:t>
            </a:r>
            <a:r>
              <a:rPr lang="en-US" spc="30" dirty="0">
                <a:solidFill>
                  <a:srgbClr val="115E67"/>
                </a:solidFill>
                <a:latin typeface="Nunito" pitchFamily="2" charset="0"/>
                <a:cs typeface="Georgia"/>
              </a:rPr>
              <a:t>En</a:t>
            </a:r>
            <a:r>
              <a:rPr lang="en-US" spc="10" dirty="0">
                <a:solidFill>
                  <a:srgbClr val="115E67"/>
                </a:solidFill>
                <a:latin typeface="Nunito" pitchFamily="2" charset="0"/>
                <a:cs typeface="Georgia"/>
              </a:rPr>
              <a:t>r</a:t>
            </a:r>
            <a:r>
              <a:rPr lang="en-US" spc="40" dirty="0">
                <a:solidFill>
                  <a:srgbClr val="115E67"/>
                </a:solidFill>
                <a:latin typeface="Nunito" pitchFamily="2" charset="0"/>
                <a:cs typeface="Georgia"/>
              </a:rPr>
              <a:t>ollmen</a:t>
            </a:r>
            <a:r>
              <a:rPr lang="en-US" spc="135" dirty="0">
                <a:solidFill>
                  <a:srgbClr val="115E67"/>
                </a:solidFill>
                <a:latin typeface="Nunito" pitchFamily="2" charset="0"/>
                <a:cs typeface="Georgia"/>
              </a:rPr>
              <a:t>t</a:t>
            </a:r>
            <a:r>
              <a:rPr lang="en-US" spc="-50" dirty="0">
                <a:solidFill>
                  <a:srgbClr val="115E67"/>
                </a:solidFill>
                <a:latin typeface="Nunito" pitchFamily="2" charset="0"/>
                <a:cs typeface="Georgia"/>
              </a:rPr>
              <a:t> </a:t>
            </a:r>
            <a:r>
              <a:rPr lang="en-US" spc="5" dirty="0">
                <a:solidFill>
                  <a:srgbClr val="115E67"/>
                </a:solidFill>
                <a:latin typeface="Nunito" pitchFamily="2" charset="0"/>
                <a:cs typeface="Georgia"/>
              </a:rPr>
              <a:t>P</a:t>
            </a:r>
            <a:r>
              <a:rPr lang="en-US" spc="55" dirty="0">
                <a:solidFill>
                  <a:srgbClr val="115E67"/>
                </a:solidFill>
                <a:latin typeface="Nunito" pitchFamily="2" charset="0"/>
                <a:cs typeface="Georgia"/>
              </a:rPr>
              <a:t>er</a:t>
            </a:r>
            <a:r>
              <a:rPr lang="en-US" spc="15" dirty="0">
                <a:solidFill>
                  <a:srgbClr val="115E67"/>
                </a:solidFill>
                <a:latin typeface="Nunito" pitchFamily="2" charset="0"/>
                <a:cs typeface="Georgia"/>
              </a:rPr>
              <a:t>i</a:t>
            </a:r>
            <a:r>
              <a:rPr lang="en-US" spc="50" dirty="0">
                <a:solidFill>
                  <a:srgbClr val="115E67"/>
                </a:solidFill>
                <a:latin typeface="Nunito" pitchFamily="2" charset="0"/>
                <a:cs typeface="Georgia"/>
              </a:rPr>
              <a:t>od</a:t>
            </a:r>
            <a:r>
              <a:rPr lang="en-US" spc="-50" dirty="0">
                <a:solidFill>
                  <a:srgbClr val="115E67"/>
                </a:solidFill>
                <a:latin typeface="Nunito" pitchFamily="2" charset="0"/>
                <a:cs typeface="Georgia"/>
              </a:rPr>
              <a:t> </a:t>
            </a:r>
            <a:r>
              <a:rPr lang="en-US" spc="-10" dirty="0">
                <a:solidFill>
                  <a:srgbClr val="115E67"/>
                </a:solidFill>
                <a:latin typeface="Nunito" pitchFamily="2" charset="0"/>
                <a:cs typeface="Georgia"/>
              </a:rPr>
              <a:t>(IE</a:t>
            </a:r>
            <a:r>
              <a:rPr lang="en-US" spc="-55" dirty="0">
                <a:solidFill>
                  <a:srgbClr val="115E67"/>
                </a:solidFill>
                <a:latin typeface="Nunito" pitchFamily="2" charset="0"/>
                <a:cs typeface="Georgia"/>
              </a:rPr>
              <a:t>P</a:t>
            </a:r>
            <a:r>
              <a:rPr lang="en-US" spc="-95" dirty="0">
                <a:solidFill>
                  <a:srgbClr val="115E67"/>
                </a:solidFill>
                <a:latin typeface="Nunito" pitchFamily="2" charset="0"/>
                <a:cs typeface="Georgia"/>
              </a:rPr>
              <a:t>)</a:t>
            </a:r>
            <a:endParaRPr lang="en-US" dirty="0">
              <a:latin typeface="Nunito" pitchFamily="2" charset="0"/>
              <a:cs typeface="Georgia"/>
            </a:endParaRPr>
          </a:p>
        </p:txBody>
      </p:sp>
      <p:sp>
        <p:nvSpPr>
          <p:cNvPr id="8" name="TextBox 7">
            <a:extLst>
              <a:ext uri="{FF2B5EF4-FFF2-40B4-BE49-F238E27FC236}">
                <a16:creationId xmlns:a16="http://schemas.microsoft.com/office/drawing/2014/main" id="{4D26C2F5-44CF-940B-603B-5A3044C10A3D}"/>
              </a:ext>
            </a:extLst>
          </p:cNvPr>
          <p:cNvSpPr txBox="1"/>
          <p:nvPr/>
        </p:nvSpPr>
        <p:spPr>
          <a:xfrm>
            <a:off x="2848061" y="1278277"/>
            <a:ext cx="6096000" cy="681918"/>
          </a:xfrm>
          <a:prstGeom prst="rect">
            <a:avLst/>
          </a:prstGeom>
          <a:noFill/>
        </p:spPr>
        <p:txBody>
          <a:bodyPr wrap="square">
            <a:spAutoFit/>
          </a:bodyPr>
          <a:lstStyle/>
          <a:p>
            <a:pPr marL="12700" algn="ctr">
              <a:spcBef>
                <a:spcPts val="1295"/>
              </a:spcBef>
            </a:pPr>
            <a:r>
              <a:rPr lang="en-US" sz="1200" dirty="0">
                <a:solidFill>
                  <a:srgbClr val="231F20"/>
                </a:solidFill>
                <a:latin typeface="Nunito" pitchFamily="2" charset="0"/>
                <a:cs typeface="Arial Unicode MS"/>
              </a:rPr>
              <a:t>The</a:t>
            </a:r>
            <a:r>
              <a:rPr lang="en-US" sz="1200" spc="-25" dirty="0">
                <a:solidFill>
                  <a:srgbClr val="231F20"/>
                </a:solidFill>
                <a:latin typeface="Nunito" pitchFamily="2" charset="0"/>
                <a:cs typeface="Arial Unicode MS"/>
              </a:rPr>
              <a:t> </a:t>
            </a:r>
            <a:r>
              <a:rPr lang="en-US" sz="1200" spc="35" dirty="0">
                <a:solidFill>
                  <a:srgbClr val="231F20"/>
                </a:solidFill>
                <a:latin typeface="Nunito" pitchFamily="2" charset="0"/>
                <a:cs typeface="Arial Unicode MS"/>
              </a:rPr>
              <a:t>Initial</a:t>
            </a:r>
            <a:r>
              <a:rPr lang="en-US" sz="1200" spc="-25" dirty="0">
                <a:solidFill>
                  <a:srgbClr val="231F20"/>
                </a:solidFill>
                <a:latin typeface="Nunito" pitchFamily="2" charset="0"/>
                <a:cs typeface="Arial Unicode MS"/>
              </a:rPr>
              <a:t> </a:t>
            </a:r>
            <a:r>
              <a:rPr lang="en-US" sz="1200" spc="40" dirty="0">
                <a:solidFill>
                  <a:srgbClr val="231F20"/>
                </a:solidFill>
                <a:latin typeface="Nunito" pitchFamily="2" charset="0"/>
                <a:cs typeface="Arial Unicode MS"/>
              </a:rPr>
              <a:t>Enrollment</a:t>
            </a:r>
            <a:r>
              <a:rPr lang="en-US" sz="1200" spc="-25" dirty="0">
                <a:solidFill>
                  <a:srgbClr val="231F20"/>
                </a:solidFill>
                <a:latin typeface="Nunito" pitchFamily="2" charset="0"/>
                <a:cs typeface="Arial Unicode MS"/>
              </a:rPr>
              <a:t> </a:t>
            </a:r>
            <a:r>
              <a:rPr lang="en-US" sz="1200" spc="25" dirty="0">
                <a:solidFill>
                  <a:srgbClr val="231F20"/>
                </a:solidFill>
                <a:latin typeface="Nunito" pitchFamily="2" charset="0"/>
                <a:cs typeface="Arial Unicode MS"/>
              </a:rPr>
              <a:t>Period</a:t>
            </a:r>
            <a:r>
              <a:rPr lang="en-US" sz="1200" spc="-25" dirty="0">
                <a:solidFill>
                  <a:srgbClr val="231F20"/>
                </a:solidFill>
                <a:latin typeface="Nunito" pitchFamily="2" charset="0"/>
                <a:cs typeface="Arial Unicode MS"/>
              </a:rPr>
              <a:t> </a:t>
            </a:r>
            <a:r>
              <a:rPr lang="en-US" sz="1200" spc="30" dirty="0">
                <a:solidFill>
                  <a:srgbClr val="231F20"/>
                </a:solidFill>
                <a:latin typeface="Nunito" pitchFamily="2" charset="0"/>
                <a:cs typeface="Arial Unicode MS"/>
              </a:rPr>
              <a:t>starts</a:t>
            </a:r>
            <a:r>
              <a:rPr lang="en-US" sz="1200" spc="-25" dirty="0">
                <a:solidFill>
                  <a:srgbClr val="231F20"/>
                </a:solidFill>
                <a:latin typeface="Nunito" pitchFamily="2" charset="0"/>
                <a:cs typeface="Arial Unicode MS"/>
              </a:rPr>
              <a:t> </a:t>
            </a:r>
            <a:r>
              <a:rPr lang="en-US" sz="1200" spc="45" dirty="0">
                <a:solidFill>
                  <a:srgbClr val="231F20"/>
                </a:solidFill>
                <a:latin typeface="Nunito" pitchFamily="2" charset="0"/>
                <a:cs typeface="Arial Unicode MS"/>
              </a:rPr>
              <a:t>three</a:t>
            </a:r>
            <a:r>
              <a:rPr lang="en-US" sz="1200" spc="-25" dirty="0">
                <a:solidFill>
                  <a:srgbClr val="231F20"/>
                </a:solidFill>
                <a:latin typeface="Nunito" pitchFamily="2" charset="0"/>
                <a:cs typeface="Arial Unicode MS"/>
              </a:rPr>
              <a:t> </a:t>
            </a:r>
            <a:r>
              <a:rPr lang="en-US" sz="1200" spc="55" dirty="0">
                <a:solidFill>
                  <a:srgbClr val="231F20"/>
                </a:solidFill>
                <a:latin typeface="Nunito" pitchFamily="2" charset="0"/>
                <a:cs typeface="Arial Unicode MS"/>
              </a:rPr>
              <a:t>months</a:t>
            </a:r>
            <a:r>
              <a:rPr lang="en-US" sz="1200" spc="-25" dirty="0">
                <a:solidFill>
                  <a:srgbClr val="231F20"/>
                </a:solidFill>
                <a:latin typeface="Nunito" pitchFamily="2" charset="0"/>
                <a:cs typeface="Arial Unicode MS"/>
              </a:rPr>
              <a:t> </a:t>
            </a:r>
            <a:r>
              <a:rPr lang="en-US" sz="1200" spc="45" dirty="0">
                <a:solidFill>
                  <a:srgbClr val="231F20"/>
                </a:solidFill>
                <a:latin typeface="Nunito" pitchFamily="2" charset="0"/>
                <a:cs typeface="Arial Unicode MS"/>
              </a:rPr>
              <a:t>before</a:t>
            </a:r>
            <a:r>
              <a:rPr lang="en-US" sz="1200" spc="-25" dirty="0">
                <a:solidFill>
                  <a:srgbClr val="231F20"/>
                </a:solidFill>
                <a:latin typeface="Nunito" pitchFamily="2" charset="0"/>
                <a:cs typeface="Arial Unicode MS"/>
              </a:rPr>
              <a:t> </a:t>
            </a:r>
            <a:r>
              <a:rPr lang="en-US" sz="1200" spc="55" dirty="0">
                <a:solidFill>
                  <a:srgbClr val="231F20"/>
                </a:solidFill>
                <a:latin typeface="Nunito" pitchFamily="2" charset="0"/>
                <a:cs typeface="Arial Unicode MS"/>
              </a:rPr>
              <a:t>the</a:t>
            </a:r>
            <a:r>
              <a:rPr lang="en-US" sz="1200" spc="-25" dirty="0">
                <a:solidFill>
                  <a:srgbClr val="231F20"/>
                </a:solidFill>
                <a:latin typeface="Nunito" pitchFamily="2" charset="0"/>
                <a:cs typeface="Arial Unicode MS"/>
              </a:rPr>
              <a:t> </a:t>
            </a:r>
            <a:r>
              <a:rPr lang="en-US" sz="1200" spc="70" dirty="0">
                <a:solidFill>
                  <a:srgbClr val="231F20"/>
                </a:solidFill>
                <a:latin typeface="Nunito" pitchFamily="2" charset="0"/>
                <a:cs typeface="Arial Unicode MS"/>
              </a:rPr>
              <a:t>month</a:t>
            </a:r>
            <a:r>
              <a:rPr lang="en-US" sz="1200" spc="-25" dirty="0">
                <a:solidFill>
                  <a:srgbClr val="231F20"/>
                </a:solidFill>
                <a:latin typeface="Nunito" pitchFamily="2" charset="0"/>
                <a:cs typeface="Arial Unicode MS"/>
              </a:rPr>
              <a:t> </a:t>
            </a:r>
            <a:r>
              <a:rPr lang="en-US" sz="1200" spc="60" dirty="0">
                <a:solidFill>
                  <a:srgbClr val="231F20"/>
                </a:solidFill>
                <a:latin typeface="Nunito" pitchFamily="2" charset="0"/>
                <a:cs typeface="Arial Unicode MS"/>
              </a:rPr>
              <a:t>of</a:t>
            </a:r>
            <a:r>
              <a:rPr lang="en-US" sz="1200" spc="-25" dirty="0">
                <a:solidFill>
                  <a:srgbClr val="231F20"/>
                </a:solidFill>
                <a:latin typeface="Nunito" pitchFamily="2" charset="0"/>
                <a:cs typeface="Arial Unicode MS"/>
              </a:rPr>
              <a:t> </a:t>
            </a:r>
            <a:r>
              <a:rPr lang="en-US" sz="1200" spc="50" dirty="0">
                <a:solidFill>
                  <a:srgbClr val="231F20"/>
                </a:solidFill>
                <a:latin typeface="Nunito" pitchFamily="2" charset="0"/>
                <a:cs typeface="Arial Unicode MS"/>
              </a:rPr>
              <a:t>your</a:t>
            </a:r>
            <a:endParaRPr lang="en-US" sz="1200" dirty="0">
              <a:latin typeface="Nunito" pitchFamily="2" charset="0"/>
              <a:cs typeface="Arial Unicode MS"/>
            </a:endParaRPr>
          </a:p>
          <a:p>
            <a:pPr marL="12700" marR="180975" algn="ctr">
              <a:lnSpc>
                <a:spcPct val="111100"/>
              </a:lnSpc>
            </a:pPr>
            <a:r>
              <a:rPr lang="en-US" sz="1200" b="1" spc="-70" dirty="0">
                <a:solidFill>
                  <a:srgbClr val="115E67"/>
                </a:solidFill>
                <a:latin typeface="Nunito" pitchFamily="2" charset="0"/>
                <a:cs typeface="Arial Black"/>
              </a:rPr>
              <a:t>65th</a:t>
            </a:r>
            <a:r>
              <a:rPr lang="en-US" sz="1200" b="1" spc="-90" dirty="0">
                <a:solidFill>
                  <a:srgbClr val="115E67"/>
                </a:solidFill>
                <a:latin typeface="Nunito" pitchFamily="2" charset="0"/>
                <a:cs typeface="Arial Black"/>
              </a:rPr>
              <a:t> </a:t>
            </a:r>
            <a:r>
              <a:rPr lang="en-US" sz="1200" b="1" spc="-35" dirty="0">
                <a:solidFill>
                  <a:srgbClr val="115E67"/>
                </a:solidFill>
                <a:latin typeface="Nunito" pitchFamily="2" charset="0"/>
                <a:cs typeface="Arial Black"/>
              </a:rPr>
              <a:t>birthday</a:t>
            </a:r>
            <a:r>
              <a:rPr lang="en-US" sz="1200" b="1" spc="-90" dirty="0">
                <a:solidFill>
                  <a:srgbClr val="115E67"/>
                </a:solidFill>
                <a:latin typeface="Nunito" pitchFamily="2" charset="0"/>
                <a:cs typeface="Arial Black"/>
              </a:rPr>
              <a:t> </a:t>
            </a:r>
            <a:r>
              <a:rPr lang="en-US" sz="1200" spc="40" dirty="0">
                <a:solidFill>
                  <a:srgbClr val="231F20"/>
                </a:solidFill>
                <a:latin typeface="Nunito" pitchFamily="2" charset="0"/>
                <a:cs typeface="Arial Unicode MS"/>
              </a:rPr>
              <a:t>and</a:t>
            </a:r>
            <a:r>
              <a:rPr lang="en-US" sz="1200" spc="-25" dirty="0">
                <a:solidFill>
                  <a:srgbClr val="231F20"/>
                </a:solidFill>
                <a:latin typeface="Nunito" pitchFamily="2" charset="0"/>
                <a:cs typeface="Arial Unicode MS"/>
              </a:rPr>
              <a:t> </a:t>
            </a:r>
            <a:r>
              <a:rPr lang="en-US" sz="1200" spc="25" dirty="0">
                <a:solidFill>
                  <a:srgbClr val="231F20"/>
                </a:solidFill>
                <a:latin typeface="Nunito" pitchFamily="2" charset="0"/>
                <a:cs typeface="Arial Unicode MS"/>
              </a:rPr>
              <a:t>ends</a:t>
            </a:r>
            <a:r>
              <a:rPr lang="en-US" sz="1200" spc="-25" dirty="0">
                <a:solidFill>
                  <a:srgbClr val="231F20"/>
                </a:solidFill>
                <a:latin typeface="Nunito" pitchFamily="2" charset="0"/>
                <a:cs typeface="Arial Unicode MS"/>
              </a:rPr>
              <a:t> </a:t>
            </a:r>
            <a:r>
              <a:rPr lang="en-US" sz="1200" spc="45" dirty="0">
                <a:solidFill>
                  <a:srgbClr val="231F20"/>
                </a:solidFill>
                <a:latin typeface="Nunito" pitchFamily="2" charset="0"/>
                <a:cs typeface="Arial Unicode MS"/>
              </a:rPr>
              <a:t>three</a:t>
            </a:r>
            <a:r>
              <a:rPr lang="en-US" sz="1200" spc="-25" dirty="0">
                <a:solidFill>
                  <a:srgbClr val="231F20"/>
                </a:solidFill>
                <a:latin typeface="Nunito" pitchFamily="2" charset="0"/>
                <a:cs typeface="Arial Unicode MS"/>
              </a:rPr>
              <a:t> </a:t>
            </a:r>
            <a:r>
              <a:rPr lang="en-US" sz="1200" spc="55" dirty="0">
                <a:solidFill>
                  <a:srgbClr val="231F20"/>
                </a:solidFill>
                <a:latin typeface="Nunito" pitchFamily="2" charset="0"/>
                <a:cs typeface="Arial Unicode MS"/>
              </a:rPr>
              <a:t>months</a:t>
            </a:r>
            <a:r>
              <a:rPr lang="en-US" sz="1200" spc="-25" dirty="0">
                <a:solidFill>
                  <a:srgbClr val="231F20"/>
                </a:solidFill>
                <a:latin typeface="Nunito" pitchFamily="2" charset="0"/>
                <a:cs typeface="Arial Unicode MS"/>
              </a:rPr>
              <a:t> </a:t>
            </a:r>
            <a:r>
              <a:rPr lang="en-US" sz="1200" spc="40" dirty="0">
                <a:solidFill>
                  <a:srgbClr val="231F20"/>
                </a:solidFill>
                <a:latin typeface="Nunito" pitchFamily="2" charset="0"/>
                <a:cs typeface="Arial Unicode MS"/>
              </a:rPr>
              <a:t>following</a:t>
            </a:r>
            <a:r>
              <a:rPr lang="en-US" sz="1200" spc="-25" dirty="0">
                <a:solidFill>
                  <a:srgbClr val="231F20"/>
                </a:solidFill>
                <a:latin typeface="Nunito" pitchFamily="2" charset="0"/>
                <a:cs typeface="Arial Unicode MS"/>
              </a:rPr>
              <a:t> </a:t>
            </a:r>
            <a:r>
              <a:rPr lang="en-US" sz="1200" spc="40" dirty="0">
                <a:solidFill>
                  <a:srgbClr val="231F20"/>
                </a:solidFill>
                <a:latin typeface="Nunito" pitchFamily="2" charset="0"/>
                <a:cs typeface="Arial Unicode MS"/>
              </a:rPr>
              <a:t>this</a:t>
            </a:r>
            <a:r>
              <a:rPr lang="en-US" sz="1200" spc="-25" dirty="0">
                <a:solidFill>
                  <a:srgbClr val="231F20"/>
                </a:solidFill>
                <a:latin typeface="Nunito" pitchFamily="2" charset="0"/>
                <a:cs typeface="Arial Unicode MS"/>
              </a:rPr>
              <a:t> </a:t>
            </a:r>
            <a:r>
              <a:rPr lang="en-US" sz="1200" spc="60" dirty="0">
                <a:solidFill>
                  <a:srgbClr val="231F20"/>
                </a:solidFill>
                <a:latin typeface="Nunito" pitchFamily="2" charset="0"/>
                <a:cs typeface="Arial Unicode MS"/>
              </a:rPr>
              <a:t>month.</a:t>
            </a:r>
            <a:r>
              <a:rPr lang="en-US" sz="1200" spc="-25" dirty="0">
                <a:solidFill>
                  <a:srgbClr val="231F20"/>
                </a:solidFill>
                <a:latin typeface="Nunito" pitchFamily="2" charset="0"/>
                <a:cs typeface="Arial Unicode MS"/>
              </a:rPr>
              <a:t> </a:t>
            </a:r>
            <a:r>
              <a:rPr lang="en-US" sz="1200" dirty="0">
                <a:solidFill>
                  <a:srgbClr val="231F20"/>
                </a:solidFill>
                <a:latin typeface="Nunito" pitchFamily="2" charset="0"/>
                <a:cs typeface="Arial Unicode MS"/>
              </a:rPr>
              <a:t>The</a:t>
            </a:r>
            <a:r>
              <a:rPr lang="en-US" sz="1200" spc="-25" dirty="0">
                <a:solidFill>
                  <a:srgbClr val="231F20"/>
                </a:solidFill>
                <a:latin typeface="Nunito" pitchFamily="2" charset="0"/>
                <a:cs typeface="Arial Unicode MS"/>
              </a:rPr>
              <a:t> </a:t>
            </a:r>
            <a:r>
              <a:rPr lang="en-US" sz="1200" spc="40" dirty="0">
                <a:solidFill>
                  <a:srgbClr val="231F20"/>
                </a:solidFill>
                <a:latin typeface="Nunito" pitchFamily="2" charset="0"/>
                <a:cs typeface="Arial Unicode MS"/>
              </a:rPr>
              <a:t>result</a:t>
            </a:r>
            <a:r>
              <a:rPr lang="en-US" sz="1200" spc="-25" dirty="0">
                <a:solidFill>
                  <a:srgbClr val="231F20"/>
                </a:solidFill>
                <a:latin typeface="Nunito" pitchFamily="2" charset="0"/>
                <a:cs typeface="Arial Unicode MS"/>
              </a:rPr>
              <a:t> </a:t>
            </a:r>
            <a:r>
              <a:rPr lang="en-US" sz="1200" dirty="0">
                <a:solidFill>
                  <a:srgbClr val="231F20"/>
                </a:solidFill>
                <a:latin typeface="Nunito" pitchFamily="2" charset="0"/>
                <a:cs typeface="Arial Unicode MS"/>
              </a:rPr>
              <a:t>is</a:t>
            </a:r>
            <a:r>
              <a:rPr lang="en-US" sz="1200" spc="-25" dirty="0">
                <a:solidFill>
                  <a:srgbClr val="231F20"/>
                </a:solidFill>
                <a:latin typeface="Nunito" pitchFamily="2" charset="0"/>
                <a:cs typeface="Arial Unicode MS"/>
              </a:rPr>
              <a:t> </a:t>
            </a:r>
            <a:r>
              <a:rPr lang="en-US" sz="1200" dirty="0">
                <a:solidFill>
                  <a:srgbClr val="231F20"/>
                </a:solidFill>
                <a:latin typeface="Nunito" pitchFamily="2" charset="0"/>
                <a:cs typeface="Arial Unicode MS"/>
              </a:rPr>
              <a:t>a</a:t>
            </a:r>
            <a:r>
              <a:rPr lang="en-US" sz="1200" spc="-25" dirty="0">
                <a:solidFill>
                  <a:srgbClr val="231F20"/>
                </a:solidFill>
                <a:latin typeface="Nunito" pitchFamily="2" charset="0"/>
                <a:cs typeface="Arial Unicode MS"/>
              </a:rPr>
              <a:t> </a:t>
            </a:r>
            <a:r>
              <a:rPr lang="en-US" sz="1200" spc="55" dirty="0">
                <a:solidFill>
                  <a:srgbClr val="231F20"/>
                </a:solidFill>
                <a:latin typeface="Nunito" pitchFamily="2" charset="0"/>
                <a:cs typeface="Arial Unicode MS"/>
              </a:rPr>
              <a:t>7-month</a:t>
            </a:r>
            <a:r>
              <a:rPr lang="en-US" sz="1200" spc="45" dirty="0">
                <a:solidFill>
                  <a:srgbClr val="231F20"/>
                </a:solidFill>
                <a:latin typeface="Nunito" pitchFamily="2" charset="0"/>
                <a:cs typeface="Arial Unicode MS"/>
              </a:rPr>
              <a:t> period</a:t>
            </a:r>
            <a:r>
              <a:rPr lang="en-US" sz="1200" spc="-25" dirty="0">
                <a:solidFill>
                  <a:srgbClr val="231F20"/>
                </a:solidFill>
                <a:latin typeface="Nunito" pitchFamily="2" charset="0"/>
                <a:cs typeface="Arial Unicode MS"/>
              </a:rPr>
              <a:t> </a:t>
            </a:r>
            <a:r>
              <a:rPr lang="en-US" sz="1200" spc="50" dirty="0">
                <a:solidFill>
                  <a:srgbClr val="231F20"/>
                </a:solidFill>
                <a:latin typeface="Nunito" pitchFamily="2" charset="0"/>
                <a:cs typeface="Arial Unicode MS"/>
              </a:rPr>
              <a:t>i</a:t>
            </a:r>
            <a:r>
              <a:rPr lang="en-US" sz="1200" b="1" spc="50" dirty="0">
                <a:solidFill>
                  <a:srgbClr val="231F20"/>
                </a:solidFill>
                <a:latin typeface="Nunito" pitchFamily="2" charset="0"/>
                <a:cs typeface="Arial Unicode MS"/>
              </a:rPr>
              <a:t>n</a:t>
            </a:r>
            <a:r>
              <a:rPr lang="en-US" sz="1200" spc="-25" dirty="0">
                <a:solidFill>
                  <a:srgbClr val="231F20"/>
                </a:solidFill>
                <a:latin typeface="Nunito" pitchFamily="2" charset="0"/>
                <a:cs typeface="Arial Unicode MS"/>
              </a:rPr>
              <a:t> </a:t>
            </a:r>
            <a:r>
              <a:rPr lang="en-US" sz="1200" spc="35" dirty="0">
                <a:solidFill>
                  <a:srgbClr val="231F20"/>
                </a:solidFill>
                <a:latin typeface="Nunito" pitchFamily="2" charset="0"/>
                <a:cs typeface="Arial Unicode MS"/>
              </a:rPr>
              <a:t>which</a:t>
            </a:r>
            <a:r>
              <a:rPr lang="en-US" sz="1200" spc="-25" dirty="0">
                <a:solidFill>
                  <a:srgbClr val="231F20"/>
                </a:solidFill>
                <a:latin typeface="Nunito" pitchFamily="2" charset="0"/>
                <a:cs typeface="Arial Unicode MS"/>
              </a:rPr>
              <a:t> </a:t>
            </a:r>
            <a:r>
              <a:rPr lang="en-US" sz="1200" spc="35" dirty="0">
                <a:solidFill>
                  <a:srgbClr val="231F20"/>
                </a:solidFill>
                <a:latin typeface="Nunito" pitchFamily="2" charset="0"/>
                <a:cs typeface="Arial Unicode MS"/>
              </a:rPr>
              <a:t>you</a:t>
            </a:r>
            <a:r>
              <a:rPr lang="en-US" sz="1200" spc="-25" dirty="0">
                <a:solidFill>
                  <a:srgbClr val="231F20"/>
                </a:solidFill>
                <a:latin typeface="Nunito" pitchFamily="2" charset="0"/>
                <a:cs typeface="Arial Unicode MS"/>
              </a:rPr>
              <a:t> </a:t>
            </a:r>
            <a:r>
              <a:rPr lang="en-US" sz="1200" spc="10" dirty="0">
                <a:solidFill>
                  <a:srgbClr val="231F20"/>
                </a:solidFill>
                <a:latin typeface="Nunito" pitchFamily="2" charset="0"/>
                <a:cs typeface="Arial Unicode MS"/>
              </a:rPr>
              <a:t>can</a:t>
            </a:r>
            <a:r>
              <a:rPr lang="en-US" sz="1200" spc="-25" dirty="0">
                <a:solidFill>
                  <a:srgbClr val="231F20"/>
                </a:solidFill>
                <a:latin typeface="Nunito" pitchFamily="2" charset="0"/>
                <a:cs typeface="Arial Unicode MS"/>
              </a:rPr>
              <a:t> </a:t>
            </a:r>
            <a:r>
              <a:rPr lang="en-US" sz="1200" spc="35" dirty="0">
                <a:solidFill>
                  <a:srgbClr val="231F20"/>
                </a:solidFill>
                <a:latin typeface="Nunito" pitchFamily="2" charset="0"/>
                <a:cs typeface="Arial Unicode MS"/>
              </a:rPr>
              <a:t>make</a:t>
            </a:r>
            <a:r>
              <a:rPr lang="en-US" sz="1200" spc="-25" dirty="0">
                <a:solidFill>
                  <a:srgbClr val="231F20"/>
                </a:solidFill>
                <a:latin typeface="Nunito" pitchFamily="2" charset="0"/>
                <a:cs typeface="Arial Unicode MS"/>
              </a:rPr>
              <a:t> </a:t>
            </a:r>
            <a:r>
              <a:rPr lang="en-US" sz="1200" spc="50" dirty="0">
                <a:solidFill>
                  <a:srgbClr val="231F20"/>
                </a:solidFill>
                <a:latin typeface="Nunito" pitchFamily="2" charset="0"/>
                <a:cs typeface="Arial Unicode MS"/>
              </a:rPr>
              <a:t>your</a:t>
            </a:r>
            <a:r>
              <a:rPr lang="en-US" sz="1200" spc="-25" dirty="0">
                <a:solidFill>
                  <a:srgbClr val="231F20"/>
                </a:solidFill>
                <a:latin typeface="Nunito" pitchFamily="2" charset="0"/>
                <a:cs typeface="Arial Unicode MS"/>
              </a:rPr>
              <a:t> </a:t>
            </a:r>
            <a:r>
              <a:rPr lang="en-US" sz="1200" spc="10" dirty="0">
                <a:solidFill>
                  <a:srgbClr val="231F20"/>
                </a:solidFill>
                <a:latin typeface="Nunito" pitchFamily="2" charset="0"/>
                <a:cs typeface="Arial Unicode MS"/>
              </a:rPr>
              <a:t>coverage</a:t>
            </a:r>
            <a:r>
              <a:rPr lang="en-US" sz="1200" spc="-25" dirty="0">
                <a:solidFill>
                  <a:srgbClr val="231F20"/>
                </a:solidFill>
                <a:latin typeface="Nunito" pitchFamily="2" charset="0"/>
                <a:cs typeface="Arial Unicode MS"/>
              </a:rPr>
              <a:t> </a:t>
            </a:r>
            <a:r>
              <a:rPr lang="en-US" sz="1200" spc="10" dirty="0">
                <a:solidFill>
                  <a:srgbClr val="231F20"/>
                </a:solidFill>
                <a:latin typeface="Nunito" pitchFamily="2" charset="0"/>
                <a:cs typeface="Arial Unicode MS"/>
              </a:rPr>
              <a:t>choices</a:t>
            </a:r>
            <a:r>
              <a:rPr lang="en-US" sz="1200" spc="-25" dirty="0">
                <a:solidFill>
                  <a:srgbClr val="231F20"/>
                </a:solidFill>
                <a:latin typeface="Nunito" pitchFamily="2" charset="0"/>
                <a:cs typeface="Arial Unicode MS"/>
              </a:rPr>
              <a:t> </a:t>
            </a:r>
            <a:r>
              <a:rPr lang="en-US" sz="1200" spc="40" dirty="0">
                <a:solidFill>
                  <a:srgbClr val="231F20"/>
                </a:solidFill>
                <a:latin typeface="Nunito" pitchFamily="2" charset="0"/>
                <a:cs typeface="Arial Unicode MS"/>
              </a:rPr>
              <a:t>and</a:t>
            </a:r>
            <a:r>
              <a:rPr lang="en-US" sz="1200" spc="-25" dirty="0">
                <a:solidFill>
                  <a:srgbClr val="231F20"/>
                </a:solidFill>
                <a:latin typeface="Nunito" pitchFamily="2" charset="0"/>
                <a:cs typeface="Arial Unicode MS"/>
              </a:rPr>
              <a:t> </a:t>
            </a:r>
            <a:r>
              <a:rPr lang="en-US" sz="1200" spc="35" dirty="0">
                <a:solidFill>
                  <a:srgbClr val="231F20"/>
                </a:solidFill>
                <a:latin typeface="Nunito" pitchFamily="2" charset="0"/>
                <a:cs typeface="Arial Unicode MS"/>
              </a:rPr>
              <a:t>enroll.</a:t>
            </a:r>
            <a:endParaRPr lang="en-US" sz="1200" dirty="0">
              <a:latin typeface="Nunito" pitchFamily="2" charset="0"/>
              <a:cs typeface="Arial Unicode MS"/>
            </a:endParaRPr>
          </a:p>
        </p:txBody>
      </p:sp>
      <p:sp>
        <p:nvSpPr>
          <p:cNvPr id="100" name="object 170">
            <a:extLst>
              <a:ext uri="{FF2B5EF4-FFF2-40B4-BE49-F238E27FC236}">
                <a16:creationId xmlns:a16="http://schemas.microsoft.com/office/drawing/2014/main" id="{A5E649FC-592A-D42F-7E8E-986BFDF8968A}"/>
              </a:ext>
            </a:extLst>
          </p:cNvPr>
          <p:cNvSpPr/>
          <p:nvPr/>
        </p:nvSpPr>
        <p:spPr>
          <a:xfrm>
            <a:off x="3724749" y="4755389"/>
            <a:ext cx="4123054" cy="1498600"/>
          </a:xfrm>
          <a:custGeom>
            <a:avLst/>
            <a:gdLst/>
            <a:ahLst/>
            <a:cxnLst/>
            <a:rect l="l" t="t" r="r" b="b"/>
            <a:pathLst>
              <a:path w="4123054" h="1498600">
                <a:moveTo>
                  <a:pt x="0" y="1498003"/>
                </a:moveTo>
                <a:lnTo>
                  <a:pt x="4122724" y="1498003"/>
                </a:lnTo>
                <a:lnTo>
                  <a:pt x="4122724" y="0"/>
                </a:lnTo>
                <a:lnTo>
                  <a:pt x="0" y="0"/>
                </a:lnTo>
                <a:lnTo>
                  <a:pt x="0" y="1498003"/>
                </a:lnTo>
                <a:close/>
              </a:path>
            </a:pathLst>
          </a:custGeom>
          <a:solidFill>
            <a:srgbClr val="C3D6D9"/>
          </a:solidFill>
        </p:spPr>
        <p:txBody>
          <a:bodyPr wrap="square" lIns="0" tIns="0" rIns="0" bIns="0" rtlCol="0"/>
          <a:lstStyle/>
          <a:p>
            <a:endParaRPr dirty="0">
              <a:latin typeface="Nunito" pitchFamily="2" charset="0"/>
            </a:endParaRPr>
          </a:p>
        </p:txBody>
      </p:sp>
      <p:sp>
        <p:nvSpPr>
          <p:cNvPr id="101" name="object 171">
            <a:extLst>
              <a:ext uri="{FF2B5EF4-FFF2-40B4-BE49-F238E27FC236}">
                <a16:creationId xmlns:a16="http://schemas.microsoft.com/office/drawing/2014/main" id="{8DE9B821-C35B-712E-0637-B903386238C9}"/>
              </a:ext>
            </a:extLst>
          </p:cNvPr>
          <p:cNvSpPr/>
          <p:nvPr/>
        </p:nvSpPr>
        <p:spPr>
          <a:xfrm>
            <a:off x="6555807" y="5296754"/>
            <a:ext cx="1200150" cy="630555"/>
          </a:xfrm>
          <a:custGeom>
            <a:avLst/>
            <a:gdLst/>
            <a:ahLst/>
            <a:cxnLst/>
            <a:rect l="l" t="t" r="r" b="b"/>
            <a:pathLst>
              <a:path w="1200150" h="630554">
                <a:moveTo>
                  <a:pt x="0" y="630262"/>
                </a:moveTo>
                <a:lnTo>
                  <a:pt x="1199705" y="630262"/>
                </a:lnTo>
                <a:lnTo>
                  <a:pt x="1199705" y="0"/>
                </a:lnTo>
                <a:lnTo>
                  <a:pt x="0" y="0"/>
                </a:lnTo>
                <a:lnTo>
                  <a:pt x="0" y="630262"/>
                </a:lnTo>
                <a:close/>
              </a:path>
            </a:pathLst>
          </a:custGeom>
          <a:solidFill>
            <a:srgbClr val="407E85"/>
          </a:solidFill>
        </p:spPr>
        <p:txBody>
          <a:bodyPr wrap="square" lIns="0" tIns="0" rIns="0" bIns="0" rtlCol="0"/>
          <a:lstStyle/>
          <a:p>
            <a:endParaRPr dirty="0">
              <a:latin typeface="Nunito" pitchFamily="2" charset="0"/>
            </a:endParaRPr>
          </a:p>
        </p:txBody>
      </p:sp>
      <p:sp>
        <p:nvSpPr>
          <p:cNvPr id="102" name="object 172">
            <a:extLst>
              <a:ext uri="{FF2B5EF4-FFF2-40B4-BE49-F238E27FC236}">
                <a16:creationId xmlns:a16="http://schemas.microsoft.com/office/drawing/2014/main" id="{39473C30-A507-9929-E987-7C6A7E6DFCE4}"/>
              </a:ext>
            </a:extLst>
          </p:cNvPr>
          <p:cNvSpPr/>
          <p:nvPr/>
        </p:nvSpPr>
        <p:spPr>
          <a:xfrm>
            <a:off x="6555807" y="5139399"/>
            <a:ext cx="1200150" cy="157480"/>
          </a:xfrm>
          <a:custGeom>
            <a:avLst/>
            <a:gdLst/>
            <a:ahLst/>
            <a:cxnLst/>
            <a:rect l="l" t="t" r="r" b="b"/>
            <a:pathLst>
              <a:path w="1200150" h="157479">
                <a:moveTo>
                  <a:pt x="0" y="157353"/>
                </a:moveTo>
                <a:lnTo>
                  <a:pt x="1199705" y="157353"/>
                </a:lnTo>
                <a:lnTo>
                  <a:pt x="1199705" y="0"/>
                </a:lnTo>
                <a:lnTo>
                  <a:pt x="0" y="0"/>
                </a:lnTo>
                <a:lnTo>
                  <a:pt x="0" y="157353"/>
                </a:lnTo>
                <a:close/>
              </a:path>
            </a:pathLst>
          </a:custGeom>
          <a:solidFill>
            <a:srgbClr val="407E85"/>
          </a:solidFill>
        </p:spPr>
        <p:txBody>
          <a:bodyPr wrap="square" lIns="0" tIns="0" rIns="0" bIns="0" rtlCol="0"/>
          <a:lstStyle/>
          <a:p>
            <a:endParaRPr dirty="0">
              <a:latin typeface="Nunito" pitchFamily="2" charset="0"/>
            </a:endParaRPr>
          </a:p>
        </p:txBody>
      </p:sp>
      <p:sp>
        <p:nvSpPr>
          <p:cNvPr id="103" name="object 173">
            <a:extLst>
              <a:ext uri="{FF2B5EF4-FFF2-40B4-BE49-F238E27FC236}">
                <a16:creationId xmlns:a16="http://schemas.microsoft.com/office/drawing/2014/main" id="{EA59D3C6-C78B-8827-49D8-8BCD6E739D54}"/>
              </a:ext>
            </a:extLst>
          </p:cNvPr>
          <p:cNvSpPr/>
          <p:nvPr/>
        </p:nvSpPr>
        <p:spPr>
          <a:xfrm>
            <a:off x="6651790" y="5376397"/>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04" name="object 174">
            <a:extLst>
              <a:ext uri="{FF2B5EF4-FFF2-40B4-BE49-F238E27FC236}">
                <a16:creationId xmlns:a16="http://schemas.microsoft.com/office/drawing/2014/main" id="{E728CDAB-77C5-0240-3C03-9D1DFCB7BB53}"/>
              </a:ext>
            </a:extLst>
          </p:cNvPr>
          <p:cNvSpPr/>
          <p:nvPr/>
        </p:nvSpPr>
        <p:spPr>
          <a:xfrm>
            <a:off x="6651790" y="5540742"/>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05" name="object 175">
            <a:extLst>
              <a:ext uri="{FF2B5EF4-FFF2-40B4-BE49-F238E27FC236}">
                <a16:creationId xmlns:a16="http://schemas.microsoft.com/office/drawing/2014/main" id="{80DF5748-36BA-5E0D-A848-25BE68DB9B23}"/>
              </a:ext>
            </a:extLst>
          </p:cNvPr>
          <p:cNvSpPr/>
          <p:nvPr/>
        </p:nvSpPr>
        <p:spPr>
          <a:xfrm>
            <a:off x="6651790" y="5713171"/>
            <a:ext cx="216535" cy="132715"/>
          </a:xfrm>
          <a:custGeom>
            <a:avLst/>
            <a:gdLst/>
            <a:ahLst/>
            <a:cxnLst/>
            <a:rect l="l" t="t" r="r" b="b"/>
            <a:pathLst>
              <a:path w="216535" h="132715">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06" name="object 176">
            <a:extLst>
              <a:ext uri="{FF2B5EF4-FFF2-40B4-BE49-F238E27FC236}">
                <a16:creationId xmlns:a16="http://schemas.microsoft.com/office/drawing/2014/main" id="{0FFEE2BA-74C6-8460-C61D-99B926F839B7}"/>
              </a:ext>
            </a:extLst>
          </p:cNvPr>
          <p:cNvSpPr/>
          <p:nvPr/>
        </p:nvSpPr>
        <p:spPr>
          <a:xfrm>
            <a:off x="6915726" y="5380443"/>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07" name="object 177">
            <a:extLst>
              <a:ext uri="{FF2B5EF4-FFF2-40B4-BE49-F238E27FC236}">
                <a16:creationId xmlns:a16="http://schemas.microsoft.com/office/drawing/2014/main" id="{0AE1826C-9BCF-D951-4DD5-237DCCD14A09}"/>
              </a:ext>
            </a:extLst>
          </p:cNvPr>
          <p:cNvSpPr/>
          <p:nvPr/>
        </p:nvSpPr>
        <p:spPr>
          <a:xfrm>
            <a:off x="6915726" y="5544788"/>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lang="en-US" dirty="0">
              <a:latin typeface="Nunito" pitchFamily="2" charset="0"/>
            </a:endParaRPr>
          </a:p>
        </p:txBody>
      </p:sp>
      <p:sp>
        <p:nvSpPr>
          <p:cNvPr id="108" name="object 178">
            <a:extLst>
              <a:ext uri="{FF2B5EF4-FFF2-40B4-BE49-F238E27FC236}">
                <a16:creationId xmlns:a16="http://schemas.microsoft.com/office/drawing/2014/main" id="{82369D26-36C0-1A1D-EA88-61EA0C7C7D3B}"/>
              </a:ext>
            </a:extLst>
          </p:cNvPr>
          <p:cNvSpPr/>
          <p:nvPr/>
        </p:nvSpPr>
        <p:spPr>
          <a:xfrm>
            <a:off x="6915726" y="5717215"/>
            <a:ext cx="216535" cy="132715"/>
          </a:xfrm>
          <a:custGeom>
            <a:avLst/>
            <a:gdLst/>
            <a:ahLst/>
            <a:cxnLst/>
            <a:rect l="l" t="t" r="r" b="b"/>
            <a:pathLst>
              <a:path w="216535" h="132715">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09" name="object 179">
            <a:extLst>
              <a:ext uri="{FF2B5EF4-FFF2-40B4-BE49-F238E27FC236}">
                <a16:creationId xmlns:a16="http://schemas.microsoft.com/office/drawing/2014/main" id="{1A12AE04-71CC-6D70-159A-176A9A4F4F32}"/>
              </a:ext>
            </a:extLst>
          </p:cNvPr>
          <p:cNvSpPr/>
          <p:nvPr/>
        </p:nvSpPr>
        <p:spPr>
          <a:xfrm>
            <a:off x="7179663" y="5380443"/>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10" name="object 180">
            <a:extLst>
              <a:ext uri="{FF2B5EF4-FFF2-40B4-BE49-F238E27FC236}">
                <a16:creationId xmlns:a16="http://schemas.microsoft.com/office/drawing/2014/main" id="{F8C63841-FFD5-C50D-1969-E56D18FE550A}"/>
              </a:ext>
            </a:extLst>
          </p:cNvPr>
          <p:cNvSpPr/>
          <p:nvPr/>
        </p:nvSpPr>
        <p:spPr>
          <a:xfrm>
            <a:off x="7179663" y="5544788"/>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lang="en-US" dirty="0">
              <a:latin typeface="Nunito" pitchFamily="2" charset="0"/>
            </a:endParaRPr>
          </a:p>
        </p:txBody>
      </p:sp>
      <p:sp>
        <p:nvSpPr>
          <p:cNvPr id="111" name="object 181">
            <a:extLst>
              <a:ext uri="{FF2B5EF4-FFF2-40B4-BE49-F238E27FC236}">
                <a16:creationId xmlns:a16="http://schemas.microsoft.com/office/drawing/2014/main" id="{84C2F5CA-8F96-01B5-68EB-3C6041754501}"/>
              </a:ext>
            </a:extLst>
          </p:cNvPr>
          <p:cNvSpPr/>
          <p:nvPr/>
        </p:nvSpPr>
        <p:spPr>
          <a:xfrm>
            <a:off x="7179663" y="5717215"/>
            <a:ext cx="216535" cy="132715"/>
          </a:xfrm>
          <a:custGeom>
            <a:avLst/>
            <a:gdLst/>
            <a:ahLst/>
            <a:cxnLst/>
            <a:rect l="l" t="t" r="r" b="b"/>
            <a:pathLst>
              <a:path w="216535" h="132715">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12" name="object 182">
            <a:extLst>
              <a:ext uri="{FF2B5EF4-FFF2-40B4-BE49-F238E27FC236}">
                <a16:creationId xmlns:a16="http://schemas.microsoft.com/office/drawing/2014/main" id="{5B7EED88-F6CD-3D23-203F-D3D735A8DD51}"/>
              </a:ext>
            </a:extLst>
          </p:cNvPr>
          <p:cNvSpPr/>
          <p:nvPr/>
        </p:nvSpPr>
        <p:spPr>
          <a:xfrm>
            <a:off x="7443599" y="5376397"/>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13" name="object 183">
            <a:extLst>
              <a:ext uri="{FF2B5EF4-FFF2-40B4-BE49-F238E27FC236}">
                <a16:creationId xmlns:a16="http://schemas.microsoft.com/office/drawing/2014/main" id="{64B4BB11-EC49-49B7-E286-0091FC36C700}"/>
              </a:ext>
            </a:extLst>
          </p:cNvPr>
          <p:cNvSpPr/>
          <p:nvPr/>
        </p:nvSpPr>
        <p:spPr>
          <a:xfrm>
            <a:off x="7443599" y="5540742"/>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14" name="object 184">
            <a:extLst>
              <a:ext uri="{FF2B5EF4-FFF2-40B4-BE49-F238E27FC236}">
                <a16:creationId xmlns:a16="http://schemas.microsoft.com/office/drawing/2014/main" id="{833C397E-40FF-609D-4A8A-52E2D873A9CD}"/>
              </a:ext>
            </a:extLst>
          </p:cNvPr>
          <p:cNvSpPr/>
          <p:nvPr/>
        </p:nvSpPr>
        <p:spPr>
          <a:xfrm>
            <a:off x="7443599" y="5713171"/>
            <a:ext cx="216535" cy="132715"/>
          </a:xfrm>
          <a:custGeom>
            <a:avLst/>
            <a:gdLst/>
            <a:ahLst/>
            <a:cxnLst/>
            <a:rect l="l" t="t" r="r" b="b"/>
            <a:pathLst>
              <a:path w="216535" h="132715">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15" name="object 185">
            <a:extLst>
              <a:ext uri="{FF2B5EF4-FFF2-40B4-BE49-F238E27FC236}">
                <a16:creationId xmlns:a16="http://schemas.microsoft.com/office/drawing/2014/main" id="{1B29F819-36F3-3E5A-F779-208A56D345FF}"/>
              </a:ext>
            </a:extLst>
          </p:cNvPr>
          <p:cNvSpPr/>
          <p:nvPr/>
        </p:nvSpPr>
        <p:spPr>
          <a:xfrm>
            <a:off x="3842237" y="5296754"/>
            <a:ext cx="1200150" cy="630555"/>
          </a:xfrm>
          <a:custGeom>
            <a:avLst/>
            <a:gdLst/>
            <a:ahLst/>
            <a:cxnLst/>
            <a:rect l="l" t="t" r="r" b="b"/>
            <a:pathLst>
              <a:path w="1200150" h="630554">
                <a:moveTo>
                  <a:pt x="0" y="630262"/>
                </a:moveTo>
                <a:lnTo>
                  <a:pt x="1199705" y="630262"/>
                </a:lnTo>
                <a:lnTo>
                  <a:pt x="1199705" y="0"/>
                </a:lnTo>
                <a:lnTo>
                  <a:pt x="0" y="0"/>
                </a:lnTo>
                <a:lnTo>
                  <a:pt x="0" y="630262"/>
                </a:lnTo>
                <a:close/>
              </a:path>
            </a:pathLst>
          </a:custGeom>
          <a:solidFill>
            <a:srgbClr val="407E85"/>
          </a:solidFill>
        </p:spPr>
        <p:txBody>
          <a:bodyPr wrap="square" lIns="0" tIns="0" rIns="0" bIns="0" rtlCol="0"/>
          <a:lstStyle/>
          <a:p>
            <a:endParaRPr dirty="0">
              <a:latin typeface="Nunito" pitchFamily="2" charset="0"/>
            </a:endParaRPr>
          </a:p>
        </p:txBody>
      </p:sp>
      <p:sp>
        <p:nvSpPr>
          <p:cNvPr id="116" name="object 186">
            <a:extLst>
              <a:ext uri="{FF2B5EF4-FFF2-40B4-BE49-F238E27FC236}">
                <a16:creationId xmlns:a16="http://schemas.microsoft.com/office/drawing/2014/main" id="{63C88EAB-3D79-A7E2-2B0B-1550CF34AEF7}"/>
              </a:ext>
            </a:extLst>
          </p:cNvPr>
          <p:cNvSpPr/>
          <p:nvPr/>
        </p:nvSpPr>
        <p:spPr>
          <a:xfrm>
            <a:off x="3842237" y="5139399"/>
            <a:ext cx="1200150" cy="157480"/>
          </a:xfrm>
          <a:custGeom>
            <a:avLst/>
            <a:gdLst/>
            <a:ahLst/>
            <a:cxnLst/>
            <a:rect l="l" t="t" r="r" b="b"/>
            <a:pathLst>
              <a:path w="1200150" h="157479">
                <a:moveTo>
                  <a:pt x="0" y="157353"/>
                </a:moveTo>
                <a:lnTo>
                  <a:pt x="1199705" y="157353"/>
                </a:lnTo>
                <a:lnTo>
                  <a:pt x="1199705" y="0"/>
                </a:lnTo>
                <a:lnTo>
                  <a:pt x="0" y="0"/>
                </a:lnTo>
                <a:lnTo>
                  <a:pt x="0" y="157353"/>
                </a:lnTo>
                <a:close/>
              </a:path>
            </a:pathLst>
          </a:custGeom>
          <a:solidFill>
            <a:srgbClr val="407E85"/>
          </a:solidFill>
        </p:spPr>
        <p:txBody>
          <a:bodyPr wrap="square" lIns="0" tIns="0" rIns="0" bIns="0" rtlCol="0"/>
          <a:lstStyle/>
          <a:p>
            <a:endParaRPr dirty="0">
              <a:latin typeface="Nunito" pitchFamily="2" charset="0"/>
            </a:endParaRPr>
          </a:p>
        </p:txBody>
      </p:sp>
      <p:sp>
        <p:nvSpPr>
          <p:cNvPr id="117" name="object 187">
            <a:extLst>
              <a:ext uri="{FF2B5EF4-FFF2-40B4-BE49-F238E27FC236}">
                <a16:creationId xmlns:a16="http://schemas.microsoft.com/office/drawing/2014/main" id="{8706789D-4778-0BD4-7EA1-8EE92231DA20}"/>
              </a:ext>
            </a:extLst>
          </p:cNvPr>
          <p:cNvSpPr/>
          <p:nvPr/>
        </p:nvSpPr>
        <p:spPr>
          <a:xfrm>
            <a:off x="3938212" y="5376397"/>
            <a:ext cx="216535" cy="132715"/>
          </a:xfrm>
          <a:custGeom>
            <a:avLst/>
            <a:gdLst/>
            <a:ahLst/>
            <a:cxnLst/>
            <a:rect l="l" t="t" r="r" b="b"/>
            <a:pathLst>
              <a:path w="216535" h="132715">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18" name="object 188">
            <a:extLst>
              <a:ext uri="{FF2B5EF4-FFF2-40B4-BE49-F238E27FC236}">
                <a16:creationId xmlns:a16="http://schemas.microsoft.com/office/drawing/2014/main" id="{5AFA6680-CC35-8FA7-F040-CDD47A873062}"/>
              </a:ext>
            </a:extLst>
          </p:cNvPr>
          <p:cNvSpPr/>
          <p:nvPr/>
        </p:nvSpPr>
        <p:spPr>
          <a:xfrm>
            <a:off x="3938212" y="5540742"/>
            <a:ext cx="216535" cy="132715"/>
          </a:xfrm>
          <a:custGeom>
            <a:avLst/>
            <a:gdLst/>
            <a:ahLst/>
            <a:cxnLst/>
            <a:rect l="l" t="t" r="r" b="b"/>
            <a:pathLst>
              <a:path w="216535" h="132715">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19" name="object 189">
            <a:extLst>
              <a:ext uri="{FF2B5EF4-FFF2-40B4-BE49-F238E27FC236}">
                <a16:creationId xmlns:a16="http://schemas.microsoft.com/office/drawing/2014/main" id="{8A33CFFB-FA25-138E-C1D7-3D7E10FE4C15}"/>
              </a:ext>
            </a:extLst>
          </p:cNvPr>
          <p:cNvSpPr/>
          <p:nvPr/>
        </p:nvSpPr>
        <p:spPr>
          <a:xfrm>
            <a:off x="3938212" y="5713171"/>
            <a:ext cx="216535" cy="132715"/>
          </a:xfrm>
          <a:custGeom>
            <a:avLst/>
            <a:gdLst/>
            <a:ahLst/>
            <a:cxnLst/>
            <a:rect l="l" t="t" r="r" b="b"/>
            <a:pathLst>
              <a:path w="216535" h="132715">
                <a:moveTo>
                  <a:pt x="21717"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0" name="object 190">
            <a:extLst>
              <a:ext uri="{FF2B5EF4-FFF2-40B4-BE49-F238E27FC236}">
                <a16:creationId xmlns:a16="http://schemas.microsoft.com/office/drawing/2014/main" id="{3B8DC574-9798-EA2B-93ED-BA5B57DBD656}"/>
              </a:ext>
            </a:extLst>
          </p:cNvPr>
          <p:cNvSpPr/>
          <p:nvPr/>
        </p:nvSpPr>
        <p:spPr>
          <a:xfrm>
            <a:off x="4202149" y="5380443"/>
            <a:ext cx="216535" cy="132715"/>
          </a:xfrm>
          <a:custGeom>
            <a:avLst/>
            <a:gdLst/>
            <a:ahLst/>
            <a:cxnLst/>
            <a:rect l="l" t="t" r="r" b="b"/>
            <a:pathLst>
              <a:path w="216535" h="132715">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1" name="object 191">
            <a:extLst>
              <a:ext uri="{FF2B5EF4-FFF2-40B4-BE49-F238E27FC236}">
                <a16:creationId xmlns:a16="http://schemas.microsoft.com/office/drawing/2014/main" id="{477C9466-7517-F33C-D0C1-50F5A7888091}"/>
              </a:ext>
            </a:extLst>
          </p:cNvPr>
          <p:cNvSpPr/>
          <p:nvPr/>
        </p:nvSpPr>
        <p:spPr>
          <a:xfrm>
            <a:off x="4202149" y="5544788"/>
            <a:ext cx="216535" cy="132715"/>
          </a:xfrm>
          <a:custGeom>
            <a:avLst/>
            <a:gdLst/>
            <a:ahLst/>
            <a:cxnLst/>
            <a:rect l="l" t="t" r="r" b="b"/>
            <a:pathLst>
              <a:path w="216535" h="132715">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2" name="object 192">
            <a:extLst>
              <a:ext uri="{FF2B5EF4-FFF2-40B4-BE49-F238E27FC236}">
                <a16:creationId xmlns:a16="http://schemas.microsoft.com/office/drawing/2014/main" id="{86671288-030B-140A-ECCC-65C17B35A722}"/>
              </a:ext>
            </a:extLst>
          </p:cNvPr>
          <p:cNvSpPr/>
          <p:nvPr/>
        </p:nvSpPr>
        <p:spPr>
          <a:xfrm>
            <a:off x="4202149" y="5717215"/>
            <a:ext cx="216535" cy="132715"/>
          </a:xfrm>
          <a:custGeom>
            <a:avLst/>
            <a:gdLst/>
            <a:ahLst/>
            <a:cxnLst/>
            <a:rect l="l" t="t" r="r" b="b"/>
            <a:pathLst>
              <a:path w="216535" h="132715">
                <a:moveTo>
                  <a:pt x="21717"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3" name="object 193">
            <a:extLst>
              <a:ext uri="{FF2B5EF4-FFF2-40B4-BE49-F238E27FC236}">
                <a16:creationId xmlns:a16="http://schemas.microsoft.com/office/drawing/2014/main" id="{D9F30F74-AD8E-6B16-AC3E-A43CF898725D}"/>
              </a:ext>
            </a:extLst>
          </p:cNvPr>
          <p:cNvSpPr/>
          <p:nvPr/>
        </p:nvSpPr>
        <p:spPr>
          <a:xfrm>
            <a:off x="4466085" y="5380443"/>
            <a:ext cx="216535" cy="132715"/>
          </a:xfrm>
          <a:custGeom>
            <a:avLst/>
            <a:gdLst/>
            <a:ahLst/>
            <a:cxnLst/>
            <a:rect l="l" t="t" r="r" b="b"/>
            <a:pathLst>
              <a:path w="216535" h="132715">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407E85"/>
          </a:solidFill>
        </p:spPr>
        <p:txBody>
          <a:bodyPr wrap="square" lIns="0" tIns="0" rIns="0" bIns="0" rtlCol="0"/>
          <a:lstStyle/>
          <a:p>
            <a:endParaRPr lang="en-US" dirty="0">
              <a:latin typeface="Nunito" pitchFamily="2" charset="0"/>
            </a:endParaRPr>
          </a:p>
        </p:txBody>
      </p:sp>
      <p:sp>
        <p:nvSpPr>
          <p:cNvPr id="124" name="object 194">
            <a:extLst>
              <a:ext uri="{FF2B5EF4-FFF2-40B4-BE49-F238E27FC236}">
                <a16:creationId xmlns:a16="http://schemas.microsoft.com/office/drawing/2014/main" id="{DC27980F-B990-CA3E-961C-AA817B81744A}"/>
              </a:ext>
            </a:extLst>
          </p:cNvPr>
          <p:cNvSpPr/>
          <p:nvPr/>
        </p:nvSpPr>
        <p:spPr>
          <a:xfrm>
            <a:off x="4466085" y="5544788"/>
            <a:ext cx="216535" cy="132715"/>
          </a:xfrm>
          <a:custGeom>
            <a:avLst/>
            <a:gdLst/>
            <a:ahLst/>
            <a:cxnLst/>
            <a:rect l="l" t="t" r="r" b="b"/>
            <a:pathLst>
              <a:path w="216535" h="132715">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5" name="object 195">
            <a:extLst>
              <a:ext uri="{FF2B5EF4-FFF2-40B4-BE49-F238E27FC236}">
                <a16:creationId xmlns:a16="http://schemas.microsoft.com/office/drawing/2014/main" id="{F92ED941-A6DF-D981-532D-C4438D7C922C}"/>
              </a:ext>
            </a:extLst>
          </p:cNvPr>
          <p:cNvSpPr/>
          <p:nvPr/>
        </p:nvSpPr>
        <p:spPr>
          <a:xfrm>
            <a:off x="4466085" y="5717215"/>
            <a:ext cx="216535" cy="132715"/>
          </a:xfrm>
          <a:custGeom>
            <a:avLst/>
            <a:gdLst/>
            <a:ahLst/>
            <a:cxnLst/>
            <a:rect l="l" t="t" r="r" b="b"/>
            <a:pathLst>
              <a:path w="216535" h="132715">
                <a:moveTo>
                  <a:pt x="21717"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6" name="object 196">
            <a:extLst>
              <a:ext uri="{FF2B5EF4-FFF2-40B4-BE49-F238E27FC236}">
                <a16:creationId xmlns:a16="http://schemas.microsoft.com/office/drawing/2014/main" id="{85B7D248-E595-9FEB-3EE4-99D6D3AC233B}"/>
              </a:ext>
            </a:extLst>
          </p:cNvPr>
          <p:cNvSpPr/>
          <p:nvPr/>
        </p:nvSpPr>
        <p:spPr>
          <a:xfrm>
            <a:off x="4730021" y="5376397"/>
            <a:ext cx="216535" cy="132715"/>
          </a:xfrm>
          <a:custGeom>
            <a:avLst/>
            <a:gdLst/>
            <a:ahLst/>
            <a:cxnLst/>
            <a:rect l="l" t="t" r="r" b="b"/>
            <a:pathLst>
              <a:path w="216535" h="132715">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7" name="object 197">
            <a:extLst>
              <a:ext uri="{FF2B5EF4-FFF2-40B4-BE49-F238E27FC236}">
                <a16:creationId xmlns:a16="http://schemas.microsoft.com/office/drawing/2014/main" id="{CAB3A94D-E236-6A64-3459-F150E8425065}"/>
              </a:ext>
            </a:extLst>
          </p:cNvPr>
          <p:cNvSpPr/>
          <p:nvPr/>
        </p:nvSpPr>
        <p:spPr>
          <a:xfrm>
            <a:off x="4730021" y="5540742"/>
            <a:ext cx="216535" cy="132715"/>
          </a:xfrm>
          <a:custGeom>
            <a:avLst/>
            <a:gdLst/>
            <a:ahLst/>
            <a:cxnLst/>
            <a:rect l="l" t="t" r="r" b="b"/>
            <a:pathLst>
              <a:path w="216535" h="132715">
                <a:moveTo>
                  <a:pt x="21717"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8" name="object 198">
            <a:extLst>
              <a:ext uri="{FF2B5EF4-FFF2-40B4-BE49-F238E27FC236}">
                <a16:creationId xmlns:a16="http://schemas.microsoft.com/office/drawing/2014/main" id="{E4D3ACFB-0B1F-59E9-B3B6-4776A29F8F82}"/>
              </a:ext>
            </a:extLst>
          </p:cNvPr>
          <p:cNvSpPr/>
          <p:nvPr/>
        </p:nvSpPr>
        <p:spPr>
          <a:xfrm>
            <a:off x="4730021" y="5713171"/>
            <a:ext cx="216535" cy="132715"/>
          </a:xfrm>
          <a:custGeom>
            <a:avLst/>
            <a:gdLst/>
            <a:ahLst/>
            <a:cxnLst/>
            <a:rect l="l" t="t" r="r" b="b"/>
            <a:pathLst>
              <a:path w="216535" h="132715">
                <a:moveTo>
                  <a:pt x="21717"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7" y="0"/>
                </a:lnTo>
                <a:close/>
              </a:path>
            </a:pathLst>
          </a:custGeom>
          <a:solidFill>
            <a:srgbClr val="407E85"/>
          </a:solidFill>
        </p:spPr>
        <p:txBody>
          <a:bodyPr wrap="square" lIns="0" tIns="0" rIns="0" bIns="0" rtlCol="0"/>
          <a:lstStyle/>
          <a:p>
            <a:endParaRPr dirty="0">
              <a:latin typeface="Nunito" pitchFamily="2" charset="0"/>
            </a:endParaRPr>
          </a:p>
        </p:txBody>
      </p:sp>
      <p:sp>
        <p:nvSpPr>
          <p:cNvPr id="129" name="object 199">
            <a:extLst>
              <a:ext uri="{FF2B5EF4-FFF2-40B4-BE49-F238E27FC236}">
                <a16:creationId xmlns:a16="http://schemas.microsoft.com/office/drawing/2014/main" id="{6A32F865-4DC6-D310-BC91-B94883A57060}"/>
              </a:ext>
            </a:extLst>
          </p:cNvPr>
          <p:cNvSpPr/>
          <p:nvPr/>
        </p:nvSpPr>
        <p:spPr>
          <a:xfrm>
            <a:off x="5194368" y="5296754"/>
            <a:ext cx="1200150" cy="630555"/>
          </a:xfrm>
          <a:custGeom>
            <a:avLst/>
            <a:gdLst/>
            <a:ahLst/>
            <a:cxnLst/>
            <a:rect l="l" t="t" r="r" b="b"/>
            <a:pathLst>
              <a:path w="1200150" h="630554">
                <a:moveTo>
                  <a:pt x="0" y="630262"/>
                </a:moveTo>
                <a:lnTo>
                  <a:pt x="1199705" y="630262"/>
                </a:lnTo>
                <a:lnTo>
                  <a:pt x="1199705" y="0"/>
                </a:lnTo>
                <a:lnTo>
                  <a:pt x="0" y="0"/>
                </a:lnTo>
                <a:lnTo>
                  <a:pt x="0" y="630262"/>
                </a:lnTo>
                <a:close/>
              </a:path>
            </a:pathLst>
          </a:custGeom>
          <a:solidFill>
            <a:srgbClr val="407E85"/>
          </a:solidFill>
        </p:spPr>
        <p:txBody>
          <a:bodyPr wrap="square" lIns="0" tIns="0" rIns="0" bIns="0" rtlCol="0"/>
          <a:lstStyle/>
          <a:p>
            <a:endParaRPr dirty="0">
              <a:latin typeface="Nunito" pitchFamily="2" charset="0"/>
            </a:endParaRPr>
          </a:p>
        </p:txBody>
      </p:sp>
      <p:sp>
        <p:nvSpPr>
          <p:cNvPr id="130" name="object 200">
            <a:extLst>
              <a:ext uri="{FF2B5EF4-FFF2-40B4-BE49-F238E27FC236}">
                <a16:creationId xmlns:a16="http://schemas.microsoft.com/office/drawing/2014/main" id="{7F28B6B9-4B02-9902-1206-B8BDCB65D8C0}"/>
              </a:ext>
            </a:extLst>
          </p:cNvPr>
          <p:cNvSpPr/>
          <p:nvPr/>
        </p:nvSpPr>
        <p:spPr>
          <a:xfrm>
            <a:off x="5194368" y="5139399"/>
            <a:ext cx="1200150" cy="157480"/>
          </a:xfrm>
          <a:custGeom>
            <a:avLst/>
            <a:gdLst/>
            <a:ahLst/>
            <a:cxnLst/>
            <a:rect l="l" t="t" r="r" b="b"/>
            <a:pathLst>
              <a:path w="1200150" h="157479">
                <a:moveTo>
                  <a:pt x="0" y="157353"/>
                </a:moveTo>
                <a:lnTo>
                  <a:pt x="1199705" y="157353"/>
                </a:lnTo>
                <a:lnTo>
                  <a:pt x="1199705" y="0"/>
                </a:lnTo>
                <a:lnTo>
                  <a:pt x="0" y="0"/>
                </a:lnTo>
                <a:lnTo>
                  <a:pt x="0" y="157353"/>
                </a:lnTo>
                <a:close/>
              </a:path>
            </a:pathLst>
          </a:custGeom>
          <a:solidFill>
            <a:srgbClr val="407E85"/>
          </a:solidFill>
        </p:spPr>
        <p:txBody>
          <a:bodyPr wrap="square" lIns="0" tIns="0" rIns="0" bIns="0" rtlCol="0"/>
          <a:lstStyle/>
          <a:p>
            <a:endParaRPr dirty="0">
              <a:latin typeface="Nunito" pitchFamily="2" charset="0"/>
            </a:endParaRPr>
          </a:p>
        </p:txBody>
      </p:sp>
      <p:sp>
        <p:nvSpPr>
          <p:cNvPr id="131" name="object 201">
            <a:extLst>
              <a:ext uri="{FF2B5EF4-FFF2-40B4-BE49-F238E27FC236}">
                <a16:creationId xmlns:a16="http://schemas.microsoft.com/office/drawing/2014/main" id="{A8BC6651-1D0C-1C03-8FB7-4DF92AD38567}"/>
              </a:ext>
            </a:extLst>
          </p:cNvPr>
          <p:cNvSpPr/>
          <p:nvPr/>
        </p:nvSpPr>
        <p:spPr>
          <a:xfrm>
            <a:off x="5290347" y="5376397"/>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32" name="object 202">
            <a:extLst>
              <a:ext uri="{FF2B5EF4-FFF2-40B4-BE49-F238E27FC236}">
                <a16:creationId xmlns:a16="http://schemas.microsoft.com/office/drawing/2014/main" id="{8D7CC402-9233-E924-1B1B-08735E7E4A8E}"/>
              </a:ext>
            </a:extLst>
          </p:cNvPr>
          <p:cNvSpPr/>
          <p:nvPr/>
        </p:nvSpPr>
        <p:spPr>
          <a:xfrm>
            <a:off x="5290347" y="5540742"/>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33" name="object 203">
            <a:extLst>
              <a:ext uri="{FF2B5EF4-FFF2-40B4-BE49-F238E27FC236}">
                <a16:creationId xmlns:a16="http://schemas.microsoft.com/office/drawing/2014/main" id="{4BD5C682-1738-6171-4BFC-148259435E57}"/>
              </a:ext>
            </a:extLst>
          </p:cNvPr>
          <p:cNvSpPr/>
          <p:nvPr/>
        </p:nvSpPr>
        <p:spPr>
          <a:xfrm>
            <a:off x="5290347" y="5713171"/>
            <a:ext cx="216535" cy="132715"/>
          </a:xfrm>
          <a:custGeom>
            <a:avLst/>
            <a:gdLst/>
            <a:ahLst/>
            <a:cxnLst/>
            <a:rect l="l" t="t" r="r" b="b"/>
            <a:pathLst>
              <a:path w="216535" h="132715">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34" name="object 204">
            <a:extLst>
              <a:ext uri="{FF2B5EF4-FFF2-40B4-BE49-F238E27FC236}">
                <a16:creationId xmlns:a16="http://schemas.microsoft.com/office/drawing/2014/main" id="{E3EF477F-0D94-68C6-C0CE-4BEB20B831A9}"/>
              </a:ext>
            </a:extLst>
          </p:cNvPr>
          <p:cNvSpPr/>
          <p:nvPr/>
        </p:nvSpPr>
        <p:spPr>
          <a:xfrm>
            <a:off x="5554284" y="5380443"/>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35" name="object 205">
            <a:extLst>
              <a:ext uri="{FF2B5EF4-FFF2-40B4-BE49-F238E27FC236}">
                <a16:creationId xmlns:a16="http://schemas.microsoft.com/office/drawing/2014/main" id="{CABDF6DB-6F4F-DFC9-EAD0-0C19481B570E}"/>
              </a:ext>
            </a:extLst>
          </p:cNvPr>
          <p:cNvSpPr/>
          <p:nvPr/>
        </p:nvSpPr>
        <p:spPr>
          <a:xfrm>
            <a:off x="5554284" y="5544788"/>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36" name="object 206">
            <a:extLst>
              <a:ext uri="{FF2B5EF4-FFF2-40B4-BE49-F238E27FC236}">
                <a16:creationId xmlns:a16="http://schemas.microsoft.com/office/drawing/2014/main" id="{73A8F99F-3956-9874-4845-D93C8F9970F5}"/>
              </a:ext>
            </a:extLst>
          </p:cNvPr>
          <p:cNvSpPr/>
          <p:nvPr/>
        </p:nvSpPr>
        <p:spPr>
          <a:xfrm>
            <a:off x="5554284" y="5717215"/>
            <a:ext cx="216535" cy="132715"/>
          </a:xfrm>
          <a:custGeom>
            <a:avLst/>
            <a:gdLst/>
            <a:ahLst/>
            <a:cxnLst/>
            <a:rect l="l" t="t" r="r" b="b"/>
            <a:pathLst>
              <a:path w="216535" h="132715">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37" name="object 207">
            <a:extLst>
              <a:ext uri="{FF2B5EF4-FFF2-40B4-BE49-F238E27FC236}">
                <a16:creationId xmlns:a16="http://schemas.microsoft.com/office/drawing/2014/main" id="{399417E1-1FE8-FFDD-5A6A-3B799BEBC29D}"/>
              </a:ext>
            </a:extLst>
          </p:cNvPr>
          <p:cNvSpPr/>
          <p:nvPr/>
        </p:nvSpPr>
        <p:spPr>
          <a:xfrm>
            <a:off x="5818219" y="5380443"/>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38" name="object 208">
            <a:extLst>
              <a:ext uri="{FF2B5EF4-FFF2-40B4-BE49-F238E27FC236}">
                <a16:creationId xmlns:a16="http://schemas.microsoft.com/office/drawing/2014/main" id="{A09C459D-4441-50AB-4C2A-6F90F7D3217E}"/>
              </a:ext>
            </a:extLst>
          </p:cNvPr>
          <p:cNvSpPr/>
          <p:nvPr/>
        </p:nvSpPr>
        <p:spPr>
          <a:xfrm>
            <a:off x="5818219" y="5544788"/>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7"/>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39" name="object 209">
            <a:extLst>
              <a:ext uri="{FF2B5EF4-FFF2-40B4-BE49-F238E27FC236}">
                <a16:creationId xmlns:a16="http://schemas.microsoft.com/office/drawing/2014/main" id="{481EEC41-CF0D-2408-DAFA-0F94E0128F89}"/>
              </a:ext>
            </a:extLst>
          </p:cNvPr>
          <p:cNvSpPr/>
          <p:nvPr/>
        </p:nvSpPr>
        <p:spPr>
          <a:xfrm>
            <a:off x="5818219" y="5717215"/>
            <a:ext cx="216535" cy="132715"/>
          </a:xfrm>
          <a:custGeom>
            <a:avLst/>
            <a:gdLst/>
            <a:ahLst/>
            <a:cxnLst/>
            <a:rect l="l" t="t" r="r" b="b"/>
            <a:pathLst>
              <a:path w="216535" h="132715">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40" name="object 210">
            <a:extLst>
              <a:ext uri="{FF2B5EF4-FFF2-40B4-BE49-F238E27FC236}">
                <a16:creationId xmlns:a16="http://schemas.microsoft.com/office/drawing/2014/main" id="{BE068228-8E8B-6F7A-6657-E2FCCD98F46B}"/>
              </a:ext>
            </a:extLst>
          </p:cNvPr>
          <p:cNvSpPr/>
          <p:nvPr/>
        </p:nvSpPr>
        <p:spPr>
          <a:xfrm>
            <a:off x="6082156" y="5376397"/>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41" name="object 211">
            <a:extLst>
              <a:ext uri="{FF2B5EF4-FFF2-40B4-BE49-F238E27FC236}">
                <a16:creationId xmlns:a16="http://schemas.microsoft.com/office/drawing/2014/main" id="{1DEAF019-02B8-65EF-838D-95FC33533D1C}"/>
              </a:ext>
            </a:extLst>
          </p:cNvPr>
          <p:cNvSpPr/>
          <p:nvPr/>
        </p:nvSpPr>
        <p:spPr>
          <a:xfrm>
            <a:off x="6082156" y="5540742"/>
            <a:ext cx="216535" cy="132715"/>
          </a:xfrm>
          <a:custGeom>
            <a:avLst/>
            <a:gdLst/>
            <a:ahLst/>
            <a:cxnLst/>
            <a:rect l="l" t="t" r="r" b="b"/>
            <a:pathLst>
              <a:path w="216535" h="132715">
                <a:moveTo>
                  <a:pt x="21716" y="0"/>
                </a:moveTo>
                <a:lnTo>
                  <a:pt x="8532" y="4458"/>
                </a:lnTo>
                <a:lnTo>
                  <a:pt x="834" y="15732"/>
                </a:lnTo>
                <a:lnTo>
                  <a:pt x="0" y="110477"/>
                </a:lnTo>
                <a:lnTo>
                  <a:pt x="4462" y="123667"/>
                </a:lnTo>
                <a:lnTo>
                  <a:pt x="15737" y="131360"/>
                </a:lnTo>
                <a:lnTo>
                  <a:pt x="194233" y="132194"/>
                </a:lnTo>
                <a:lnTo>
                  <a:pt x="207418" y="127735"/>
                </a:lnTo>
                <a:lnTo>
                  <a:pt x="215116" y="116461"/>
                </a:lnTo>
                <a:lnTo>
                  <a:pt x="215950" y="21716"/>
                </a:lnTo>
                <a:lnTo>
                  <a:pt x="211488" y="8526"/>
                </a:lnTo>
                <a:lnTo>
                  <a:pt x="200213" y="833"/>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42" name="object 212">
            <a:extLst>
              <a:ext uri="{FF2B5EF4-FFF2-40B4-BE49-F238E27FC236}">
                <a16:creationId xmlns:a16="http://schemas.microsoft.com/office/drawing/2014/main" id="{ECD2F0B5-4065-03D2-6D0E-8B90AADB9057}"/>
              </a:ext>
            </a:extLst>
          </p:cNvPr>
          <p:cNvSpPr/>
          <p:nvPr/>
        </p:nvSpPr>
        <p:spPr>
          <a:xfrm>
            <a:off x="6082156" y="5713171"/>
            <a:ext cx="216535" cy="132715"/>
          </a:xfrm>
          <a:custGeom>
            <a:avLst/>
            <a:gdLst/>
            <a:ahLst/>
            <a:cxnLst/>
            <a:rect l="l" t="t" r="r" b="b"/>
            <a:pathLst>
              <a:path w="216535" h="132715">
                <a:moveTo>
                  <a:pt x="21716" y="0"/>
                </a:moveTo>
                <a:lnTo>
                  <a:pt x="8532" y="4462"/>
                </a:lnTo>
                <a:lnTo>
                  <a:pt x="834" y="15737"/>
                </a:lnTo>
                <a:lnTo>
                  <a:pt x="0" y="110477"/>
                </a:lnTo>
                <a:lnTo>
                  <a:pt x="4462" y="123667"/>
                </a:lnTo>
                <a:lnTo>
                  <a:pt x="15737" y="131360"/>
                </a:lnTo>
                <a:lnTo>
                  <a:pt x="194233" y="132194"/>
                </a:lnTo>
                <a:lnTo>
                  <a:pt x="207418" y="127735"/>
                </a:lnTo>
                <a:lnTo>
                  <a:pt x="215116" y="116461"/>
                </a:lnTo>
                <a:lnTo>
                  <a:pt x="215950" y="21716"/>
                </a:lnTo>
                <a:lnTo>
                  <a:pt x="211488" y="8532"/>
                </a:lnTo>
                <a:lnTo>
                  <a:pt x="200213" y="834"/>
                </a:lnTo>
                <a:lnTo>
                  <a:pt x="21716" y="0"/>
                </a:lnTo>
                <a:close/>
              </a:path>
            </a:pathLst>
          </a:custGeom>
          <a:solidFill>
            <a:srgbClr val="407E85"/>
          </a:solidFill>
        </p:spPr>
        <p:txBody>
          <a:bodyPr wrap="square" lIns="0" tIns="0" rIns="0" bIns="0" rtlCol="0"/>
          <a:lstStyle/>
          <a:p>
            <a:endParaRPr dirty="0">
              <a:latin typeface="Nunito" pitchFamily="2" charset="0"/>
            </a:endParaRPr>
          </a:p>
        </p:txBody>
      </p:sp>
      <p:sp>
        <p:nvSpPr>
          <p:cNvPr id="173" name="object 248">
            <a:extLst>
              <a:ext uri="{FF2B5EF4-FFF2-40B4-BE49-F238E27FC236}">
                <a16:creationId xmlns:a16="http://schemas.microsoft.com/office/drawing/2014/main" id="{A19A6BE2-3827-14F9-3B2E-D65C47FD6D03}"/>
              </a:ext>
            </a:extLst>
          </p:cNvPr>
          <p:cNvSpPr txBox="1"/>
          <p:nvPr/>
        </p:nvSpPr>
        <p:spPr>
          <a:xfrm>
            <a:off x="4146567" y="6010162"/>
            <a:ext cx="591185" cy="152400"/>
          </a:xfrm>
          <a:prstGeom prst="rect">
            <a:avLst/>
          </a:prstGeom>
        </p:spPr>
        <p:txBody>
          <a:bodyPr vert="horz" wrap="square" lIns="0" tIns="0" rIns="0" bIns="0" rtlCol="0">
            <a:spAutoFit/>
          </a:bodyPr>
          <a:lstStyle/>
          <a:p>
            <a:pPr marL="12700"/>
            <a:r>
              <a:rPr sz="1000" spc="-55" dirty="0">
                <a:solidFill>
                  <a:srgbClr val="115E67"/>
                </a:solidFill>
                <a:latin typeface="Nunito" pitchFamily="2" charset="0"/>
                <a:cs typeface="Georgia"/>
              </a:rPr>
              <a:t>J</a:t>
            </a:r>
            <a:r>
              <a:rPr sz="1000" spc="35" dirty="0">
                <a:solidFill>
                  <a:srgbClr val="115E67"/>
                </a:solidFill>
                <a:latin typeface="Nunito" pitchFamily="2" charset="0"/>
                <a:cs typeface="Georgia"/>
              </a:rPr>
              <a:t>a</a:t>
            </a:r>
            <a:r>
              <a:rPr sz="1000" spc="30" dirty="0">
                <a:solidFill>
                  <a:srgbClr val="115E67"/>
                </a:solidFill>
                <a:latin typeface="Nunito" pitchFamily="2" charset="0"/>
                <a:cs typeface="Georgia"/>
              </a:rPr>
              <a:t>n</a:t>
            </a:r>
            <a:r>
              <a:rPr sz="1000" spc="55" dirty="0">
                <a:solidFill>
                  <a:srgbClr val="115E67"/>
                </a:solidFill>
                <a:latin typeface="Nunito" pitchFamily="2" charset="0"/>
                <a:cs typeface="Georgia"/>
              </a:rPr>
              <a:t>uary</a:t>
            </a:r>
            <a:r>
              <a:rPr sz="1000" spc="-30" dirty="0">
                <a:solidFill>
                  <a:srgbClr val="115E67"/>
                </a:solidFill>
                <a:latin typeface="Nunito" pitchFamily="2" charset="0"/>
                <a:cs typeface="Georgia"/>
              </a:rPr>
              <a:t> </a:t>
            </a:r>
            <a:r>
              <a:rPr sz="1000" spc="-45" dirty="0">
                <a:solidFill>
                  <a:srgbClr val="115E67"/>
                </a:solidFill>
                <a:latin typeface="Nunito" pitchFamily="2" charset="0"/>
                <a:cs typeface="Georgia"/>
              </a:rPr>
              <a:t>1</a:t>
            </a:r>
            <a:endParaRPr sz="1000" dirty="0">
              <a:latin typeface="Nunito" pitchFamily="2" charset="0"/>
              <a:cs typeface="Georgia"/>
            </a:endParaRPr>
          </a:p>
        </p:txBody>
      </p:sp>
      <p:sp>
        <p:nvSpPr>
          <p:cNvPr id="174" name="object 249">
            <a:extLst>
              <a:ext uri="{FF2B5EF4-FFF2-40B4-BE49-F238E27FC236}">
                <a16:creationId xmlns:a16="http://schemas.microsoft.com/office/drawing/2014/main" id="{42AA807A-F0B8-A9C4-C2EF-3120DA055F8A}"/>
              </a:ext>
            </a:extLst>
          </p:cNvPr>
          <p:cNvSpPr txBox="1"/>
          <p:nvPr/>
        </p:nvSpPr>
        <p:spPr>
          <a:xfrm>
            <a:off x="5507207" y="6010163"/>
            <a:ext cx="574040" cy="152400"/>
          </a:xfrm>
          <a:prstGeom prst="rect">
            <a:avLst/>
          </a:prstGeom>
        </p:spPr>
        <p:txBody>
          <a:bodyPr vert="horz" wrap="square" lIns="0" tIns="0" rIns="0" bIns="0" rtlCol="0">
            <a:spAutoFit/>
          </a:bodyPr>
          <a:lstStyle/>
          <a:p>
            <a:pPr marL="12700"/>
            <a:r>
              <a:rPr sz="1000" spc="-60" dirty="0">
                <a:solidFill>
                  <a:srgbClr val="115E67"/>
                </a:solidFill>
                <a:latin typeface="Nunito" pitchFamily="2" charset="0"/>
                <a:cs typeface="Georgia"/>
              </a:rPr>
              <a:t>F</a:t>
            </a:r>
            <a:r>
              <a:rPr sz="1000" spc="20" dirty="0">
                <a:solidFill>
                  <a:srgbClr val="115E67"/>
                </a:solidFill>
                <a:latin typeface="Nunito" pitchFamily="2" charset="0"/>
                <a:cs typeface="Georgia"/>
              </a:rPr>
              <a:t>e</a:t>
            </a:r>
            <a:r>
              <a:rPr sz="1000" spc="45" dirty="0">
                <a:solidFill>
                  <a:srgbClr val="115E67"/>
                </a:solidFill>
                <a:latin typeface="Nunito" pitchFamily="2" charset="0"/>
                <a:cs typeface="Georgia"/>
              </a:rPr>
              <a:t>bruary</a:t>
            </a:r>
            <a:endParaRPr sz="1000" dirty="0">
              <a:latin typeface="Nunito" pitchFamily="2" charset="0"/>
              <a:cs typeface="Georgia"/>
            </a:endParaRPr>
          </a:p>
        </p:txBody>
      </p:sp>
      <p:sp>
        <p:nvSpPr>
          <p:cNvPr id="175" name="object 250">
            <a:extLst>
              <a:ext uri="{FF2B5EF4-FFF2-40B4-BE49-F238E27FC236}">
                <a16:creationId xmlns:a16="http://schemas.microsoft.com/office/drawing/2014/main" id="{183781D4-23A3-5889-A83C-0AA8D7057024}"/>
              </a:ext>
            </a:extLst>
          </p:cNvPr>
          <p:cNvSpPr txBox="1"/>
          <p:nvPr/>
        </p:nvSpPr>
        <p:spPr>
          <a:xfrm>
            <a:off x="6891720" y="6010162"/>
            <a:ext cx="692368" cy="153888"/>
          </a:xfrm>
          <a:prstGeom prst="rect">
            <a:avLst/>
          </a:prstGeom>
        </p:spPr>
        <p:txBody>
          <a:bodyPr vert="horz" wrap="square" lIns="0" tIns="0" rIns="0" bIns="0" rtlCol="0">
            <a:spAutoFit/>
          </a:bodyPr>
          <a:lstStyle/>
          <a:p>
            <a:pPr marL="12700"/>
            <a:r>
              <a:rPr sz="1000" spc="40" dirty="0">
                <a:solidFill>
                  <a:srgbClr val="115E67"/>
                </a:solidFill>
                <a:latin typeface="Nunito" pitchFamily="2" charset="0"/>
                <a:cs typeface="Georgia"/>
              </a:rPr>
              <a:t>Ma</a:t>
            </a:r>
            <a:r>
              <a:rPr sz="1000" spc="15" dirty="0">
                <a:solidFill>
                  <a:srgbClr val="115E67"/>
                </a:solidFill>
                <a:latin typeface="Nunito" pitchFamily="2" charset="0"/>
                <a:cs typeface="Georgia"/>
              </a:rPr>
              <a:t>r</a:t>
            </a:r>
            <a:r>
              <a:rPr sz="1000" spc="35" dirty="0">
                <a:solidFill>
                  <a:srgbClr val="115E67"/>
                </a:solidFill>
                <a:latin typeface="Nunito" pitchFamily="2" charset="0"/>
                <a:cs typeface="Georgia"/>
              </a:rPr>
              <a:t>c</a:t>
            </a:r>
            <a:r>
              <a:rPr sz="1000" spc="40" dirty="0">
                <a:solidFill>
                  <a:srgbClr val="115E67"/>
                </a:solidFill>
                <a:latin typeface="Nunito" pitchFamily="2" charset="0"/>
                <a:cs typeface="Georgia"/>
              </a:rPr>
              <a:t>h</a:t>
            </a:r>
            <a:r>
              <a:rPr sz="1000" spc="-30" dirty="0">
                <a:solidFill>
                  <a:srgbClr val="115E67"/>
                </a:solidFill>
                <a:latin typeface="Nunito" pitchFamily="2" charset="0"/>
                <a:cs typeface="Georgia"/>
              </a:rPr>
              <a:t> </a:t>
            </a:r>
            <a:r>
              <a:rPr sz="1000" spc="-50" dirty="0">
                <a:solidFill>
                  <a:srgbClr val="115E67"/>
                </a:solidFill>
                <a:latin typeface="Nunito" pitchFamily="2" charset="0"/>
                <a:cs typeface="Georgia"/>
              </a:rPr>
              <a:t>31</a:t>
            </a:r>
            <a:endParaRPr sz="1000" dirty="0">
              <a:latin typeface="Nunito" pitchFamily="2" charset="0"/>
              <a:cs typeface="Georgia"/>
            </a:endParaRPr>
          </a:p>
        </p:txBody>
      </p:sp>
      <p:sp>
        <p:nvSpPr>
          <p:cNvPr id="176" name="object 243">
            <a:extLst>
              <a:ext uri="{FF2B5EF4-FFF2-40B4-BE49-F238E27FC236}">
                <a16:creationId xmlns:a16="http://schemas.microsoft.com/office/drawing/2014/main" id="{5C4C9463-6981-2492-9FDD-B117453E3B28}"/>
              </a:ext>
            </a:extLst>
          </p:cNvPr>
          <p:cNvSpPr txBox="1"/>
          <p:nvPr/>
        </p:nvSpPr>
        <p:spPr>
          <a:xfrm>
            <a:off x="3150195" y="3630930"/>
            <a:ext cx="5723890" cy="1397242"/>
          </a:xfrm>
          <a:prstGeom prst="rect">
            <a:avLst/>
          </a:prstGeom>
        </p:spPr>
        <p:txBody>
          <a:bodyPr vert="horz" wrap="square" lIns="0" tIns="0" rIns="0" bIns="0" rtlCol="0">
            <a:spAutoFit/>
          </a:bodyPr>
          <a:lstStyle/>
          <a:p>
            <a:pPr marL="12700" algn="just"/>
            <a:r>
              <a:rPr spc="30" dirty="0">
                <a:solidFill>
                  <a:srgbClr val="115E67"/>
                </a:solidFill>
                <a:latin typeface="Nunito" pitchFamily="2" charset="0"/>
                <a:cs typeface="Georgia"/>
              </a:rPr>
              <a:t>M</a:t>
            </a:r>
            <a:r>
              <a:rPr spc="45" dirty="0">
                <a:solidFill>
                  <a:srgbClr val="115E67"/>
                </a:solidFill>
                <a:latin typeface="Nunito" pitchFamily="2" charset="0"/>
                <a:cs typeface="Georgia"/>
              </a:rPr>
              <a:t>ed</a:t>
            </a:r>
            <a:r>
              <a:rPr spc="5" dirty="0">
                <a:solidFill>
                  <a:srgbClr val="115E67"/>
                </a:solidFill>
                <a:latin typeface="Nunito" pitchFamily="2" charset="0"/>
                <a:cs typeface="Georgia"/>
              </a:rPr>
              <a:t>i</a:t>
            </a:r>
            <a:r>
              <a:rPr spc="50" dirty="0">
                <a:solidFill>
                  <a:srgbClr val="115E67"/>
                </a:solidFill>
                <a:latin typeface="Nunito" pitchFamily="2" charset="0"/>
                <a:cs typeface="Georgia"/>
              </a:rPr>
              <a:t>c</a:t>
            </a:r>
            <a:r>
              <a:rPr spc="70" dirty="0">
                <a:solidFill>
                  <a:srgbClr val="115E67"/>
                </a:solidFill>
                <a:latin typeface="Nunito" pitchFamily="2" charset="0"/>
                <a:cs typeface="Georgia"/>
              </a:rPr>
              <a:t>a</a:t>
            </a:r>
            <a:r>
              <a:rPr spc="45" dirty="0">
                <a:solidFill>
                  <a:srgbClr val="115E67"/>
                </a:solidFill>
                <a:latin typeface="Nunito" pitchFamily="2" charset="0"/>
                <a:cs typeface="Georgia"/>
              </a:rPr>
              <a:t>r</a:t>
            </a:r>
            <a:r>
              <a:rPr spc="60" dirty="0">
                <a:solidFill>
                  <a:srgbClr val="115E67"/>
                </a:solidFill>
                <a:latin typeface="Nunito" pitchFamily="2" charset="0"/>
                <a:cs typeface="Georgia"/>
              </a:rPr>
              <a:t>e</a:t>
            </a:r>
            <a:r>
              <a:rPr spc="-50" dirty="0">
                <a:solidFill>
                  <a:srgbClr val="115E67"/>
                </a:solidFill>
                <a:latin typeface="Nunito" pitchFamily="2" charset="0"/>
                <a:cs typeface="Georgia"/>
              </a:rPr>
              <a:t> </a:t>
            </a:r>
            <a:r>
              <a:rPr spc="85" dirty="0">
                <a:solidFill>
                  <a:srgbClr val="115E67"/>
                </a:solidFill>
                <a:latin typeface="Nunito" pitchFamily="2" charset="0"/>
                <a:cs typeface="Georgia"/>
              </a:rPr>
              <a:t>A</a:t>
            </a:r>
            <a:r>
              <a:rPr spc="20" dirty="0">
                <a:solidFill>
                  <a:srgbClr val="115E67"/>
                </a:solidFill>
                <a:latin typeface="Nunito" pitchFamily="2" charset="0"/>
                <a:cs typeface="Georgia"/>
              </a:rPr>
              <a:t>d</a:t>
            </a:r>
            <a:r>
              <a:rPr spc="125" dirty="0">
                <a:solidFill>
                  <a:srgbClr val="115E67"/>
                </a:solidFill>
                <a:latin typeface="Nunito" pitchFamily="2" charset="0"/>
                <a:cs typeface="Georgia"/>
              </a:rPr>
              <a:t>v</a:t>
            </a:r>
            <a:r>
              <a:rPr spc="60" dirty="0">
                <a:solidFill>
                  <a:srgbClr val="115E67"/>
                </a:solidFill>
                <a:latin typeface="Nunito" pitchFamily="2" charset="0"/>
                <a:cs typeface="Georgia"/>
              </a:rPr>
              <a:t>an</a:t>
            </a:r>
            <a:r>
              <a:rPr spc="105" dirty="0">
                <a:solidFill>
                  <a:srgbClr val="115E67"/>
                </a:solidFill>
                <a:latin typeface="Nunito" pitchFamily="2" charset="0"/>
                <a:cs typeface="Georgia"/>
              </a:rPr>
              <a:t>t</a:t>
            </a:r>
            <a:r>
              <a:rPr spc="60" dirty="0">
                <a:solidFill>
                  <a:srgbClr val="115E67"/>
                </a:solidFill>
                <a:latin typeface="Nunito" pitchFamily="2" charset="0"/>
                <a:cs typeface="Georgia"/>
              </a:rPr>
              <a:t>a</a:t>
            </a:r>
            <a:r>
              <a:rPr spc="55" dirty="0">
                <a:solidFill>
                  <a:srgbClr val="115E67"/>
                </a:solidFill>
                <a:latin typeface="Nunito" pitchFamily="2" charset="0"/>
                <a:cs typeface="Georgia"/>
              </a:rPr>
              <a:t>g</a:t>
            </a:r>
            <a:r>
              <a:rPr spc="60" dirty="0">
                <a:solidFill>
                  <a:srgbClr val="115E67"/>
                </a:solidFill>
                <a:latin typeface="Nunito" pitchFamily="2" charset="0"/>
                <a:cs typeface="Georgia"/>
              </a:rPr>
              <a:t>e</a:t>
            </a:r>
            <a:r>
              <a:rPr spc="-50" dirty="0">
                <a:solidFill>
                  <a:srgbClr val="115E67"/>
                </a:solidFill>
                <a:latin typeface="Nunito" pitchFamily="2" charset="0"/>
                <a:cs typeface="Georgia"/>
              </a:rPr>
              <a:t> </a:t>
            </a:r>
            <a:r>
              <a:rPr spc="50" dirty="0">
                <a:solidFill>
                  <a:srgbClr val="115E67"/>
                </a:solidFill>
                <a:latin typeface="Nunito" pitchFamily="2" charset="0"/>
                <a:cs typeface="Georgia"/>
              </a:rPr>
              <a:t>O</a:t>
            </a:r>
            <a:r>
              <a:rPr spc="30" dirty="0">
                <a:solidFill>
                  <a:srgbClr val="115E67"/>
                </a:solidFill>
                <a:latin typeface="Nunito" pitchFamily="2" charset="0"/>
                <a:cs typeface="Georgia"/>
              </a:rPr>
              <a:t>p</a:t>
            </a:r>
            <a:r>
              <a:rPr spc="55" dirty="0">
                <a:solidFill>
                  <a:srgbClr val="115E67"/>
                </a:solidFill>
                <a:latin typeface="Nunito" pitchFamily="2" charset="0"/>
                <a:cs typeface="Georgia"/>
              </a:rPr>
              <a:t>en</a:t>
            </a:r>
            <a:r>
              <a:rPr spc="-50" dirty="0">
                <a:solidFill>
                  <a:srgbClr val="115E67"/>
                </a:solidFill>
                <a:latin typeface="Nunito" pitchFamily="2" charset="0"/>
                <a:cs typeface="Georgia"/>
              </a:rPr>
              <a:t> </a:t>
            </a:r>
            <a:r>
              <a:rPr spc="30" dirty="0">
                <a:solidFill>
                  <a:srgbClr val="115E67"/>
                </a:solidFill>
                <a:latin typeface="Nunito" pitchFamily="2" charset="0"/>
                <a:cs typeface="Georgia"/>
              </a:rPr>
              <a:t>En</a:t>
            </a:r>
            <a:r>
              <a:rPr spc="10" dirty="0">
                <a:solidFill>
                  <a:srgbClr val="115E67"/>
                </a:solidFill>
                <a:latin typeface="Nunito" pitchFamily="2" charset="0"/>
                <a:cs typeface="Georgia"/>
              </a:rPr>
              <a:t>r</a:t>
            </a:r>
            <a:r>
              <a:rPr spc="40" dirty="0">
                <a:solidFill>
                  <a:srgbClr val="115E67"/>
                </a:solidFill>
                <a:latin typeface="Nunito" pitchFamily="2" charset="0"/>
                <a:cs typeface="Georgia"/>
              </a:rPr>
              <a:t>ollmen</a:t>
            </a:r>
            <a:r>
              <a:rPr spc="135" dirty="0">
                <a:solidFill>
                  <a:srgbClr val="115E67"/>
                </a:solidFill>
                <a:latin typeface="Nunito" pitchFamily="2" charset="0"/>
                <a:cs typeface="Georgia"/>
              </a:rPr>
              <a:t>t</a:t>
            </a:r>
            <a:r>
              <a:rPr spc="-50" dirty="0">
                <a:solidFill>
                  <a:srgbClr val="115E67"/>
                </a:solidFill>
                <a:latin typeface="Nunito" pitchFamily="2" charset="0"/>
                <a:cs typeface="Georgia"/>
              </a:rPr>
              <a:t> </a:t>
            </a:r>
            <a:r>
              <a:rPr spc="5" dirty="0">
                <a:solidFill>
                  <a:srgbClr val="115E67"/>
                </a:solidFill>
                <a:latin typeface="Nunito" pitchFamily="2" charset="0"/>
                <a:cs typeface="Georgia"/>
              </a:rPr>
              <a:t>P</a:t>
            </a:r>
            <a:r>
              <a:rPr spc="55" dirty="0">
                <a:solidFill>
                  <a:srgbClr val="115E67"/>
                </a:solidFill>
                <a:latin typeface="Nunito" pitchFamily="2" charset="0"/>
                <a:cs typeface="Georgia"/>
              </a:rPr>
              <a:t>er</a:t>
            </a:r>
            <a:r>
              <a:rPr spc="15" dirty="0">
                <a:solidFill>
                  <a:srgbClr val="115E67"/>
                </a:solidFill>
                <a:latin typeface="Nunito" pitchFamily="2" charset="0"/>
                <a:cs typeface="Georgia"/>
              </a:rPr>
              <a:t>i</a:t>
            </a:r>
            <a:r>
              <a:rPr spc="50" dirty="0">
                <a:solidFill>
                  <a:srgbClr val="115E67"/>
                </a:solidFill>
                <a:latin typeface="Nunito" pitchFamily="2" charset="0"/>
                <a:cs typeface="Georgia"/>
              </a:rPr>
              <a:t>od</a:t>
            </a:r>
            <a:r>
              <a:rPr spc="-50" dirty="0">
                <a:solidFill>
                  <a:srgbClr val="115E67"/>
                </a:solidFill>
                <a:latin typeface="Nunito" pitchFamily="2" charset="0"/>
                <a:cs typeface="Georgia"/>
              </a:rPr>
              <a:t> </a:t>
            </a:r>
            <a:r>
              <a:rPr spc="-15" dirty="0">
                <a:solidFill>
                  <a:srgbClr val="115E67"/>
                </a:solidFill>
                <a:latin typeface="Nunito" pitchFamily="2" charset="0"/>
                <a:cs typeface="Georgia"/>
              </a:rPr>
              <a:t>(OE</a:t>
            </a:r>
            <a:r>
              <a:rPr spc="-55" dirty="0">
                <a:solidFill>
                  <a:srgbClr val="115E67"/>
                </a:solidFill>
                <a:latin typeface="Nunito" pitchFamily="2" charset="0"/>
                <a:cs typeface="Georgia"/>
              </a:rPr>
              <a:t>P</a:t>
            </a:r>
            <a:r>
              <a:rPr spc="-95" dirty="0">
                <a:solidFill>
                  <a:srgbClr val="115E67"/>
                </a:solidFill>
                <a:latin typeface="Nunito" pitchFamily="2" charset="0"/>
                <a:cs typeface="Georgia"/>
              </a:rPr>
              <a:t>)</a:t>
            </a:r>
            <a:endParaRPr dirty="0">
              <a:latin typeface="Nunito" pitchFamily="2" charset="0"/>
              <a:cs typeface="Georgia"/>
            </a:endParaRPr>
          </a:p>
          <a:p>
            <a:pPr marL="12700" marR="5080" algn="ctr">
              <a:lnSpc>
                <a:spcPct val="111100"/>
              </a:lnSpc>
              <a:spcBef>
                <a:spcPts val="1275"/>
              </a:spcBef>
            </a:pPr>
            <a:r>
              <a:rPr lang="en-US" sz="1200" spc="35" dirty="0">
                <a:solidFill>
                  <a:srgbClr val="231F20"/>
                </a:solidFill>
                <a:latin typeface="Nunito" pitchFamily="2" charset="0"/>
                <a:cs typeface="Arial Unicode MS"/>
              </a:rPr>
              <a:t>If you’re already a Medicare Advantage plan member, you may disenroll from your current plan and either switch to a different Medicare Advantage plan one time only or go back to Original Medicare during this period. </a:t>
            </a:r>
            <a:endParaRPr sz="1000" dirty="0">
              <a:latin typeface="Nunito" pitchFamily="2" charset="0"/>
              <a:cs typeface="Times New Roman"/>
            </a:endParaRPr>
          </a:p>
          <a:p>
            <a:pPr marL="1249680" algn="ctr"/>
            <a:endParaRPr sz="1000" dirty="0">
              <a:latin typeface="Nunito" pitchFamily="2" charset="0"/>
              <a:cs typeface="Arial Black"/>
            </a:endParaRPr>
          </a:p>
          <a:p>
            <a:pPr>
              <a:spcBef>
                <a:spcPts val="25"/>
              </a:spcBef>
            </a:pPr>
            <a:endParaRPr sz="1200" dirty="0">
              <a:latin typeface="Nunito" pitchFamily="2" charset="0"/>
              <a:cs typeface="Times New Roman"/>
            </a:endParaRPr>
          </a:p>
        </p:txBody>
      </p:sp>
      <p:sp>
        <p:nvSpPr>
          <p:cNvPr id="177" name="TextBox 176">
            <a:extLst>
              <a:ext uri="{FF2B5EF4-FFF2-40B4-BE49-F238E27FC236}">
                <a16:creationId xmlns:a16="http://schemas.microsoft.com/office/drawing/2014/main" id="{C73E6259-E6C2-99B2-0644-70110259F61C}"/>
              </a:ext>
            </a:extLst>
          </p:cNvPr>
          <p:cNvSpPr txBox="1"/>
          <p:nvPr/>
        </p:nvSpPr>
        <p:spPr>
          <a:xfrm>
            <a:off x="2272161" y="4890517"/>
            <a:ext cx="6096000" cy="261610"/>
          </a:xfrm>
          <a:prstGeom prst="rect">
            <a:avLst/>
          </a:prstGeom>
          <a:noFill/>
        </p:spPr>
        <p:txBody>
          <a:bodyPr wrap="square">
            <a:spAutoFit/>
          </a:bodyPr>
          <a:lstStyle/>
          <a:p>
            <a:pPr marR="813435" algn="r">
              <a:spcBef>
                <a:spcPts val="980"/>
              </a:spcBef>
            </a:pPr>
            <a:r>
              <a:rPr lang="en-US" sz="1100" b="1" spc="-65" dirty="0">
                <a:solidFill>
                  <a:srgbClr val="115E67"/>
                </a:solidFill>
                <a:latin typeface="Nunito" pitchFamily="2" charset="0"/>
                <a:cs typeface="Palatino Linotype"/>
              </a:rPr>
              <a:t>M</a:t>
            </a:r>
            <a:r>
              <a:rPr lang="en-US" sz="1100" b="1" spc="25" dirty="0">
                <a:solidFill>
                  <a:srgbClr val="115E67"/>
                </a:solidFill>
                <a:latin typeface="Nunito" pitchFamily="2" charset="0"/>
                <a:cs typeface="Palatino Linotype"/>
              </a:rPr>
              <a:t>e</a:t>
            </a:r>
            <a:r>
              <a:rPr lang="en-US" sz="1100" b="1" spc="15" dirty="0">
                <a:solidFill>
                  <a:srgbClr val="115E67"/>
                </a:solidFill>
                <a:latin typeface="Nunito" pitchFamily="2" charset="0"/>
                <a:cs typeface="Palatino Linotype"/>
              </a:rPr>
              <a:t>di</a:t>
            </a:r>
            <a:r>
              <a:rPr lang="en-US" sz="1100" b="1" spc="-5" dirty="0">
                <a:solidFill>
                  <a:srgbClr val="115E67"/>
                </a:solidFill>
                <a:latin typeface="Nunito" pitchFamily="2" charset="0"/>
                <a:cs typeface="Palatino Linotype"/>
              </a:rPr>
              <a:t>c</a:t>
            </a:r>
            <a:r>
              <a:rPr lang="en-US" sz="1100" b="1" spc="90" dirty="0">
                <a:solidFill>
                  <a:srgbClr val="115E67"/>
                </a:solidFill>
                <a:latin typeface="Nunito" pitchFamily="2" charset="0"/>
                <a:cs typeface="Palatino Linotype"/>
              </a:rPr>
              <a:t>a</a:t>
            </a:r>
            <a:r>
              <a:rPr lang="en-US" sz="1100" b="1" spc="60" dirty="0">
                <a:solidFill>
                  <a:srgbClr val="115E67"/>
                </a:solidFill>
                <a:latin typeface="Nunito" pitchFamily="2" charset="0"/>
                <a:cs typeface="Palatino Linotype"/>
              </a:rPr>
              <a:t>r</a:t>
            </a:r>
            <a:r>
              <a:rPr lang="en-US" sz="1100" b="1" spc="30" dirty="0">
                <a:solidFill>
                  <a:srgbClr val="115E67"/>
                </a:solidFill>
                <a:latin typeface="Nunito" pitchFamily="2" charset="0"/>
                <a:cs typeface="Palatino Linotype"/>
              </a:rPr>
              <a:t>e</a:t>
            </a:r>
            <a:r>
              <a:rPr lang="en-US" sz="1100" b="1" spc="-60" dirty="0">
                <a:solidFill>
                  <a:srgbClr val="115E67"/>
                </a:solidFill>
                <a:latin typeface="Nunito" pitchFamily="2" charset="0"/>
                <a:cs typeface="Palatino Linotype"/>
              </a:rPr>
              <a:t> </a:t>
            </a:r>
            <a:r>
              <a:rPr lang="en-US" sz="1100" b="1" spc="-45" dirty="0">
                <a:solidFill>
                  <a:srgbClr val="115E67"/>
                </a:solidFill>
                <a:latin typeface="Nunito" pitchFamily="2" charset="0"/>
                <a:cs typeface="Palatino Linotype"/>
              </a:rPr>
              <a:t>A</a:t>
            </a:r>
            <a:r>
              <a:rPr lang="en-US" sz="1100" b="1" spc="-20" dirty="0">
                <a:solidFill>
                  <a:srgbClr val="115E67"/>
                </a:solidFill>
                <a:latin typeface="Nunito" pitchFamily="2" charset="0"/>
                <a:cs typeface="Palatino Linotype"/>
              </a:rPr>
              <a:t>d</a:t>
            </a:r>
            <a:r>
              <a:rPr lang="en-US" sz="1100" b="1" spc="50" dirty="0">
                <a:solidFill>
                  <a:srgbClr val="115E67"/>
                </a:solidFill>
                <a:latin typeface="Nunito" pitchFamily="2" charset="0"/>
                <a:cs typeface="Palatino Linotype"/>
              </a:rPr>
              <a:t>v</a:t>
            </a:r>
            <a:r>
              <a:rPr lang="en-US" sz="1100" b="1" spc="35" dirty="0">
                <a:solidFill>
                  <a:srgbClr val="115E67"/>
                </a:solidFill>
                <a:latin typeface="Nunito" pitchFamily="2" charset="0"/>
                <a:cs typeface="Palatino Linotype"/>
              </a:rPr>
              <a:t>a</a:t>
            </a:r>
            <a:r>
              <a:rPr lang="en-US" sz="1100" b="1" spc="30" dirty="0">
                <a:solidFill>
                  <a:srgbClr val="115E67"/>
                </a:solidFill>
                <a:latin typeface="Nunito" pitchFamily="2" charset="0"/>
                <a:cs typeface="Palatino Linotype"/>
              </a:rPr>
              <a:t>n</a:t>
            </a:r>
            <a:r>
              <a:rPr lang="en-US" sz="1100" b="1" spc="95" dirty="0">
                <a:solidFill>
                  <a:srgbClr val="115E67"/>
                </a:solidFill>
                <a:latin typeface="Nunito" pitchFamily="2" charset="0"/>
                <a:cs typeface="Palatino Linotype"/>
              </a:rPr>
              <a:t>t</a:t>
            </a:r>
            <a:r>
              <a:rPr lang="en-US" sz="1100" b="1" spc="55" dirty="0">
                <a:solidFill>
                  <a:srgbClr val="115E67"/>
                </a:solidFill>
                <a:latin typeface="Nunito" pitchFamily="2" charset="0"/>
                <a:cs typeface="Palatino Linotype"/>
              </a:rPr>
              <a:t>a</a:t>
            </a:r>
            <a:r>
              <a:rPr lang="en-US" sz="1100" b="1" spc="-5" dirty="0">
                <a:solidFill>
                  <a:srgbClr val="115E67"/>
                </a:solidFill>
                <a:latin typeface="Nunito" pitchFamily="2" charset="0"/>
                <a:cs typeface="Palatino Linotype"/>
              </a:rPr>
              <a:t>g</a:t>
            </a:r>
            <a:r>
              <a:rPr lang="en-US" sz="1100" b="1" spc="30" dirty="0">
                <a:solidFill>
                  <a:srgbClr val="115E67"/>
                </a:solidFill>
                <a:latin typeface="Nunito" pitchFamily="2" charset="0"/>
                <a:cs typeface="Palatino Linotype"/>
              </a:rPr>
              <a:t>e</a:t>
            </a:r>
            <a:r>
              <a:rPr lang="en-US" sz="1100" b="1" spc="-60" dirty="0">
                <a:solidFill>
                  <a:srgbClr val="115E67"/>
                </a:solidFill>
                <a:latin typeface="Nunito" pitchFamily="2" charset="0"/>
                <a:cs typeface="Palatino Linotype"/>
              </a:rPr>
              <a:t> </a:t>
            </a:r>
            <a:r>
              <a:rPr lang="en-US" sz="1100" b="1" spc="-50" dirty="0">
                <a:solidFill>
                  <a:srgbClr val="115E67"/>
                </a:solidFill>
                <a:latin typeface="Nunito" pitchFamily="2" charset="0"/>
                <a:cs typeface="Palatino Linotype"/>
              </a:rPr>
              <a:t>Op</a:t>
            </a:r>
            <a:r>
              <a:rPr lang="en-US" sz="1100" b="1" spc="20" dirty="0">
                <a:solidFill>
                  <a:srgbClr val="115E67"/>
                </a:solidFill>
                <a:latin typeface="Nunito" pitchFamily="2" charset="0"/>
                <a:cs typeface="Palatino Linotype"/>
              </a:rPr>
              <a:t>en</a:t>
            </a:r>
            <a:r>
              <a:rPr lang="en-US" sz="1100" b="1" spc="-60" dirty="0">
                <a:solidFill>
                  <a:srgbClr val="115E67"/>
                </a:solidFill>
                <a:latin typeface="Nunito" pitchFamily="2" charset="0"/>
                <a:cs typeface="Palatino Linotype"/>
              </a:rPr>
              <a:t> </a:t>
            </a:r>
            <a:r>
              <a:rPr lang="en-US" sz="1100" b="1" spc="50" dirty="0">
                <a:solidFill>
                  <a:srgbClr val="115E67"/>
                </a:solidFill>
                <a:latin typeface="Nunito" pitchFamily="2" charset="0"/>
                <a:cs typeface="Palatino Linotype"/>
              </a:rPr>
              <a:t>En</a:t>
            </a:r>
            <a:r>
              <a:rPr lang="en-US" sz="1100" b="1" spc="20" dirty="0">
                <a:solidFill>
                  <a:srgbClr val="115E67"/>
                </a:solidFill>
                <a:latin typeface="Nunito" pitchFamily="2" charset="0"/>
                <a:cs typeface="Palatino Linotype"/>
              </a:rPr>
              <a:t>r</a:t>
            </a:r>
            <a:r>
              <a:rPr lang="en-US" sz="1100" b="1" spc="15" dirty="0">
                <a:solidFill>
                  <a:srgbClr val="115E67"/>
                </a:solidFill>
                <a:latin typeface="Nunito" pitchFamily="2" charset="0"/>
                <a:cs typeface="Palatino Linotype"/>
              </a:rPr>
              <a:t>o</a:t>
            </a:r>
            <a:r>
              <a:rPr lang="en-US" sz="1100" b="1" dirty="0">
                <a:solidFill>
                  <a:srgbClr val="115E67"/>
                </a:solidFill>
                <a:latin typeface="Nunito" pitchFamily="2" charset="0"/>
                <a:cs typeface="Palatino Linotype"/>
              </a:rPr>
              <a:t>llme</a:t>
            </a:r>
            <a:r>
              <a:rPr lang="en-US" sz="1100" b="1" spc="-10" dirty="0">
                <a:solidFill>
                  <a:srgbClr val="115E67"/>
                </a:solidFill>
                <a:latin typeface="Nunito" pitchFamily="2" charset="0"/>
                <a:cs typeface="Palatino Linotype"/>
              </a:rPr>
              <a:t>n</a:t>
            </a:r>
            <a:r>
              <a:rPr lang="en-US" sz="1100" b="1" spc="114" dirty="0">
                <a:solidFill>
                  <a:srgbClr val="115E67"/>
                </a:solidFill>
                <a:latin typeface="Nunito" pitchFamily="2" charset="0"/>
                <a:cs typeface="Palatino Linotype"/>
              </a:rPr>
              <a:t>t</a:t>
            </a:r>
            <a:r>
              <a:rPr lang="en-US" sz="1100" b="1" spc="-60" dirty="0">
                <a:solidFill>
                  <a:srgbClr val="115E67"/>
                </a:solidFill>
                <a:latin typeface="Nunito" pitchFamily="2" charset="0"/>
                <a:cs typeface="Palatino Linotype"/>
              </a:rPr>
              <a:t> </a:t>
            </a:r>
            <a:r>
              <a:rPr lang="en-US" sz="1100" b="1" spc="-10" dirty="0">
                <a:solidFill>
                  <a:srgbClr val="115E67"/>
                </a:solidFill>
                <a:latin typeface="Nunito" pitchFamily="2" charset="0"/>
                <a:cs typeface="Palatino Linotype"/>
              </a:rPr>
              <a:t>P</a:t>
            </a:r>
            <a:r>
              <a:rPr lang="en-US" sz="1100" b="1" spc="20" dirty="0">
                <a:solidFill>
                  <a:srgbClr val="115E67"/>
                </a:solidFill>
                <a:latin typeface="Nunito" pitchFamily="2" charset="0"/>
                <a:cs typeface="Palatino Linotype"/>
              </a:rPr>
              <a:t>eriod</a:t>
            </a:r>
            <a:r>
              <a:rPr lang="en-US" sz="1100" b="1" spc="-60" dirty="0">
                <a:solidFill>
                  <a:srgbClr val="115E67"/>
                </a:solidFill>
                <a:latin typeface="Nunito" pitchFamily="2" charset="0"/>
                <a:cs typeface="Palatino Linotype"/>
              </a:rPr>
              <a:t> </a:t>
            </a:r>
            <a:r>
              <a:rPr lang="en-US" sz="1100" b="1" dirty="0">
                <a:solidFill>
                  <a:srgbClr val="115E67"/>
                </a:solidFill>
                <a:latin typeface="Nunito" pitchFamily="2" charset="0"/>
                <a:cs typeface="Palatino Linotype"/>
              </a:rPr>
              <a:t>(OE</a:t>
            </a:r>
            <a:r>
              <a:rPr lang="en-US" sz="1100" b="1" spc="-25" dirty="0">
                <a:solidFill>
                  <a:srgbClr val="115E67"/>
                </a:solidFill>
                <a:latin typeface="Nunito" pitchFamily="2" charset="0"/>
                <a:cs typeface="Palatino Linotype"/>
              </a:rPr>
              <a:t>P</a:t>
            </a:r>
            <a:r>
              <a:rPr lang="en-US" sz="1100" b="1" spc="20" dirty="0">
                <a:solidFill>
                  <a:srgbClr val="115E67"/>
                </a:solidFill>
                <a:latin typeface="Nunito" pitchFamily="2" charset="0"/>
                <a:cs typeface="Palatino Linotype"/>
              </a:rPr>
              <a:t>)</a:t>
            </a:r>
            <a:endParaRPr lang="en-US" sz="1100" dirty="0">
              <a:latin typeface="Nunito" pitchFamily="2" charset="0"/>
              <a:cs typeface="Palatino Linotype"/>
            </a:endParaRPr>
          </a:p>
        </p:txBody>
      </p:sp>
      <p:sp>
        <p:nvSpPr>
          <p:cNvPr id="180" name="object 6">
            <a:extLst>
              <a:ext uri="{FF2B5EF4-FFF2-40B4-BE49-F238E27FC236}">
                <a16:creationId xmlns:a16="http://schemas.microsoft.com/office/drawing/2014/main" id="{2EA950F9-2FDD-DAB5-DA8A-D85507F36B69}"/>
              </a:ext>
            </a:extLst>
          </p:cNvPr>
          <p:cNvSpPr/>
          <p:nvPr/>
        </p:nvSpPr>
        <p:spPr>
          <a:xfrm>
            <a:off x="3264907" y="1933174"/>
            <a:ext cx="4989830" cy="1498600"/>
          </a:xfrm>
          <a:custGeom>
            <a:avLst/>
            <a:gdLst/>
            <a:ahLst/>
            <a:cxnLst/>
            <a:rect l="l" t="t" r="r" b="b"/>
            <a:pathLst>
              <a:path w="4989830" h="1498600">
                <a:moveTo>
                  <a:pt x="0" y="1498003"/>
                </a:moveTo>
                <a:lnTo>
                  <a:pt x="4989487" y="1498003"/>
                </a:lnTo>
                <a:lnTo>
                  <a:pt x="4989487" y="0"/>
                </a:lnTo>
                <a:lnTo>
                  <a:pt x="0" y="0"/>
                </a:lnTo>
                <a:lnTo>
                  <a:pt x="0" y="1498003"/>
                </a:lnTo>
                <a:close/>
              </a:path>
            </a:pathLst>
          </a:custGeom>
          <a:solidFill>
            <a:srgbClr val="C3D6D9"/>
          </a:solidFill>
        </p:spPr>
        <p:txBody>
          <a:bodyPr wrap="square" lIns="0" tIns="0" rIns="0" bIns="0" rtlCol="0"/>
          <a:lstStyle/>
          <a:p>
            <a:endParaRPr dirty="0">
              <a:latin typeface="Nunito" pitchFamily="2" charset="0"/>
            </a:endParaRPr>
          </a:p>
        </p:txBody>
      </p:sp>
      <p:sp>
        <p:nvSpPr>
          <p:cNvPr id="181" name="object 7">
            <a:extLst>
              <a:ext uri="{FF2B5EF4-FFF2-40B4-BE49-F238E27FC236}">
                <a16:creationId xmlns:a16="http://schemas.microsoft.com/office/drawing/2014/main" id="{0E4FCB41-8DA1-C51D-DCD8-11B895D2564D}"/>
              </a:ext>
            </a:extLst>
          </p:cNvPr>
          <p:cNvSpPr/>
          <p:nvPr/>
        </p:nvSpPr>
        <p:spPr>
          <a:xfrm>
            <a:off x="3320215" y="2445758"/>
            <a:ext cx="628650" cy="330200"/>
          </a:xfrm>
          <a:custGeom>
            <a:avLst/>
            <a:gdLst/>
            <a:ahLst/>
            <a:cxnLst/>
            <a:rect l="l" t="t" r="r" b="b"/>
            <a:pathLst>
              <a:path w="628650" h="330200">
                <a:moveTo>
                  <a:pt x="0" y="330111"/>
                </a:moveTo>
                <a:lnTo>
                  <a:pt x="628370" y="330111"/>
                </a:lnTo>
                <a:lnTo>
                  <a:pt x="628370" y="0"/>
                </a:lnTo>
                <a:lnTo>
                  <a:pt x="0" y="0"/>
                </a:lnTo>
                <a:lnTo>
                  <a:pt x="0" y="330111"/>
                </a:lnTo>
                <a:close/>
              </a:path>
            </a:pathLst>
          </a:custGeom>
          <a:solidFill>
            <a:srgbClr val="407E85"/>
          </a:solidFill>
        </p:spPr>
        <p:txBody>
          <a:bodyPr wrap="square" lIns="0" tIns="0" rIns="0" bIns="0" rtlCol="0"/>
          <a:lstStyle/>
          <a:p>
            <a:endParaRPr dirty="0">
              <a:latin typeface="Nunito" pitchFamily="2" charset="0"/>
            </a:endParaRPr>
          </a:p>
        </p:txBody>
      </p:sp>
      <p:sp>
        <p:nvSpPr>
          <p:cNvPr id="182" name="object 8">
            <a:extLst>
              <a:ext uri="{FF2B5EF4-FFF2-40B4-BE49-F238E27FC236}">
                <a16:creationId xmlns:a16="http://schemas.microsoft.com/office/drawing/2014/main" id="{3669BEB0-2B5F-7FC2-CD74-CF9ADB940A08}"/>
              </a:ext>
            </a:extLst>
          </p:cNvPr>
          <p:cNvSpPr/>
          <p:nvPr/>
        </p:nvSpPr>
        <p:spPr>
          <a:xfrm>
            <a:off x="3320215" y="2363335"/>
            <a:ext cx="628650" cy="82550"/>
          </a:xfrm>
          <a:custGeom>
            <a:avLst/>
            <a:gdLst/>
            <a:ahLst/>
            <a:cxnLst/>
            <a:rect l="l" t="t" r="r" b="b"/>
            <a:pathLst>
              <a:path w="628650" h="82550">
                <a:moveTo>
                  <a:pt x="0" y="82423"/>
                </a:moveTo>
                <a:lnTo>
                  <a:pt x="628370" y="82423"/>
                </a:lnTo>
                <a:lnTo>
                  <a:pt x="628370" y="0"/>
                </a:lnTo>
                <a:lnTo>
                  <a:pt x="0" y="0"/>
                </a:lnTo>
                <a:lnTo>
                  <a:pt x="0" y="82423"/>
                </a:lnTo>
                <a:close/>
              </a:path>
            </a:pathLst>
          </a:custGeom>
          <a:solidFill>
            <a:srgbClr val="407E85"/>
          </a:solidFill>
        </p:spPr>
        <p:txBody>
          <a:bodyPr wrap="square" lIns="0" tIns="0" rIns="0" bIns="0" rtlCol="0"/>
          <a:lstStyle/>
          <a:p>
            <a:endParaRPr dirty="0">
              <a:latin typeface="Nunito" pitchFamily="2" charset="0"/>
            </a:endParaRPr>
          </a:p>
        </p:txBody>
      </p:sp>
      <p:sp>
        <p:nvSpPr>
          <p:cNvPr id="183" name="object 9">
            <a:extLst>
              <a:ext uri="{FF2B5EF4-FFF2-40B4-BE49-F238E27FC236}">
                <a16:creationId xmlns:a16="http://schemas.microsoft.com/office/drawing/2014/main" id="{98FEC905-125F-23CC-C9E0-315B5D33E3C9}"/>
              </a:ext>
            </a:extLst>
          </p:cNvPr>
          <p:cNvSpPr/>
          <p:nvPr/>
        </p:nvSpPr>
        <p:spPr>
          <a:xfrm>
            <a:off x="3370478" y="2487470"/>
            <a:ext cx="113664" cy="69850"/>
          </a:xfrm>
          <a:custGeom>
            <a:avLst/>
            <a:gdLst/>
            <a:ahLst/>
            <a:cxnLst/>
            <a:rect l="l" t="t" r="r" b="b"/>
            <a:pathLst>
              <a:path w="113665"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84" name="object 10">
            <a:extLst>
              <a:ext uri="{FF2B5EF4-FFF2-40B4-BE49-F238E27FC236}">
                <a16:creationId xmlns:a16="http://schemas.microsoft.com/office/drawing/2014/main" id="{6194B8D7-5732-90B7-2DA0-5237EE804E11}"/>
              </a:ext>
            </a:extLst>
          </p:cNvPr>
          <p:cNvSpPr/>
          <p:nvPr/>
        </p:nvSpPr>
        <p:spPr>
          <a:xfrm>
            <a:off x="3370478" y="2573547"/>
            <a:ext cx="113664" cy="69850"/>
          </a:xfrm>
          <a:custGeom>
            <a:avLst/>
            <a:gdLst/>
            <a:ahLst/>
            <a:cxnLst/>
            <a:rect l="l" t="t" r="r" b="b"/>
            <a:pathLst>
              <a:path w="113665"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85" name="object 11">
            <a:extLst>
              <a:ext uri="{FF2B5EF4-FFF2-40B4-BE49-F238E27FC236}">
                <a16:creationId xmlns:a16="http://schemas.microsoft.com/office/drawing/2014/main" id="{B6B396E7-98DD-65FE-0DAE-9F301126A171}"/>
              </a:ext>
            </a:extLst>
          </p:cNvPr>
          <p:cNvSpPr/>
          <p:nvPr/>
        </p:nvSpPr>
        <p:spPr>
          <a:xfrm>
            <a:off x="3370478" y="2663861"/>
            <a:ext cx="113664" cy="69850"/>
          </a:xfrm>
          <a:custGeom>
            <a:avLst/>
            <a:gdLst/>
            <a:ahLst/>
            <a:cxnLst/>
            <a:rect l="l" t="t" r="r" b="b"/>
            <a:pathLst>
              <a:path w="113665"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86" name="object 12">
            <a:extLst>
              <a:ext uri="{FF2B5EF4-FFF2-40B4-BE49-F238E27FC236}">
                <a16:creationId xmlns:a16="http://schemas.microsoft.com/office/drawing/2014/main" id="{7BB81DAB-B6EC-B307-A140-D2FC22B52558}"/>
              </a:ext>
            </a:extLst>
          </p:cNvPr>
          <p:cNvSpPr/>
          <p:nvPr/>
        </p:nvSpPr>
        <p:spPr>
          <a:xfrm>
            <a:off x="3508720"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87" name="object 13">
            <a:extLst>
              <a:ext uri="{FF2B5EF4-FFF2-40B4-BE49-F238E27FC236}">
                <a16:creationId xmlns:a16="http://schemas.microsoft.com/office/drawing/2014/main" id="{AD859FA7-4D06-E7B9-3C08-E0ACB46F7AA1}"/>
              </a:ext>
            </a:extLst>
          </p:cNvPr>
          <p:cNvSpPr/>
          <p:nvPr/>
        </p:nvSpPr>
        <p:spPr>
          <a:xfrm>
            <a:off x="3508720"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88" name="object 14">
            <a:extLst>
              <a:ext uri="{FF2B5EF4-FFF2-40B4-BE49-F238E27FC236}">
                <a16:creationId xmlns:a16="http://schemas.microsoft.com/office/drawing/2014/main" id="{566AB0E0-BBCD-A819-9394-65D2519049D8}"/>
              </a:ext>
            </a:extLst>
          </p:cNvPr>
          <p:cNvSpPr/>
          <p:nvPr/>
        </p:nvSpPr>
        <p:spPr>
          <a:xfrm>
            <a:off x="3508720"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89" name="object 15">
            <a:extLst>
              <a:ext uri="{FF2B5EF4-FFF2-40B4-BE49-F238E27FC236}">
                <a16:creationId xmlns:a16="http://schemas.microsoft.com/office/drawing/2014/main" id="{03CA902E-3915-A175-93B7-3AA9FEDC7F9E}"/>
              </a:ext>
            </a:extLst>
          </p:cNvPr>
          <p:cNvSpPr/>
          <p:nvPr/>
        </p:nvSpPr>
        <p:spPr>
          <a:xfrm>
            <a:off x="3646962"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90" name="object 16">
            <a:extLst>
              <a:ext uri="{FF2B5EF4-FFF2-40B4-BE49-F238E27FC236}">
                <a16:creationId xmlns:a16="http://schemas.microsoft.com/office/drawing/2014/main" id="{7192471B-AF1D-65BE-ABE6-1F67C9B17444}"/>
              </a:ext>
            </a:extLst>
          </p:cNvPr>
          <p:cNvSpPr/>
          <p:nvPr/>
        </p:nvSpPr>
        <p:spPr>
          <a:xfrm>
            <a:off x="3646962"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91" name="object 17">
            <a:extLst>
              <a:ext uri="{FF2B5EF4-FFF2-40B4-BE49-F238E27FC236}">
                <a16:creationId xmlns:a16="http://schemas.microsoft.com/office/drawing/2014/main" id="{89FE9DEC-AB0E-0999-A867-AB746CCA69D2}"/>
              </a:ext>
            </a:extLst>
          </p:cNvPr>
          <p:cNvSpPr/>
          <p:nvPr/>
        </p:nvSpPr>
        <p:spPr>
          <a:xfrm>
            <a:off x="3646962"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92" name="object 18">
            <a:extLst>
              <a:ext uri="{FF2B5EF4-FFF2-40B4-BE49-F238E27FC236}">
                <a16:creationId xmlns:a16="http://schemas.microsoft.com/office/drawing/2014/main" id="{995D7A20-B0DE-18AB-9910-F3E63F5CFD69}"/>
              </a:ext>
            </a:extLst>
          </p:cNvPr>
          <p:cNvSpPr/>
          <p:nvPr/>
        </p:nvSpPr>
        <p:spPr>
          <a:xfrm>
            <a:off x="3785204"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93" name="object 19">
            <a:extLst>
              <a:ext uri="{FF2B5EF4-FFF2-40B4-BE49-F238E27FC236}">
                <a16:creationId xmlns:a16="http://schemas.microsoft.com/office/drawing/2014/main" id="{71EC3C7E-9E4D-14C5-728A-C6FB5F777B53}"/>
              </a:ext>
            </a:extLst>
          </p:cNvPr>
          <p:cNvSpPr/>
          <p:nvPr/>
        </p:nvSpPr>
        <p:spPr>
          <a:xfrm>
            <a:off x="3785204"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94" name="object 20">
            <a:extLst>
              <a:ext uri="{FF2B5EF4-FFF2-40B4-BE49-F238E27FC236}">
                <a16:creationId xmlns:a16="http://schemas.microsoft.com/office/drawing/2014/main" id="{1A7B8E7B-C63F-4B93-E902-1EE757D29E5A}"/>
              </a:ext>
            </a:extLst>
          </p:cNvPr>
          <p:cNvSpPr/>
          <p:nvPr/>
        </p:nvSpPr>
        <p:spPr>
          <a:xfrm>
            <a:off x="3785204"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95" name="object 21">
            <a:extLst>
              <a:ext uri="{FF2B5EF4-FFF2-40B4-BE49-F238E27FC236}">
                <a16:creationId xmlns:a16="http://schemas.microsoft.com/office/drawing/2014/main" id="{E0F7DC0D-AF1A-97A1-A274-7DE4ADD09D1A}"/>
              </a:ext>
            </a:extLst>
          </p:cNvPr>
          <p:cNvSpPr/>
          <p:nvPr/>
        </p:nvSpPr>
        <p:spPr>
          <a:xfrm>
            <a:off x="6162793" y="2445758"/>
            <a:ext cx="628650" cy="330200"/>
          </a:xfrm>
          <a:custGeom>
            <a:avLst/>
            <a:gdLst/>
            <a:ahLst/>
            <a:cxnLst/>
            <a:rect l="l" t="t" r="r" b="b"/>
            <a:pathLst>
              <a:path w="628650" h="330200">
                <a:moveTo>
                  <a:pt x="0" y="330111"/>
                </a:moveTo>
                <a:lnTo>
                  <a:pt x="628370" y="330111"/>
                </a:lnTo>
                <a:lnTo>
                  <a:pt x="628370" y="0"/>
                </a:lnTo>
                <a:lnTo>
                  <a:pt x="0" y="0"/>
                </a:lnTo>
                <a:lnTo>
                  <a:pt x="0" y="330111"/>
                </a:lnTo>
                <a:close/>
              </a:path>
            </a:pathLst>
          </a:custGeom>
          <a:solidFill>
            <a:srgbClr val="407E85"/>
          </a:solidFill>
        </p:spPr>
        <p:txBody>
          <a:bodyPr wrap="square" lIns="0" tIns="0" rIns="0" bIns="0" rtlCol="0"/>
          <a:lstStyle/>
          <a:p>
            <a:endParaRPr dirty="0">
              <a:latin typeface="Nunito" pitchFamily="2" charset="0"/>
            </a:endParaRPr>
          </a:p>
        </p:txBody>
      </p:sp>
      <p:sp>
        <p:nvSpPr>
          <p:cNvPr id="196" name="object 22">
            <a:extLst>
              <a:ext uri="{FF2B5EF4-FFF2-40B4-BE49-F238E27FC236}">
                <a16:creationId xmlns:a16="http://schemas.microsoft.com/office/drawing/2014/main" id="{16A90B58-5685-F876-ECBD-81C1D7C2DAC3}"/>
              </a:ext>
            </a:extLst>
          </p:cNvPr>
          <p:cNvSpPr/>
          <p:nvPr/>
        </p:nvSpPr>
        <p:spPr>
          <a:xfrm>
            <a:off x="6162793" y="2363335"/>
            <a:ext cx="628650" cy="82550"/>
          </a:xfrm>
          <a:custGeom>
            <a:avLst/>
            <a:gdLst/>
            <a:ahLst/>
            <a:cxnLst/>
            <a:rect l="l" t="t" r="r" b="b"/>
            <a:pathLst>
              <a:path w="628650" h="82550">
                <a:moveTo>
                  <a:pt x="0" y="82423"/>
                </a:moveTo>
                <a:lnTo>
                  <a:pt x="628370" y="82423"/>
                </a:lnTo>
                <a:lnTo>
                  <a:pt x="628370" y="0"/>
                </a:lnTo>
                <a:lnTo>
                  <a:pt x="0" y="0"/>
                </a:lnTo>
                <a:lnTo>
                  <a:pt x="0" y="82423"/>
                </a:lnTo>
                <a:close/>
              </a:path>
            </a:pathLst>
          </a:custGeom>
          <a:solidFill>
            <a:srgbClr val="407E85"/>
          </a:solidFill>
        </p:spPr>
        <p:txBody>
          <a:bodyPr wrap="square" lIns="0" tIns="0" rIns="0" bIns="0" rtlCol="0"/>
          <a:lstStyle/>
          <a:p>
            <a:endParaRPr dirty="0">
              <a:latin typeface="Nunito" pitchFamily="2" charset="0"/>
            </a:endParaRPr>
          </a:p>
        </p:txBody>
      </p:sp>
      <p:sp>
        <p:nvSpPr>
          <p:cNvPr id="197" name="object 23">
            <a:extLst>
              <a:ext uri="{FF2B5EF4-FFF2-40B4-BE49-F238E27FC236}">
                <a16:creationId xmlns:a16="http://schemas.microsoft.com/office/drawing/2014/main" id="{0FE644A7-E8E4-41A6-77DB-00C4F5B16732}"/>
              </a:ext>
            </a:extLst>
          </p:cNvPr>
          <p:cNvSpPr/>
          <p:nvPr/>
        </p:nvSpPr>
        <p:spPr>
          <a:xfrm>
            <a:off x="6213061"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98" name="object 24">
            <a:extLst>
              <a:ext uri="{FF2B5EF4-FFF2-40B4-BE49-F238E27FC236}">
                <a16:creationId xmlns:a16="http://schemas.microsoft.com/office/drawing/2014/main" id="{7A5B0952-3282-2601-FC26-114CD525AF28}"/>
              </a:ext>
            </a:extLst>
          </p:cNvPr>
          <p:cNvSpPr/>
          <p:nvPr/>
        </p:nvSpPr>
        <p:spPr>
          <a:xfrm>
            <a:off x="6213061"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199" name="object 25">
            <a:extLst>
              <a:ext uri="{FF2B5EF4-FFF2-40B4-BE49-F238E27FC236}">
                <a16:creationId xmlns:a16="http://schemas.microsoft.com/office/drawing/2014/main" id="{9FF424F4-7B05-E0EE-725A-5DF5F5C10340}"/>
              </a:ext>
            </a:extLst>
          </p:cNvPr>
          <p:cNvSpPr/>
          <p:nvPr/>
        </p:nvSpPr>
        <p:spPr>
          <a:xfrm>
            <a:off x="6213061"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0" name="object 26">
            <a:extLst>
              <a:ext uri="{FF2B5EF4-FFF2-40B4-BE49-F238E27FC236}">
                <a16:creationId xmlns:a16="http://schemas.microsoft.com/office/drawing/2014/main" id="{6E8C1D84-2B4D-23A3-666C-F415642CF988}"/>
              </a:ext>
            </a:extLst>
          </p:cNvPr>
          <p:cNvSpPr/>
          <p:nvPr/>
        </p:nvSpPr>
        <p:spPr>
          <a:xfrm>
            <a:off x="6351304"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1" name="object 27">
            <a:extLst>
              <a:ext uri="{FF2B5EF4-FFF2-40B4-BE49-F238E27FC236}">
                <a16:creationId xmlns:a16="http://schemas.microsoft.com/office/drawing/2014/main" id="{58796286-F5E2-A436-B109-F4BBFCF5E3FD}"/>
              </a:ext>
            </a:extLst>
          </p:cNvPr>
          <p:cNvSpPr/>
          <p:nvPr/>
        </p:nvSpPr>
        <p:spPr>
          <a:xfrm>
            <a:off x="6351304"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2" name="object 28">
            <a:extLst>
              <a:ext uri="{FF2B5EF4-FFF2-40B4-BE49-F238E27FC236}">
                <a16:creationId xmlns:a16="http://schemas.microsoft.com/office/drawing/2014/main" id="{848DCD27-C80C-229D-03CB-B683249EACC7}"/>
              </a:ext>
            </a:extLst>
          </p:cNvPr>
          <p:cNvSpPr/>
          <p:nvPr/>
        </p:nvSpPr>
        <p:spPr>
          <a:xfrm>
            <a:off x="6351304"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3" name="object 29">
            <a:extLst>
              <a:ext uri="{FF2B5EF4-FFF2-40B4-BE49-F238E27FC236}">
                <a16:creationId xmlns:a16="http://schemas.microsoft.com/office/drawing/2014/main" id="{88967A2C-7584-4A0B-CABC-643BD2BBA2F9}"/>
              </a:ext>
            </a:extLst>
          </p:cNvPr>
          <p:cNvSpPr/>
          <p:nvPr/>
        </p:nvSpPr>
        <p:spPr>
          <a:xfrm>
            <a:off x="6489546"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4" name="object 30">
            <a:extLst>
              <a:ext uri="{FF2B5EF4-FFF2-40B4-BE49-F238E27FC236}">
                <a16:creationId xmlns:a16="http://schemas.microsoft.com/office/drawing/2014/main" id="{3AB37D52-F720-7F63-3AB3-99B094DC0551}"/>
              </a:ext>
            </a:extLst>
          </p:cNvPr>
          <p:cNvSpPr/>
          <p:nvPr/>
        </p:nvSpPr>
        <p:spPr>
          <a:xfrm>
            <a:off x="6489546"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5" name="object 31">
            <a:extLst>
              <a:ext uri="{FF2B5EF4-FFF2-40B4-BE49-F238E27FC236}">
                <a16:creationId xmlns:a16="http://schemas.microsoft.com/office/drawing/2014/main" id="{30F3D067-1BDF-28E6-615C-1684A8C78797}"/>
              </a:ext>
            </a:extLst>
          </p:cNvPr>
          <p:cNvSpPr/>
          <p:nvPr/>
        </p:nvSpPr>
        <p:spPr>
          <a:xfrm>
            <a:off x="6489546"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6" name="object 32">
            <a:extLst>
              <a:ext uri="{FF2B5EF4-FFF2-40B4-BE49-F238E27FC236}">
                <a16:creationId xmlns:a16="http://schemas.microsoft.com/office/drawing/2014/main" id="{0087F74D-D752-C1DD-135A-A9D269DD7543}"/>
              </a:ext>
            </a:extLst>
          </p:cNvPr>
          <p:cNvSpPr/>
          <p:nvPr/>
        </p:nvSpPr>
        <p:spPr>
          <a:xfrm>
            <a:off x="6627788"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7" name="object 33">
            <a:extLst>
              <a:ext uri="{FF2B5EF4-FFF2-40B4-BE49-F238E27FC236}">
                <a16:creationId xmlns:a16="http://schemas.microsoft.com/office/drawing/2014/main" id="{E6B942D2-C968-8154-54F5-265DC3D50088}"/>
              </a:ext>
            </a:extLst>
          </p:cNvPr>
          <p:cNvSpPr/>
          <p:nvPr/>
        </p:nvSpPr>
        <p:spPr>
          <a:xfrm>
            <a:off x="6627788"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8" name="object 34">
            <a:extLst>
              <a:ext uri="{FF2B5EF4-FFF2-40B4-BE49-F238E27FC236}">
                <a16:creationId xmlns:a16="http://schemas.microsoft.com/office/drawing/2014/main" id="{AC965461-4B1E-2E86-23D4-8DA885FD488E}"/>
              </a:ext>
            </a:extLst>
          </p:cNvPr>
          <p:cNvSpPr/>
          <p:nvPr/>
        </p:nvSpPr>
        <p:spPr>
          <a:xfrm>
            <a:off x="6627788"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09" name="object 35">
            <a:extLst>
              <a:ext uri="{FF2B5EF4-FFF2-40B4-BE49-F238E27FC236}">
                <a16:creationId xmlns:a16="http://schemas.microsoft.com/office/drawing/2014/main" id="{9B0C041D-7CF2-50AA-1C82-8ED132076D9C}"/>
              </a:ext>
            </a:extLst>
          </p:cNvPr>
          <p:cNvSpPr/>
          <p:nvPr/>
        </p:nvSpPr>
        <p:spPr>
          <a:xfrm>
            <a:off x="4030856" y="2445758"/>
            <a:ext cx="628650" cy="330200"/>
          </a:xfrm>
          <a:custGeom>
            <a:avLst/>
            <a:gdLst/>
            <a:ahLst/>
            <a:cxnLst/>
            <a:rect l="l" t="t" r="r" b="b"/>
            <a:pathLst>
              <a:path w="628650" h="330200">
                <a:moveTo>
                  <a:pt x="0" y="330111"/>
                </a:moveTo>
                <a:lnTo>
                  <a:pt x="628370" y="330111"/>
                </a:lnTo>
                <a:lnTo>
                  <a:pt x="628370" y="0"/>
                </a:lnTo>
                <a:lnTo>
                  <a:pt x="0" y="0"/>
                </a:lnTo>
                <a:lnTo>
                  <a:pt x="0" y="330111"/>
                </a:lnTo>
                <a:close/>
              </a:path>
            </a:pathLst>
          </a:custGeom>
          <a:solidFill>
            <a:srgbClr val="407E85"/>
          </a:solidFill>
        </p:spPr>
        <p:txBody>
          <a:bodyPr wrap="square" lIns="0" tIns="0" rIns="0" bIns="0" rtlCol="0"/>
          <a:lstStyle/>
          <a:p>
            <a:endParaRPr dirty="0">
              <a:latin typeface="Nunito" pitchFamily="2" charset="0"/>
            </a:endParaRPr>
          </a:p>
        </p:txBody>
      </p:sp>
      <p:sp>
        <p:nvSpPr>
          <p:cNvPr id="210" name="object 36">
            <a:extLst>
              <a:ext uri="{FF2B5EF4-FFF2-40B4-BE49-F238E27FC236}">
                <a16:creationId xmlns:a16="http://schemas.microsoft.com/office/drawing/2014/main" id="{6DFE8A62-37C3-61BA-B285-03B434B3DC11}"/>
              </a:ext>
            </a:extLst>
          </p:cNvPr>
          <p:cNvSpPr/>
          <p:nvPr/>
        </p:nvSpPr>
        <p:spPr>
          <a:xfrm>
            <a:off x="4030856" y="2363335"/>
            <a:ext cx="628650" cy="82550"/>
          </a:xfrm>
          <a:custGeom>
            <a:avLst/>
            <a:gdLst/>
            <a:ahLst/>
            <a:cxnLst/>
            <a:rect l="l" t="t" r="r" b="b"/>
            <a:pathLst>
              <a:path w="628650" h="82550">
                <a:moveTo>
                  <a:pt x="0" y="82423"/>
                </a:moveTo>
                <a:lnTo>
                  <a:pt x="628370" y="82423"/>
                </a:lnTo>
                <a:lnTo>
                  <a:pt x="628370" y="0"/>
                </a:lnTo>
                <a:lnTo>
                  <a:pt x="0" y="0"/>
                </a:lnTo>
                <a:lnTo>
                  <a:pt x="0" y="82423"/>
                </a:lnTo>
                <a:close/>
              </a:path>
            </a:pathLst>
          </a:custGeom>
          <a:solidFill>
            <a:srgbClr val="407E85"/>
          </a:solidFill>
        </p:spPr>
        <p:txBody>
          <a:bodyPr wrap="square" lIns="0" tIns="0" rIns="0" bIns="0" rtlCol="0"/>
          <a:lstStyle/>
          <a:p>
            <a:endParaRPr dirty="0">
              <a:latin typeface="Nunito" pitchFamily="2" charset="0"/>
            </a:endParaRPr>
          </a:p>
        </p:txBody>
      </p:sp>
      <p:sp>
        <p:nvSpPr>
          <p:cNvPr id="211" name="object 37">
            <a:extLst>
              <a:ext uri="{FF2B5EF4-FFF2-40B4-BE49-F238E27FC236}">
                <a16:creationId xmlns:a16="http://schemas.microsoft.com/office/drawing/2014/main" id="{FC3FFECE-D776-93C9-3813-8B96D50BD338}"/>
              </a:ext>
            </a:extLst>
          </p:cNvPr>
          <p:cNvSpPr/>
          <p:nvPr/>
        </p:nvSpPr>
        <p:spPr>
          <a:xfrm>
            <a:off x="4081124"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12" name="object 38">
            <a:extLst>
              <a:ext uri="{FF2B5EF4-FFF2-40B4-BE49-F238E27FC236}">
                <a16:creationId xmlns:a16="http://schemas.microsoft.com/office/drawing/2014/main" id="{35A26FF8-7C2B-3635-78DD-54D5A070CE9D}"/>
              </a:ext>
            </a:extLst>
          </p:cNvPr>
          <p:cNvSpPr/>
          <p:nvPr/>
        </p:nvSpPr>
        <p:spPr>
          <a:xfrm>
            <a:off x="4081124"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13" name="object 39">
            <a:extLst>
              <a:ext uri="{FF2B5EF4-FFF2-40B4-BE49-F238E27FC236}">
                <a16:creationId xmlns:a16="http://schemas.microsoft.com/office/drawing/2014/main" id="{C389C970-1077-882A-4238-95AF52733213}"/>
              </a:ext>
            </a:extLst>
          </p:cNvPr>
          <p:cNvSpPr/>
          <p:nvPr/>
        </p:nvSpPr>
        <p:spPr>
          <a:xfrm>
            <a:off x="4081124"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14" name="object 40">
            <a:extLst>
              <a:ext uri="{FF2B5EF4-FFF2-40B4-BE49-F238E27FC236}">
                <a16:creationId xmlns:a16="http://schemas.microsoft.com/office/drawing/2014/main" id="{9C4FE54B-C3F6-4F31-887E-B34AC6728519}"/>
              </a:ext>
            </a:extLst>
          </p:cNvPr>
          <p:cNvSpPr/>
          <p:nvPr/>
        </p:nvSpPr>
        <p:spPr>
          <a:xfrm>
            <a:off x="4219365"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15" name="object 41">
            <a:extLst>
              <a:ext uri="{FF2B5EF4-FFF2-40B4-BE49-F238E27FC236}">
                <a16:creationId xmlns:a16="http://schemas.microsoft.com/office/drawing/2014/main" id="{6D2F4A96-0D8B-0587-D33D-6B98ACC722B8}"/>
              </a:ext>
            </a:extLst>
          </p:cNvPr>
          <p:cNvSpPr/>
          <p:nvPr/>
        </p:nvSpPr>
        <p:spPr>
          <a:xfrm>
            <a:off x="4219365"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16" name="object 42">
            <a:extLst>
              <a:ext uri="{FF2B5EF4-FFF2-40B4-BE49-F238E27FC236}">
                <a16:creationId xmlns:a16="http://schemas.microsoft.com/office/drawing/2014/main" id="{5AA19C2A-EBDF-4C10-AA56-2DCEEF654486}"/>
              </a:ext>
            </a:extLst>
          </p:cNvPr>
          <p:cNvSpPr/>
          <p:nvPr/>
        </p:nvSpPr>
        <p:spPr>
          <a:xfrm>
            <a:off x="4219365"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17" name="object 43">
            <a:extLst>
              <a:ext uri="{FF2B5EF4-FFF2-40B4-BE49-F238E27FC236}">
                <a16:creationId xmlns:a16="http://schemas.microsoft.com/office/drawing/2014/main" id="{D3FD7186-C8C1-A277-53D1-0EF1A89B5C0B}"/>
              </a:ext>
            </a:extLst>
          </p:cNvPr>
          <p:cNvSpPr/>
          <p:nvPr/>
        </p:nvSpPr>
        <p:spPr>
          <a:xfrm>
            <a:off x="4357607"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18" name="object 44">
            <a:extLst>
              <a:ext uri="{FF2B5EF4-FFF2-40B4-BE49-F238E27FC236}">
                <a16:creationId xmlns:a16="http://schemas.microsoft.com/office/drawing/2014/main" id="{8AD1A0F6-D797-DDF5-A2FC-4572BF3E5142}"/>
              </a:ext>
            </a:extLst>
          </p:cNvPr>
          <p:cNvSpPr/>
          <p:nvPr/>
        </p:nvSpPr>
        <p:spPr>
          <a:xfrm>
            <a:off x="4357607"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19" name="object 45">
            <a:extLst>
              <a:ext uri="{FF2B5EF4-FFF2-40B4-BE49-F238E27FC236}">
                <a16:creationId xmlns:a16="http://schemas.microsoft.com/office/drawing/2014/main" id="{EA94298C-333C-CC8A-DEB6-63B981ACEE30}"/>
              </a:ext>
            </a:extLst>
          </p:cNvPr>
          <p:cNvSpPr/>
          <p:nvPr/>
        </p:nvSpPr>
        <p:spPr>
          <a:xfrm>
            <a:off x="4357607"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20" name="object 46">
            <a:extLst>
              <a:ext uri="{FF2B5EF4-FFF2-40B4-BE49-F238E27FC236}">
                <a16:creationId xmlns:a16="http://schemas.microsoft.com/office/drawing/2014/main" id="{0CFA975F-5BEB-0BD3-1025-7968B626F93C}"/>
              </a:ext>
            </a:extLst>
          </p:cNvPr>
          <p:cNvSpPr/>
          <p:nvPr/>
        </p:nvSpPr>
        <p:spPr>
          <a:xfrm>
            <a:off x="4495851"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21" name="object 47">
            <a:extLst>
              <a:ext uri="{FF2B5EF4-FFF2-40B4-BE49-F238E27FC236}">
                <a16:creationId xmlns:a16="http://schemas.microsoft.com/office/drawing/2014/main" id="{59C4339B-B380-E5AA-25B8-64740C686E7D}"/>
              </a:ext>
            </a:extLst>
          </p:cNvPr>
          <p:cNvSpPr/>
          <p:nvPr/>
        </p:nvSpPr>
        <p:spPr>
          <a:xfrm>
            <a:off x="4495851"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22" name="object 48">
            <a:extLst>
              <a:ext uri="{FF2B5EF4-FFF2-40B4-BE49-F238E27FC236}">
                <a16:creationId xmlns:a16="http://schemas.microsoft.com/office/drawing/2014/main" id="{94CA7403-2E03-0303-EC4C-DE907CA4CC11}"/>
              </a:ext>
            </a:extLst>
          </p:cNvPr>
          <p:cNvSpPr/>
          <p:nvPr/>
        </p:nvSpPr>
        <p:spPr>
          <a:xfrm>
            <a:off x="4495851"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23" name="object 49">
            <a:extLst>
              <a:ext uri="{FF2B5EF4-FFF2-40B4-BE49-F238E27FC236}">
                <a16:creationId xmlns:a16="http://schemas.microsoft.com/office/drawing/2014/main" id="{1D17A939-DDCF-4697-98A1-4AB6B3183250}"/>
              </a:ext>
            </a:extLst>
          </p:cNvPr>
          <p:cNvSpPr/>
          <p:nvPr/>
        </p:nvSpPr>
        <p:spPr>
          <a:xfrm>
            <a:off x="6873447" y="2445758"/>
            <a:ext cx="628650" cy="330200"/>
          </a:xfrm>
          <a:custGeom>
            <a:avLst/>
            <a:gdLst/>
            <a:ahLst/>
            <a:cxnLst/>
            <a:rect l="l" t="t" r="r" b="b"/>
            <a:pathLst>
              <a:path w="628650" h="330200">
                <a:moveTo>
                  <a:pt x="0" y="330111"/>
                </a:moveTo>
                <a:lnTo>
                  <a:pt x="628370" y="330111"/>
                </a:lnTo>
                <a:lnTo>
                  <a:pt x="628370" y="0"/>
                </a:lnTo>
                <a:lnTo>
                  <a:pt x="0" y="0"/>
                </a:lnTo>
                <a:lnTo>
                  <a:pt x="0" y="330111"/>
                </a:lnTo>
                <a:close/>
              </a:path>
            </a:pathLst>
          </a:custGeom>
          <a:solidFill>
            <a:srgbClr val="407E85"/>
          </a:solidFill>
        </p:spPr>
        <p:txBody>
          <a:bodyPr wrap="square" lIns="0" tIns="0" rIns="0" bIns="0" rtlCol="0"/>
          <a:lstStyle/>
          <a:p>
            <a:endParaRPr dirty="0">
              <a:latin typeface="Nunito" pitchFamily="2" charset="0"/>
            </a:endParaRPr>
          </a:p>
        </p:txBody>
      </p:sp>
      <p:sp>
        <p:nvSpPr>
          <p:cNvPr id="224" name="object 50">
            <a:extLst>
              <a:ext uri="{FF2B5EF4-FFF2-40B4-BE49-F238E27FC236}">
                <a16:creationId xmlns:a16="http://schemas.microsoft.com/office/drawing/2014/main" id="{66BB1AFB-A8A0-8441-A9FB-5BDCCFFFA17C}"/>
              </a:ext>
            </a:extLst>
          </p:cNvPr>
          <p:cNvSpPr/>
          <p:nvPr/>
        </p:nvSpPr>
        <p:spPr>
          <a:xfrm>
            <a:off x="6873447" y="2363335"/>
            <a:ext cx="628650" cy="82550"/>
          </a:xfrm>
          <a:custGeom>
            <a:avLst/>
            <a:gdLst/>
            <a:ahLst/>
            <a:cxnLst/>
            <a:rect l="l" t="t" r="r" b="b"/>
            <a:pathLst>
              <a:path w="628650" h="82550">
                <a:moveTo>
                  <a:pt x="0" y="82423"/>
                </a:moveTo>
                <a:lnTo>
                  <a:pt x="628370" y="82423"/>
                </a:lnTo>
                <a:lnTo>
                  <a:pt x="628370" y="0"/>
                </a:lnTo>
                <a:lnTo>
                  <a:pt x="0" y="0"/>
                </a:lnTo>
                <a:lnTo>
                  <a:pt x="0" y="82423"/>
                </a:lnTo>
                <a:close/>
              </a:path>
            </a:pathLst>
          </a:custGeom>
          <a:solidFill>
            <a:srgbClr val="407E85"/>
          </a:solidFill>
        </p:spPr>
        <p:txBody>
          <a:bodyPr wrap="square" lIns="0" tIns="0" rIns="0" bIns="0" rtlCol="0"/>
          <a:lstStyle/>
          <a:p>
            <a:endParaRPr dirty="0">
              <a:latin typeface="Nunito" pitchFamily="2" charset="0"/>
            </a:endParaRPr>
          </a:p>
        </p:txBody>
      </p:sp>
      <p:sp>
        <p:nvSpPr>
          <p:cNvPr id="225" name="object 51">
            <a:extLst>
              <a:ext uri="{FF2B5EF4-FFF2-40B4-BE49-F238E27FC236}">
                <a16:creationId xmlns:a16="http://schemas.microsoft.com/office/drawing/2014/main" id="{63F94E3A-42C7-35D7-EE87-87BAF2011CE8}"/>
              </a:ext>
            </a:extLst>
          </p:cNvPr>
          <p:cNvSpPr/>
          <p:nvPr/>
        </p:nvSpPr>
        <p:spPr>
          <a:xfrm>
            <a:off x="6923706"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26" name="object 52">
            <a:extLst>
              <a:ext uri="{FF2B5EF4-FFF2-40B4-BE49-F238E27FC236}">
                <a16:creationId xmlns:a16="http://schemas.microsoft.com/office/drawing/2014/main" id="{B4CA7742-5CD3-6986-47F0-D20C20A560DC}"/>
              </a:ext>
            </a:extLst>
          </p:cNvPr>
          <p:cNvSpPr/>
          <p:nvPr/>
        </p:nvSpPr>
        <p:spPr>
          <a:xfrm>
            <a:off x="6923706"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27" name="object 53">
            <a:extLst>
              <a:ext uri="{FF2B5EF4-FFF2-40B4-BE49-F238E27FC236}">
                <a16:creationId xmlns:a16="http://schemas.microsoft.com/office/drawing/2014/main" id="{4B6A64EE-F06F-784E-E4C2-973A5E5D4D9E}"/>
              </a:ext>
            </a:extLst>
          </p:cNvPr>
          <p:cNvSpPr/>
          <p:nvPr/>
        </p:nvSpPr>
        <p:spPr>
          <a:xfrm>
            <a:off x="6923706"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28" name="object 54">
            <a:extLst>
              <a:ext uri="{FF2B5EF4-FFF2-40B4-BE49-F238E27FC236}">
                <a16:creationId xmlns:a16="http://schemas.microsoft.com/office/drawing/2014/main" id="{FF5E5026-9394-AC88-A444-5C6AD156B0E5}"/>
              </a:ext>
            </a:extLst>
          </p:cNvPr>
          <p:cNvSpPr/>
          <p:nvPr/>
        </p:nvSpPr>
        <p:spPr>
          <a:xfrm>
            <a:off x="7061949"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29" name="object 55">
            <a:extLst>
              <a:ext uri="{FF2B5EF4-FFF2-40B4-BE49-F238E27FC236}">
                <a16:creationId xmlns:a16="http://schemas.microsoft.com/office/drawing/2014/main" id="{0D756B6B-7A7D-1E8D-EF5E-E36A26259E1D}"/>
              </a:ext>
            </a:extLst>
          </p:cNvPr>
          <p:cNvSpPr/>
          <p:nvPr/>
        </p:nvSpPr>
        <p:spPr>
          <a:xfrm>
            <a:off x="7061949"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30" name="object 56">
            <a:extLst>
              <a:ext uri="{FF2B5EF4-FFF2-40B4-BE49-F238E27FC236}">
                <a16:creationId xmlns:a16="http://schemas.microsoft.com/office/drawing/2014/main" id="{2F39AAAF-E92A-D6C4-950C-A027F2981A5E}"/>
              </a:ext>
            </a:extLst>
          </p:cNvPr>
          <p:cNvSpPr/>
          <p:nvPr/>
        </p:nvSpPr>
        <p:spPr>
          <a:xfrm>
            <a:off x="7061949"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31" name="object 57">
            <a:extLst>
              <a:ext uri="{FF2B5EF4-FFF2-40B4-BE49-F238E27FC236}">
                <a16:creationId xmlns:a16="http://schemas.microsoft.com/office/drawing/2014/main" id="{47B4C616-FE01-4524-B26F-9A2CDCE7B7E0}"/>
              </a:ext>
            </a:extLst>
          </p:cNvPr>
          <p:cNvSpPr/>
          <p:nvPr/>
        </p:nvSpPr>
        <p:spPr>
          <a:xfrm>
            <a:off x="7200191"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32" name="object 58">
            <a:extLst>
              <a:ext uri="{FF2B5EF4-FFF2-40B4-BE49-F238E27FC236}">
                <a16:creationId xmlns:a16="http://schemas.microsoft.com/office/drawing/2014/main" id="{DD701833-F41D-D05A-8F61-4BD6F3A504BE}"/>
              </a:ext>
            </a:extLst>
          </p:cNvPr>
          <p:cNvSpPr/>
          <p:nvPr/>
        </p:nvSpPr>
        <p:spPr>
          <a:xfrm>
            <a:off x="7200191"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33" name="object 59">
            <a:extLst>
              <a:ext uri="{FF2B5EF4-FFF2-40B4-BE49-F238E27FC236}">
                <a16:creationId xmlns:a16="http://schemas.microsoft.com/office/drawing/2014/main" id="{A30FCE6D-125F-51F6-6E5F-94DCF8979E38}"/>
              </a:ext>
            </a:extLst>
          </p:cNvPr>
          <p:cNvSpPr/>
          <p:nvPr/>
        </p:nvSpPr>
        <p:spPr>
          <a:xfrm>
            <a:off x="7200191"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34" name="object 60">
            <a:extLst>
              <a:ext uri="{FF2B5EF4-FFF2-40B4-BE49-F238E27FC236}">
                <a16:creationId xmlns:a16="http://schemas.microsoft.com/office/drawing/2014/main" id="{CE370C5A-6E84-F2C2-4B56-B18DD614573B}"/>
              </a:ext>
            </a:extLst>
          </p:cNvPr>
          <p:cNvSpPr/>
          <p:nvPr/>
        </p:nvSpPr>
        <p:spPr>
          <a:xfrm>
            <a:off x="7338433"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35" name="object 61">
            <a:extLst>
              <a:ext uri="{FF2B5EF4-FFF2-40B4-BE49-F238E27FC236}">
                <a16:creationId xmlns:a16="http://schemas.microsoft.com/office/drawing/2014/main" id="{27C0EB18-81D9-63E7-CD0B-3D42ABDE494C}"/>
              </a:ext>
            </a:extLst>
          </p:cNvPr>
          <p:cNvSpPr/>
          <p:nvPr/>
        </p:nvSpPr>
        <p:spPr>
          <a:xfrm>
            <a:off x="7338433"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36" name="object 62">
            <a:extLst>
              <a:ext uri="{FF2B5EF4-FFF2-40B4-BE49-F238E27FC236}">
                <a16:creationId xmlns:a16="http://schemas.microsoft.com/office/drawing/2014/main" id="{C4B58771-8380-5603-86C7-A3D96F9AF59C}"/>
              </a:ext>
            </a:extLst>
          </p:cNvPr>
          <p:cNvSpPr/>
          <p:nvPr/>
        </p:nvSpPr>
        <p:spPr>
          <a:xfrm>
            <a:off x="7338433"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37" name="object 63">
            <a:extLst>
              <a:ext uri="{FF2B5EF4-FFF2-40B4-BE49-F238E27FC236}">
                <a16:creationId xmlns:a16="http://schemas.microsoft.com/office/drawing/2014/main" id="{69E8A940-5C21-8EEB-EE33-D0C37312AB12}"/>
              </a:ext>
            </a:extLst>
          </p:cNvPr>
          <p:cNvSpPr/>
          <p:nvPr/>
        </p:nvSpPr>
        <p:spPr>
          <a:xfrm>
            <a:off x="4741510" y="2445758"/>
            <a:ext cx="628650" cy="330200"/>
          </a:xfrm>
          <a:custGeom>
            <a:avLst/>
            <a:gdLst/>
            <a:ahLst/>
            <a:cxnLst/>
            <a:rect l="l" t="t" r="r" b="b"/>
            <a:pathLst>
              <a:path w="628650" h="330200">
                <a:moveTo>
                  <a:pt x="0" y="330111"/>
                </a:moveTo>
                <a:lnTo>
                  <a:pt x="628370" y="330111"/>
                </a:lnTo>
                <a:lnTo>
                  <a:pt x="628370" y="0"/>
                </a:lnTo>
                <a:lnTo>
                  <a:pt x="0" y="0"/>
                </a:lnTo>
                <a:lnTo>
                  <a:pt x="0" y="330111"/>
                </a:lnTo>
                <a:close/>
              </a:path>
            </a:pathLst>
          </a:custGeom>
          <a:solidFill>
            <a:srgbClr val="407E85"/>
          </a:solidFill>
        </p:spPr>
        <p:txBody>
          <a:bodyPr wrap="square" lIns="0" tIns="0" rIns="0" bIns="0" rtlCol="0"/>
          <a:lstStyle/>
          <a:p>
            <a:endParaRPr dirty="0">
              <a:latin typeface="Nunito" pitchFamily="2" charset="0"/>
            </a:endParaRPr>
          </a:p>
        </p:txBody>
      </p:sp>
      <p:sp>
        <p:nvSpPr>
          <p:cNvPr id="238" name="object 64">
            <a:extLst>
              <a:ext uri="{FF2B5EF4-FFF2-40B4-BE49-F238E27FC236}">
                <a16:creationId xmlns:a16="http://schemas.microsoft.com/office/drawing/2014/main" id="{906D2ED3-434B-157B-1E60-EDE4453CF862}"/>
              </a:ext>
            </a:extLst>
          </p:cNvPr>
          <p:cNvSpPr/>
          <p:nvPr/>
        </p:nvSpPr>
        <p:spPr>
          <a:xfrm>
            <a:off x="4741510" y="2363335"/>
            <a:ext cx="628650" cy="82550"/>
          </a:xfrm>
          <a:custGeom>
            <a:avLst/>
            <a:gdLst/>
            <a:ahLst/>
            <a:cxnLst/>
            <a:rect l="l" t="t" r="r" b="b"/>
            <a:pathLst>
              <a:path w="628650" h="82550">
                <a:moveTo>
                  <a:pt x="0" y="82423"/>
                </a:moveTo>
                <a:lnTo>
                  <a:pt x="628370" y="82423"/>
                </a:lnTo>
                <a:lnTo>
                  <a:pt x="628370" y="0"/>
                </a:lnTo>
                <a:lnTo>
                  <a:pt x="0" y="0"/>
                </a:lnTo>
                <a:lnTo>
                  <a:pt x="0" y="82423"/>
                </a:lnTo>
                <a:close/>
              </a:path>
            </a:pathLst>
          </a:custGeom>
          <a:solidFill>
            <a:srgbClr val="407E85"/>
          </a:solidFill>
        </p:spPr>
        <p:txBody>
          <a:bodyPr wrap="square" lIns="0" tIns="0" rIns="0" bIns="0" rtlCol="0"/>
          <a:lstStyle/>
          <a:p>
            <a:endParaRPr dirty="0">
              <a:latin typeface="Nunito" pitchFamily="2" charset="0"/>
            </a:endParaRPr>
          </a:p>
        </p:txBody>
      </p:sp>
      <p:sp>
        <p:nvSpPr>
          <p:cNvPr id="239" name="object 65">
            <a:extLst>
              <a:ext uri="{FF2B5EF4-FFF2-40B4-BE49-F238E27FC236}">
                <a16:creationId xmlns:a16="http://schemas.microsoft.com/office/drawing/2014/main" id="{5D595EA3-55F3-2F6F-53D1-A9CE88260770}"/>
              </a:ext>
            </a:extLst>
          </p:cNvPr>
          <p:cNvSpPr/>
          <p:nvPr/>
        </p:nvSpPr>
        <p:spPr>
          <a:xfrm>
            <a:off x="4791769"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0" name="object 66">
            <a:extLst>
              <a:ext uri="{FF2B5EF4-FFF2-40B4-BE49-F238E27FC236}">
                <a16:creationId xmlns:a16="http://schemas.microsoft.com/office/drawing/2014/main" id="{9076D3FF-A7C2-C085-BF3A-FB0D4B4E6AC1}"/>
              </a:ext>
            </a:extLst>
          </p:cNvPr>
          <p:cNvSpPr/>
          <p:nvPr/>
        </p:nvSpPr>
        <p:spPr>
          <a:xfrm>
            <a:off x="4791769"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1" name="object 67">
            <a:extLst>
              <a:ext uri="{FF2B5EF4-FFF2-40B4-BE49-F238E27FC236}">
                <a16:creationId xmlns:a16="http://schemas.microsoft.com/office/drawing/2014/main" id="{FF0C93A3-4AB2-87EC-3322-03CE1A598586}"/>
              </a:ext>
            </a:extLst>
          </p:cNvPr>
          <p:cNvSpPr/>
          <p:nvPr/>
        </p:nvSpPr>
        <p:spPr>
          <a:xfrm>
            <a:off x="4791769"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2" name="object 68">
            <a:extLst>
              <a:ext uri="{FF2B5EF4-FFF2-40B4-BE49-F238E27FC236}">
                <a16:creationId xmlns:a16="http://schemas.microsoft.com/office/drawing/2014/main" id="{10435AE8-1590-6FD8-09ED-A7C7036ABB04}"/>
              </a:ext>
            </a:extLst>
          </p:cNvPr>
          <p:cNvSpPr/>
          <p:nvPr/>
        </p:nvSpPr>
        <p:spPr>
          <a:xfrm>
            <a:off x="4930011"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3" name="object 69">
            <a:extLst>
              <a:ext uri="{FF2B5EF4-FFF2-40B4-BE49-F238E27FC236}">
                <a16:creationId xmlns:a16="http://schemas.microsoft.com/office/drawing/2014/main" id="{06191083-855A-A15A-C6A0-C556E0432D04}"/>
              </a:ext>
            </a:extLst>
          </p:cNvPr>
          <p:cNvSpPr/>
          <p:nvPr/>
        </p:nvSpPr>
        <p:spPr>
          <a:xfrm>
            <a:off x="4930011"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4" name="object 70">
            <a:extLst>
              <a:ext uri="{FF2B5EF4-FFF2-40B4-BE49-F238E27FC236}">
                <a16:creationId xmlns:a16="http://schemas.microsoft.com/office/drawing/2014/main" id="{7CC3D52B-491B-41A0-24A8-00451272C271}"/>
              </a:ext>
            </a:extLst>
          </p:cNvPr>
          <p:cNvSpPr/>
          <p:nvPr/>
        </p:nvSpPr>
        <p:spPr>
          <a:xfrm>
            <a:off x="4930011"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5" name="object 71">
            <a:extLst>
              <a:ext uri="{FF2B5EF4-FFF2-40B4-BE49-F238E27FC236}">
                <a16:creationId xmlns:a16="http://schemas.microsoft.com/office/drawing/2014/main" id="{3C197713-78D5-A127-20E4-C475416FAE31}"/>
              </a:ext>
            </a:extLst>
          </p:cNvPr>
          <p:cNvSpPr/>
          <p:nvPr/>
        </p:nvSpPr>
        <p:spPr>
          <a:xfrm>
            <a:off x="5068253"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6" name="object 72">
            <a:extLst>
              <a:ext uri="{FF2B5EF4-FFF2-40B4-BE49-F238E27FC236}">
                <a16:creationId xmlns:a16="http://schemas.microsoft.com/office/drawing/2014/main" id="{9C38E8EB-97F4-D93E-B9FE-A57A0353C76A}"/>
              </a:ext>
            </a:extLst>
          </p:cNvPr>
          <p:cNvSpPr/>
          <p:nvPr/>
        </p:nvSpPr>
        <p:spPr>
          <a:xfrm>
            <a:off x="5068253"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7" name="object 73">
            <a:extLst>
              <a:ext uri="{FF2B5EF4-FFF2-40B4-BE49-F238E27FC236}">
                <a16:creationId xmlns:a16="http://schemas.microsoft.com/office/drawing/2014/main" id="{49D1E764-F4DE-805D-36C9-CC0194CD32D6}"/>
              </a:ext>
            </a:extLst>
          </p:cNvPr>
          <p:cNvSpPr/>
          <p:nvPr/>
        </p:nvSpPr>
        <p:spPr>
          <a:xfrm>
            <a:off x="5068253"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8" name="object 74">
            <a:extLst>
              <a:ext uri="{FF2B5EF4-FFF2-40B4-BE49-F238E27FC236}">
                <a16:creationId xmlns:a16="http://schemas.microsoft.com/office/drawing/2014/main" id="{02715EEF-30D5-48AE-E187-E9CC482B621F}"/>
              </a:ext>
            </a:extLst>
          </p:cNvPr>
          <p:cNvSpPr/>
          <p:nvPr/>
        </p:nvSpPr>
        <p:spPr>
          <a:xfrm>
            <a:off x="5206497"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49" name="object 75">
            <a:extLst>
              <a:ext uri="{FF2B5EF4-FFF2-40B4-BE49-F238E27FC236}">
                <a16:creationId xmlns:a16="http://schemas.microsoft.com/office/drawing/2014/main" id="{B6AF07F3-F55B-FD6B-72CF-1B42C711DB09}"/>
              </a:ext>
            </a:extLst>
          </p:cNvPr>
          <p:cNvSpPr/>
          <p:nvPr/>
        </p:nvSpPr>
        <p:spPr>
          <a:xfrm>
            <a:off x="5206497"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50" name="object 76">
            <a:extLst>
              <a:ext uri="{FF2B5EF4-FFF2-40B4-BE49-F238E27FC236}">
                <a16:creationId xmlns:a16="http://schemas.microsoft.com/office/drawing/2014/main" id="{4154EBA2-9421-EDDD-F96E-691E759F393D}"/>
              </a:ext>
            </a:extLst>
          </p:cNvPr>
          <p:cNvSpPr/>
          <p:nvPr/>
        </p:nvSpPr>
        <p:spPr>
          <a:xfrm>
            <a:off x="5206497"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51" name="object 77">
            <a:extLst>
              <a:ext uri="{FF2B5EF4-FFF2-40B4-BE49-F238E27FC236}">
                <a16:creationId xmlns:a16="http://schemas.microsoft.com/office/drawing/2014/main" id="{C5016D2B-C8F2-EC7A-CEC2-F434806C6449}"/>
              </a:ext>
            </a:extLst>
          </p:cNvPr>
          <p:cNvSpPr/>
          <p:nvPr/>
        </p:nvSpPr>
        <p:spPr>
          <a:xfrm>
            <a:off x="7584088" y="2445758"/>
            <a:ext cx="628650" cy="330200"/>
          </a:xfrm>
          <a:custGeom>
            <a:avLst/>
            <a:gdLst/>
            <a:ahLst/>
            <a:cxnLst/>
            <a:rect l="l" t="t" r="r" b="b"/>
            <a:pathLst>
              <a:path w="628650" h="330200">
                <a:moveTo>
                  <a:pt x="0" y="330111"/>
                </a:moveTo>
                <a:lnTo>
                  <a:pt x="628370" y="330111"/>
                </a:lnTo>
                <a:lnTo>
                  <a:pt x="628370" y="0"/>
                </a:lnTo>
                <a:lnTo>
                  <a:pt x="0" y="0"/>
                </a:lnTo>
                <a:lnTo>
                  <a:pt x="0" y="330111"/>
                </a:lnTo>
                <a:close/>
              </a:path>
            </a:pathLst>
          </a:custGeom>
          <a:solidFill>
            <a:srgbClr val="407E85"/>
          </a:solidFill>
        </p:spPr>
        <p:txBody>
          <a:bodyPr wrap="square" lIns="0" tIns="0" rIns="0" bIns="0" rtlCol="0"/>
          <a:lstStyle/>
          <a:p>
            <a:endParaRPr dirty="0">
              <a:latin typeface="Nunito" pitchFamily="2" charset="0"/>
            </a:endParaRPr>
          </a:p>
        </p:txBody>
      </p:sp>
      <p:sp>
        <p:nvSpPr>
          <p:cNvPr id="252" name="object 78">
            <a:extLst>
              <a:ext uri="{FF2B5EF4-FFF2-40B4-BE49-F238E27FC236}">
                <a16:creationId xmlns:a16="http://schemas.microsoft.com/office/drawing/2014/main" id="{79422DAA-C861-647D-B622-050287D0DFCD}"/>
              </a:ext>
            </a:extLst>
          </p:cNvPr>
          <p:cNvSpPr/>
          <p:nvPr/>
        </p:nvSpPr>
        <p:spPr>
          <a:xfrm>
            <a:off x="7584088" y="2363335"/>
            <a:ext cx="628650" cy="82550"/>
          </a:xfrm>
          <a:custGeom>
            <a:avLst/>
            <a:gdLst/>
            <a:ahLst/>
            <a:cxnLst/>
            <a:rect l="l" t="t" r="r" b="b"/>
            <a:pathLst>
              <a:path w="628650" h="82550">
                <a:moveTo>
                  <a:pt x="0" y="82423"/>
                </a:moveTo>
                <a:lnTo>
                  <a:pt x="628370" y="82423"/>
                </a:lnTo>
                <a:lnTo>
                  <a:pt x="628370" y="0"/>
                </a:lnTo>
                <a:lnTo>
                  <a:pt x="0" y="0"/>
                </a:lnTo>
                <a:lnTo>
                  <a:pt x="0" y="82423"/>
                </a:lnTo>
                <a:close/>
              </a:path>
            </a:pathLst>
          </a:custGeom>
          <a:solidFill>
            <a:srgbClr val="407E85"/>
          </a:solidFill>
        </p:spPr>
        <p:txBody>
          <a:bodyPr wrap="square" lIns="0" tIns="0" rIns="0" bIns="0" rtlCol="0"/>
          <a:lstStyle/>
          <a:p>
            <a:endParaRPr dirty="0">
              <a:latin typeface="Nunito" pitchFamily="2" charset="0"/>
            </a:endParaRPr>
          </a:p>
        </p:txBody>
      </p:sp>
      <p:sp>
        <p:nvSpPr>
          <p:cNvPr id="253" name="object 79">
            <a:extLst>
              <a:ext uri="{FF2B5EF4-FFF2-40B4-BE49-F238E27FC236}">
                <a16:creationId xmlns:a16="http://schemas.microsoft.com/office/drawing/2014/main" id="{4D66EA5A-ED30-ECDC-8EDD-862242231A7A}"/>
              </a:ext>
            </a:extLst>
          </p:cNvPr>
          <p:cNvSpPr/>
          <p:nvPr/>
        </p:nvSpPr>
        <p:spPr>
          <a:xfrm>
            <a:off x="7634353"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54" name="object 80">
            <a:extLst>
              <a:ext uri="{FF2B5EF4-FFF2-40B4-BE49-F238E27FC236}">
                <a16:creationId xmlns:a16="http://schemas.microsoft.com/office/drawing/2014/main" id="{6E67050F-09AE-F660-A64C-D5996FD6C804}"/>
              </a:ext>
            </a:extLst>
          </p:cNvPr>
          <p:cNvSpPr/>
          <p:nvPr/>
        </p:nvSpPr>
        <p:spPr>
          <a:xfrm>
            <a:off x="7634353"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55" name="object 81">
            <a:extLst>
              <a:ext uri="{FF2B5EF4-FFF2-40B4-BE49-F238E27FC236}">
                <a16:creationId xmlns:a16="http://schemas.microsoft.com/office/drawing/2014/main" id="{A606C0DC-22ED-8124-7056-AEE911979FCB}"/>
              </a:ext>
            </a:extLst>
          </p:cNvPr>
          <p:cNvSpPr/>
          <p:nvPr/>
        </p:nvSpPr>
        <p:spPr>
          <a:xfrm>
            <a:off x="7634353"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56" name="object 82">
            <a:extLst>
              <a:ext uri="{FF2B5EF4-FFF2-40B4-BE49-F238E27FC236}">
                <a16:creationId xmlns:a16="http://schemas.microsoft.com/office/drawing/2014/main" id="{2E689057-936B-42F4-03FE-667D6C489EC9}"/>
              </a:ext>
            </a:extLst>
          </p:cNvPr>
          <p:cNvSpPr/>
          <p:nvPr/>
        </p:nvSpPr>
        <p:spPr>
          <a:xfrm>
            <a:off x="7772595"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57" name="object 83">
            <a:extLst>
              <a:ext uri="{FF2B5EF4-FFF2-40B4-BE49-F238E27FC236}">
                <a16:creationId xmlns:a16="http://schemas.microsoft.com/office/drawing/2014/main" id="{EE797EF5-0003-1E8A-16E9-579B20AB3DF4}"/>
              </a:ext>
            </a:extLst>
          </p:cNvPr>
          <p:cNvSpPr/>
          <p:nvPr/>
        </p:nvSpPr>
        <p:spPr>
          <a:xfrm>
            <a:off x="7772595"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58" name="object 84">
            <a:extLst>
              <a:ext uri="{FF2B5EF4-FFF2-40B4-BE49-F238E27FC236}">
                <a16:creationId xmlns:a16="http://schemas.microsoft.com/office/drawing/2014/main" id="{9C73751E-4291-1A86-1710-79BF688CBBDE}"/>
              </a:ext>
            </a:extLst>
          </p:cNvPr>
          <p:cNvSpPr/>
          <p:nvPr/>
        </p:nvSpPr>
        <p:spPr>
          <a:xfrm>
            <a:off x="7772595"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59" name="object 85">
            <a:extLst>
              <a:ext uri="{FF2B5EF4-FFF2-40B4-BE49-F238E27FC236}">
                <a16:creationId xmlns:a16="http://schemas.microsoft.com/office/drawing/2014/main" id="{3256494C-34F4-459B-2D57-BF15B1C2F677}"/>
              </a:ext>
            </a:extLst>
          </p:cNvPr>
          <p:cNvSpPr/>
          <p:nvPr/>
        </p:nvSpPr>
        <p:spPr>
          <a:xfrm>
            <a:off x="7910837"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60" name="object 86">
            <a:extLst>
              <a:ext uri="{FF2B5EF4-FFF2-40B4-BE49-F238E27FC236}">
                <a16:creationId xmlns:a16="http://schemas.microsoft.com/office/drawing/2014/main" id="{817E008E-FD8D-C4B3-713D-52EFF7E58CE2}"/>
              </a:ext>
            </a:extLst>
          </p:cNvPr>
          <p:cNvSpPr/>
          <p:nvPr/>
        </p:nvSpPr>
        <p:spPr>
          <a:xfrm>
            <a:off x="7910837"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61" name="object 87">
            <a:extLst>
              <a:ext uri="{FF2B5EF4-FFF2-40B4-BE49-F238E27FC236}">
                <a16:creationId xmlns:a16="http://schemas.microsoft.com/office/drawing/2014/main" id="{0DA476D1-385A-F35F-1CA0-F9D717248503}"/>
              </a:ext>
            </a:extLst>
          </p:cNvPr>
          <p:cNvSpPr/>
          <p:nvPr/>
        </p:nvSpPr>
        <p:spPr>
          <a:xfrm>
            <a:off x="7910837"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62" name="object 88">
            <a:extLst>
              <a:ext uri="{FF2B5EF4-FFF2-40B4-BE49-F238E27FC236}">
                <a16:creationId xmlns:a16="http://schemas.microsoft.com/office/drawing/2014/main" id="{61A49554-7917-F890-7DBF-04F373A3DF5A}"/>
              </a:ext>
            </a:extLst>
          </p:cNvPr>
          <p:cNvSpPr/>
          <p:nvPr/>
        </p:nvSpPr>
        <p:spPr>
          <a:xfrm>
            <a:off x="8049079"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63" name="object 89">
            <a:extLst>
              <a:ext uri="{FF2B5EF4-FFF2-40B4-BE49-F238E27FC236}">
                <a16:creationId xmlns:a16="http://schemas.microsoft.com/office/drawing/2014/main" id="{82483E7F-87C4-0FA9-0640-AC9FEE470ECB}"/>
              </a:ext>
            </a:extLst>
          </p:cNvPr>
          <p:cNvSpPr/>
          <p:nvPr/>
        </p:nvSpPr>
        <p:spPr>
          <a:xfrm>
            <a:off x="8049079"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264" name="object 90">
            <a:extLst>
              <a:ext uri="{FF2B5EF4-FFF2-40B4-BE49-F238E27FC236}">
                <a16:creationId xmlns:a16="http://schemas.microsoft.com/office/drawing/2014/main" id="{A6772D69-B4C1-C20B-93E0-D90C253F0437}"/>
              </a:ext>
            </a:extLst>
          </p:cNvPr>
          <p:cNvSpPr/>
          <p:nvPr/>
        </p:nvSpPr>
        <p:spPr>
          <a:xfrm>
            <a:off x="8049079"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407E85"/>
          </a:solidFill>
        </p:spPr>
        <p:txBody>
          <a:bodyPr wrap="square" lIns="0" tIns="0" rIns="0" bIns="0" rtlCol="0"/>
          <a:lstStyle/>
          <a:p>
            <a:endParaRPr dirty="0">
              <a:latin typeface="Nunito" pitchFamily="2" charset="0"/>
            </a:endParaRPr>
          </a:p>
        </p:txBody>
      </p:sp>
      <p:sp>
        <p:nvSpPr>
          <p:cNvPr id="306" name="object 147">
            <a:extLst>
              <a:ext uri="{FF2B5EF4-FFF2-40B4-BE49-F238E27FC236}">
                <a16:creationId xmlns:a16="http://schemas.microsoft.com/office/drawing/2014/main" id="{B5620BF2-036E-6270-6A65-FE83E7D891B0}"/>
              </a:ext>
            </a:extLst>
          </p:cNvPr>
          <p:cNvSpPr/>
          <p:nvPr/>
        </p:nvSpPr>
        <p:spPr>
          <a:xfrm>
            <a:off x="5452152" y="2445758"/>
            <a:ext cx="628650" cy="330200"/>
          </a:xfrm>
          <a:custGeom>
            <a:avLst/>
            <a:gdLst/>
            <a:ahLst/>
            <a:cxnLst/>
            <a:rect l="l" t="t" r="r" b="b"/>
            <a:pathLst>
              <a:path w="628650" h="330200">
                <a:moveTo>
                  <a:pt x="0" y="330111"/>
                </a:moveTo>
                <a:lnTo>
                  <a:pt x="628370" y="330111"/>
                </a:lnTo>
                <a:lnTo>
                  <a:pt x="628370" y="0"/>
                </a:lnTo>
                <a:lnTo>
                  <a:pt x="0" y="0"/>
                </a:lnTo>
                <a:lnTo>
                  <a:pt x="0" y="330111"/>
                </a:lnTo>
                <a:close/>
              </a:path>
            </a:pathLst>
          </a:custGeom>
          <a:solidFill>
            <a:srgbClr val="115E67"/>
          </a:solidFill>
        </p:spPr>
        <p:txBody>
          <a:bodyPr wrap="square" lIns="0" tIns="0" rIns="0" bIns="0" rtlCol="0"/>
          <a:lstStyle/>
          <a:p>
            <a:endParaRPr dirty="0">
              <a:latin typeface="Nunito" pitchFamily="2" charset="0"/>
            </a:endParaRPr>
          </a:p>
        </p:txBody>
      </p:sp>
      <p:sp>
        <p:nvSpPr>
          <p:cNvPr id="307" name="object 148">
            <a:extLst>
              <a:ext uri="{FF2B5EF4-FFF2-40B4-BE49-F238E27FC236}">
                <a16:creationId xmlns:a16="http://schemas.microsoft.com/office/drawing/2014/main" id="{9B93E75D-23C5-04B4-5618-44EE26C29551}"/>
              </a:ext>
            </a:extLst>
          </p:cNvPr>
          <p:cNvSpPr/>
          <p:nvPr/>
        </p:nvSpPr>
        <p:spPr>
          <a:xfrm>
            <a:off x="5452152" y="2363335"/>
            <a:ext cx="628650" cy="82550"/>
          </a:xfrm>
          <a:custGeom>
            <a:avLst/>
            <a:gdLst/>
            <a:ahLst/>
            <a:cxnLst/>
            <a:rect l="l" t="t" r="r" b="b"/>
            <a:pathLst>
              <a:path w="628650" h="82550">
                <a:moveTo>
                  <a:pt x="0" y="82423"/>
                </a:moveTo>
                <a:lnTo>
                  <a:pt x="628370" y="82423"/>
                </a:lnTo>
                <a:lnTo>
                  <a:pt x="628370" y="0"/>
                </a:lnTo>
                <a:lnTo>
                  <a:pt x="0" y="0"/>
                </a:lnTo>
                <a:lnTo>
                  <a:pt x="0" y="82423"/>
                </a:lnTo>
                <a:close/>
              </a:path>
            </a:pathLst>
          </a:custGeom>
          <a:solidFill>
            <a:srgbClr val="115E67"/>
          </a:solidFill>
        </p:spPr>
        <p:txBody>
          <a:bodyPr wrap="square" lIns="0" tIns="0" rIns="0" bIns="0" rtlCol="0"/>
          <a:lstStyle/>
          <a:p>
            <a:endParaRPr dirty="0">
              <a:latin typeface="Nunito" pitchFamily="2" charset="0"/>
            </a:endParaRPr>
          </a:p>
        </p:txBody>
      </p:sp>
      <p:sp>
        <p:nvSpPr>
          <p:cNvPr id="308" name="object 149">
            <a:extLst>
              <a:ext uri="{FF2B5EF4-FFF2-40B4-BE49-F238E27FC236}">
                <a16:creationId xmlns:a16="http://schemas.microsoft.com/office/drawing/2014/main" id="{C44E487B-91B6-5D6C-B8F2-D1494EFB89C8}"/>
              </a:ext>
            </a:extLst>
          </p:cNvPr>
          <p:cNvSpPr/>
          <p:nvPr/>
        </p:nvSpPr>
        <p:spPr>
          <a:xfrm>
            <a:off x="5502416"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09" name="object 150">
            <a:extLst>
              <a:ext uri="{FF2B5EF4-FFF2-40B4-BE49-F238E27FC236}">
                <a16:creationId xmlns:a16="http://schemas.microsoft.com/office/drawing/2014/main" id="{0DD41739-54A8-8522-6E29-1C7009D2A4B7}"/>
              </a:ext>
            </a:extLst>
          </p:cNvPr>
          <p:cNvSpPr/>
          <p:nvPr/>
        </p:nvSpPr>
        <p:spPr>
          <a:xfrm>
            <a:off x="5502416"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0" name="object 151">
            <a:extLst>
              <a:ext uri="{FF2B5EF4-FFF2-40B4-BE49-F238E27FC236}">
                <a16:creationId xmlns:a16="http://schemas.microsoft.com/office/drawing/2014/main" id="{0A1043B6-062C-3405-C60D-8402130E8F86}"/>
              </a:ext>
            </a:extLst>
          </p:cNvPr>
          <p:cNvSpPr/>
          <p:nvPr/>
        </p:nvSpPr>
        <p:spPr>
          <a:xfrm>
            <a:off x="5502416"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1" name="object 152">
            <a:extLst>
              <a:ext uri="{FF2B5EF4-FFF2-40B4-BE49-F238E27FC236}">
                <a16:creationId xmlns:a16="http://schemas.microsoft.com/office/drawing/2014/main" id="{FE9189C3-07C6-B742-79C9-51155866DA75}"/>
              </a:ext>
            </a:extLst>
          </p:cNvPr>
          <p:cNvSpPr/>
          <p:nvPr/>
        </p:nvSpPr>
        <p:spPr>
          <a:xfrm>
            <a:off x="5640658"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2" name="object 153">
            <a:extLst>
              <a:ext uri="{FF2B5EF4-FFF2-40B4-BE49-F238E27FC236}">
                <a16:creationId xmlns:a16="http://schemas.microsoft.com/office/drawing/2014/main" id="{D1045E45-1799-D830-3D69-F545D89DB9CD}"/>
              </a:ext>
            </a:extLst>
          </p:cNvPr>
          <p:cNvSpPr/>
          <p:nvPr/>
        </p:nvSpPr>
        <p:spPr>
          <a:xfrm>
            <a:off x="5640658"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3" name="object 154">
            <a:extLst>
              <a:ext uri="{FF2B5EF4-FFF2-40B4-BE49-F238E27FC236}">
                <a16:creationId xmlns:a16="http://schemas.microsoft.com/office/drawing/2014/main" id="{7F1DCF85-2D94-F29D-0081-1A75A86FA295}"/>
              </a:ext>
            </a:extLst>
          </p:cNvPr>
          <p:cNvSpPr/>
          <p:nvPr/>
        </p:nvSpPr>
        <p:spPr>
          <a:xfrm>
            <a:off x="5640658"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4" name="object 155">
            <a:extLst>
              <a:ext uri="{FF2B5EF4-FFF2-40B4-BE49-F238E27FC236}">
                <a16:creationId xmlns:a16="http://schemas.microsoft.com/office/drawing/2014/main" id="{E7B69374-9950-A068-4B1D-0E7E123985DC}"/>
              </a:ext>
            </a:extLst>
          </p:cNvPr>
          <p:cNvSpPr/>
          <p:nvPr/>
        </p:nvSpPr>
        <p:spPr>
          <a:xfrm>
            <a:off x="5778900" y="248958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5" name="object 156">
            <a:extLst>
              <a:ext uri="{FF2B5EF4-FFF2-40B4-BE49-F238E27FC236}">
                <a16:creationId xmlns:a16="http://schemas.microsoft.com/office/drawing/2014/main" id="{F3F83FBC-10BB-B8C8-9B36-746B42D009D7}"/>
              </a:ext>
            </a:extLst>
          </p:cNvPr>
          <p:cNvSpPr/>
          <p:nvPr/>
        </p:nvSpPr>
        <p:spPr>
          <a:xfrm>
            <a:off x="5778900" y="2575668"/>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6" name="object 157">
            <a:extLst>
              <a:ext uri="{FF2B5EF4-FFF2-40B4-BE49-F238E27FC236}">
                <a16:creationId xmlns:a16="http://schemas.microsoft.com/office/drawing/2014/main" id="{71F89D93-1848-3B0A-1B08-CA8B45429431}"/>
              </a:ext>
            </a:extLst>
          </p:cNvPr>
          <p:cNvSpPr/>
          <p:nvPr/>
        </p:nvSpPr>
        <p:spPr>
          <a:xfrm>
            <a:off x="5778900" y="2665979"/>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7" name="object 158">
            <a:extLst>
              <a:ext uri="{FF2B5EF4-FFF2-40B4-BE49-F238E27FC236}">
                <a16:creationId xmlns:a16="http://schemas.microsoft.com/office/drawing/2014/main" id="{B39AE372-151D-229B-2A14-8350E62A9E72}"/>
              </a:ext>
            </a:extLst>
          </p:cNvPr>
          <p:cNvSpPr/>
          <p:nvPr/>
        </p:nvSpPr>
        <p:spPr>
          <a:xfrm>
            <a:off x="5917142" y="2487470"/>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8" name="object 159">
            <a:extLst>
              <a:ext uri="{FF2B5EF4-FFF2-40B4-BE49-F238E27FC236}">
                <a16:creationId xmlns:a16="http://schemas.microsoft.com/office/drawing/2014/main" id="{3B42367F-035D-6925-7B08-01BF0357B185}"/>
              </a:ext>
            </a:extLst>
          </p:cNvPr>
          <p:cNvSpPr/>
          <p:nvPr/>
        </p:nvSpPr>
        <p:spPr>
          <a:xfrm>
            <a:off x="5917142" y="2573547"/>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19" name="object 160">
            <a:extLst>
              <a:ext uri="{FF2B5EF4-FFF2-40B4-BE49-F238E27FC236}">
                <a16:creationId xmlns:a16="http://schemas.microsoft.com/office/drawing/2014/main" id="{D9A0FEB0-5373-BDE0-C1D6-D9145839939F}"/>
              </a:ext>
            </a:extLst>
          </p:cNvPr>
          <p:cNvSpPr/>
          <p:nvPr/>
        </p:nvSpPr>
        <p:spPr>
          <a:xfrm>
            <a:off x="5917142" y="2663861"/>
            <a:ext cx="113664" cy="69850"/>
          </a:xfrm>
          <a:custGeom>
            <a:avLst/>
            <a:gdLst/>
            <a:ahLst/>
            <a:cxnLst/>
            <a:rect l="l" t="t" r="r" b="b"/>
            <a:pathLst>
              <a:path w="113664" h="69850">
                <a:moveTo>
                  <a:pt x="108369" y="0"/>
                </a:moveTo>
                <a:lnTo>
                  <a:pt x="4749" y="0"/>
                </a:lnTo>
                <a:lnTo>
                  <a:pt x="0" y="4749"/>
                </a:lnTo>
                <a:lnTo>
                  <a:pt x="0" y="64490"/>
                </a:lnTo>
                <a:lnTo>
                  <a:pt x="4749" y="69240"/>
                </a:lnTo>
                <a:lnTo>
                  <a:pt x="108369" y="69240"/>
                </a:lnTo>
                <a:lnTo>
                  <a:pt x="113106" y="64490"/>
                </a:lnTo>
                <a:lnTo>
                  <a:pt x="113106" y="4749"/>
                </a:lnTo>
                <a:lnTo>
                  <a:pt x="108369" y="0"/>
                </a:lnTo>
                <a:close/>
              </a:path>
            </a:pathLst>
          </a:custGeom>
          <a:solidFill>
            <a:srgbClr val="115E67"/>
          </a:solidFill>
        </p:spPr>
        <p:txBody>
          <a:bodyPr wrap="square" lIns="0" tIns="0" rIns="0" bIns="0" rtlCol="0"/>
          <a:lstStyle/>
          <a:p>
            <a:endParaRPr dirty="0">
              <a:latin typeface="Nunito" pitchFamily="2" charset="0"/>
            </a:endParaRPr>
          </a:p>
        </p:txBody>
      </p:sp>
      <p:sp>
        <p:nvSpPr>
          <p:cNvPr id="322" name="object 164">
            <a:extLst>
              <a:ext uri="{FF2B5EF4-FFF2-40B4-BE49-F238E27FC236}">
                <a16:creationId xmlns:a16="http://schemas.microsoft.com/office/drawing/2014/main" id="{031AE049-0D21-46FE-8198-FDBDDEF4C5C0}"/>
              </a:ext>
            </a:extLst>
          </p:cNvPr>
          <p:cNvSpPr/>
          <p:nvPr/>
        </p:nvSpPr>
        <p:spPr>
          <a:xfrm>
            <a:off x="5411014" y="2324344"/>
            <a:ext cx="0" cy="958850"/>
          </a:xfrm>
          <a:custGeom>
            <a:avLst/>
            <a:gdLst/>
            <a:ahLst/>
            <a:cxnLst/>
            <a:rect l="l" t="t" r="r" b="b"/>
            <a:pathLst>
              <a:path h="958850">
                <a:moveTo>
                  <a:pt x="0" y="0"/>
                </a:moveTo>
                <a:lnTo>
                  <a:pt x="0" y="958583"/>
                </a:lnTo>
              </a:path>
            </a:pathLst>
          </a:custGeom>
          <a:ln w="11176">
            <a:solidFill>
              <a:srgbClr val="115E67"/>
            </a:solidFill>
          </a:ln>
        </p:spPr>
        <p:txBody>
          <a:bodyPr wrap="square" lIns="0" tIns="0" rIns="0" bIns="0" rtlCol="0"/>
          <a:lstStyle/>
          <a:p>
            <a:endParaRPr dirty="0">
              <a:latin typeface="Nunito" pitchFamily="2" charset="0"/>
            </a:endParaRPr>
          </a:p>
        </p:txBody>
      </p:sp>
      <p:sp>
        <p:nvSpPr>
          <p:cNvPr id="323" name="object 165">
            <a:extLst>
              <a:ext uri="{FF2B5EF4-FFF2-40B4-BE49-F238E27FC236}">
                <a16:creationId xmlns:a16="http://schemas.microsoft.com/office/drawing/2014/main" id="{A22CFC63-769C-FDAC-6171-14E449A1B156}"/>
              </a:ext>
            </a:extLst>
          </p:cNvPr>
          <p:cNvSpPr/>
          <p:nvPr/>
        </p:nvSpPr>
        <p:spPr>
          <a:xfrm>
            <a:off x="3270496" y="1933174"/>
            <a:ext cx="0" cy="1498600"/>
          </a:xfrm>
          <a:custGeom>
            <a:avLst/>
            <a:gdLst/>
            <a:ahLst/>
            <a:cxnLst/>
            <a:rect l="l" t="t" r="r" b="b"/>
            <a:pathLst>
              <a:path h="1498600">
                <a:moveTo>
                  <a:pt x="0" y="0"/>
                </a:moveTo>
                <a:lnTo>
                  <a:pt x="0" y="1498003"/>
                </a:lnTo>
              </a:path>
            </a:pathLst>
          </a:custGeom>
          <a:ln w="11176">
            <a:solidFill>
              <a:srgbClr val="115E67"/>
            </a:solidFill>
          </a:ln>
        </p:spPr>
        <p:txBody>
          <a:bodyPr wrap="square" lIns="0" tIns="0" rIns="0" bIns="0" rtlCol="0"/>
          <a:lstStyle/>
          <a:p>
            <a:endParaRPr dirty="0">
              <a:latin typeface="Nunito" pitchFamily="2" charset="0"/>
            </a:endParaRPr>
          </a:p>
        </p:txBody>
      </p:sp>
      <p:sp>
        <p:nvSpPr>
          <p:cNvPr id="324" name="object 166">
            <a:extLst>
              <a:ext uri="{FF2B5EF4-FFF2-40B4-BE49-F238E27FC236}">
                <a16:creationId xmlns:a16="http://schemas.microsoft.com/office/drawing/2014/main" id="{D7097ABE-729C-6E98-3438-3D2FB92864BB}"/>
              </a:ext>
            </a:extLst>
          </p:cNvPr>
          <p:cNvSpPr/>
          <p:nvPr/>
        </p:nvSpPr>
        <p:spPr>
          <a:xfrm>
            <a:off x="6121659" y="2324344"/>
            <a:ext cx="0" cy="958850"/>
          </a:xfrm>
          <a:custGeom>
            <a:avLst/>
            <a:gdLst/>
            <a:ahLst/>
            <a:cxnLst/>
            <a:rect l="l" t="t" r="r" b="b"/>
            <a:pathLst>
              <a:path h="958850">
                <a:moveTo>
                  <a:pt x="0" y="0"/>
                </a:moveTo>
                <a:lnTo>
                  <a:pt x="0" y="958583"/>
                </a:lnTo>
              </a:path>
            </a:pathLst>
          </a:custGeom>
          <a:ln w="11176">
            <a:solidFill>
              <a:srgbClr val="115E67"/>
            </a:solidFill>
          </a:ln>
        </p:spPr>
        <p:txBody>
          <a:bodyPr wrap="square" lIns="0" tIns="0" rIns="0" bIns="0" rtlCol="0"/>
          <a:lstStyle/>
          <a:p>
            <a:endParaRPr dirty="0">
              <a:latin typeface="Nunito" pitchFamily="2" charset="0"/>
            </a:endParaRPr>
          </a:p>
        </p:txBody>
      </p:sp>
      <p:sp>
        <p:nvSpPr>
          <p:cNvPr id="325" name="object 167">
            <a:extLst>
              <a:ext uri="{FF2B5EF4-FFF2-40B4-BE49-F238E27FC236}">
                <a16:creationId xmlns:a16="http://schemas.microsoft.com/office/drawing/2014/main" id="{BB449035-6308-BEED-15F3-C3109A60A427}"/>
              </a:ext>
            </a:extLst>
          </p:cNvPr>
          <p:cNvSpPr/>
          <p:nvPr/>
        </p:nvSpPr>
        <p:spPr>
          <a:xfrm>
            <a:off x="8248811" y="1933174"/>
            <a:ext cx="0" cy="1498600"/>
          </a:xfrm>
          <a:custGeom>
            <a:avLst/>
            <a:gdLst/>
            <a:ahLst/>
            <a:cxnLst/>
            <a:rect l="l" t="t" r="r" b="b"/>
            <a:pathLst>
              <a:path h="1498600">
                <a:moveTo>
                  <a:pt x="0" y="0"/>
                </a:moveTo>
                <a:lnTo>
                  <a:pt x="0" y="1498003"/>
                </a:lnTo>
              </a:path>
            </a:pathLst>
          </a:custGeom>
          <a:ln w="11176">
            <a:solidFill>
              <a:srgbClr val="115E67"/>
            </a:solidFill>
          </a:ln>
        </p:spPr>
        <p:txBody>
          <a:bodyPr wrap="square" lIns="0" tIns="0" rIns="0" bIns="0" rtlCol="0"/>
          <a:lstStyle/>
          <a:p>
            <a:endParaRPr dirty="0">
              <a:latin typeface="Nunito" pitchFamily="2" charset="0"/>
            </a:endParaRPr>
          </a:p>
        </p:txBody>
      </p:sp>
      <p:sp>
        <p:nvSpPr>
          <p:cNvPr id="326" name="object 245">
            <a:extLst>
              <a:ext uri="{FF2B5EF4-FFF2-40B4-BE49-F238E27FC236}">
                <a16:creationId xmlns:a16="http://schemas.microsoft.com/office/drawing/2014/main" id="{069A2FCA-227E-ADA9-1EAB-95BA5F2A1ED1}"/>
              </a:ext>
            </a:extLst>
          </p:cNvPr>
          <p:cNvSpPr txBox="1"/>
          <p:nvPr/>
        </p:nvSpPr>
        <p:spPr>
          <a:xfrm>
            <a:off x="5478475" y="2878590"/>
            <a:ext cx="558800" cy="426399"/>
          </a:xfrm>
          <a:prstGeom prst="rect">
            <a:avLst/>
          </a:prstGeom>
        </p:spPr>
        <p:txBody>
          <a:bodyPr vert="horz" wrap="square" lIns="0" tIns="0" rIns="0" bIns="0" rtlCol="0">
            <a:spAutoFit/>
          </a:bodyPr>
          <a:lstStyle/>
          <a:p>
            <a:pPr marL="12065" marR="5080" indent="-5080" algn="ctr">
              <a:lnSpc>
                <a:spcPts val="1060"/>
              </a:lnSpc>
            </a:pPr>
            <a:r>
              <a:rPr sz="1000" spc="-25" dirty="0">
                <a:solidFill>
                  <a:srgbClr val="115E67"/>
                </a:solidFill>
                <a:latin typeface="Nunito" pitchFamily="2" charset="0"/>
                <a:cs typeface="Georgia"/>
              </a:rPr>
              <a:t>M</a:t>
            </a:r>
            <a:r>
              <a:rPr sz="1000" spc="-10" dirty="0">
                <a:solidFill>
                  <a:srgbClr val="115E67"/>
                </a:solidFill>
                <a:latin typeface="Nunito" pitchFamily="2" charset="0"/>
                <a:cs typeface="Georgia"/>
              </a:rPr>
              <a:t>on</a:t>
            </a:r>
            <a:r>
              <a:rPr sz="1000" dirty="0">
                <a:solidFill>
                  <a:srgbClr val="115E67"/>
                </a:solidFill>
                <a:latin typeface="Nunito" pitchFamily="2" charset="0"/>
                <a:cs typeface="Georgia"/>
              </a:rPr>
              <a:t>t</a:t>
            </a:r>
            <a:r>
              <a:rPr sz="1000" spc="75" dirty="0">
                <a:solidFill>
                  <a:srgbClr val="115E67"/>
                </a:solidFill>
                <a:latin typeface="Nunito" pitchFamily="2" charset="0"/>
                <a:cs typeface="Georgia"/>
              </a:rPr>
              <a:t>h</a:t>
            </a:r>
            <a:r>
              <a:rPr sz="1000" spc="-110" dirty="0">
                <a:solidFill>
                  <a:srgbClr val="115E67"/>
                </a:solidFill>
                <a:latin typeface="Nunito" pitchFamily="2" charset="0"/>
                <a:cs typeface="Georgia"/>
              </a:rPr>
              <a:t> </a:t>
            </a:r>
            <a:r>
              <a:rPr sz="1000" spc="20" dirty="0">
                <a:solidFill>
                  <a:srgbClr val="115E67"/>
                </a:solidFill>
                <a:latin typeface="Nunito" pitchFamily="2" charset="0"/>
                <a:cs typeface="Georgia"/>
              </a:rPr>
              <a:t>of</a:t>
            </a:r>
            <a:r>
              <a:rPr sz="1000" spc="-10" dirty="0">
                <a:solidFill>
                  <a:srgbClr val="115E67"/>
                </a:solidFill>
                <a:latin typeface="Nunito" pitchFamily="2" charset="0"/>
                <a:cs typeface="Georgia"/>
              </a:rPr>
              <a:t> </a:t>
            </a:r>
            <a:r>
              <a:rPr sz="1000" b="1" spc="75" dirty="0">
                <a:solidFill>
                  <a:srgbClr val="115E67"/>
                </a:solidFill>
                <a:latin typeface="Nunito" pitchFamily="2" charset="0"/>
                <a:cs typeface="Palatino Linotype"/>
              </a:rPr>
              <a:t>6</a:t>
            </a:r>
            <a:r>
              <a:rPr sz="1000" b="1" spc="55" dirty="0">
                <a:solidFill>
                  <a:srgbClr val="115E67"/>
                </a:solidFill>
                <a:latin typeface="Nunito" pitchFamily="2" charset="0"/>
                <a:cs typeface="Palatino Linotype"/>
              </a:rPr>
              <a:t>5th</a:t>
            </a:r>
            <a:r>
              <a:rPr sz="1000" b="1" spc="30" dirty="0">
                <a:solidFill>
                  <a:srgbClr val="115E67"/>
                </a:solidFill>
                <a:latin typeface="Nunito" pitchFamily="2" charset="0"/>
                <a:cs typeface="Palatino Linotype"/>
              </a:rPr>
              <a:t> </a:t>
            </a:r>
            <a:r>
              <a:rPr sz="1000" spc="20" dirty="0">
                <a:solidFill>
                  <a:srgbClr val="115E67"/>
                </a:solidFill>
                <a:latin typeface="Nunito" pitchFamily="2" charset="0"/>
                <a:cs typeface="Georgia"/>
              </a:rPr>
              <a:t>Bi</a:t>
            </a:r>
            <a:r>
              <a:rPr sz="1000" spc="25" dirty="0">
                <a:solidFill>
                  <a:srgbClr val="115E67"/>
                </a:solidFill>
                <a:latin typeface="Nunito" pitchFamily="2" charset="0"/>
                <a:cs typeface="Georgia"/>
              </a:rPr>
              <a:t>r</a:t>
            </a:r>
            <a:r>
              <a:rPr sz="1000" spc="45" dirty="0">
                <a:solidFill>
                  <a:srgbClr val="115E67"/>
                </a:solidFill>
                <a:latin typeface="Nunito" pitchFamily="2" charset="0"/>
                <a:cs typeface="Georgia"/>
              </a:rPr>
              <a:t>thd</a:t>
            </a:r>
            <a:r>
              <a:rPr sz="1000" spc="10" dirty="0">
                <a:solidFill>
                  <a:srgbClr val="115E67"/>
                </a:solidFill>
                <a:latin typeface="Nunito" pitchFamily="2" charset="0"/>
                <a:cs typeface="Georgia"/>
              </a:rPr>
              <a:t>a</a:t>
            </a:r>
            <a:r>
              <a:rPr sz="1000" spc="100" dirty="0">
                <a:solidFill>
                  <a:srgbClr val="115E67"/>
                </a:solidFill>
                <a:latin typeface="Nunito" pitchFamily="2" charset="0"/>
                <a:cs typeface="Georgia"/>
              </a:rPr>
              <a:t>y</a:t>
            </a:r>
            <a:endParaRPr sz="1000" dirty="0">
              <a:latin typeface="Nunito" pitchFamily="2" charset="0"/>
              <a:cs typeface="Georgia"/>
            </a:endParaRPr>
          </a:p>
        </p:txBody>
      </p:sp>
      <p:sp>
        <p:nvSpPr>
          <p:cNvPr id="327" name="object 246">
            <a:extLst>
              <a:ext uri="{FF2B5EF4-FFF2-40B4-BE49-F238E27FC236}">
                <a16:creationId xmlns:a16="http://schemas.microsoft.com/office/drawing/2014/main" id="{D466118D-6FB6-BD61-3754-462B0A63322E}"/>
              </a:ext>
            </a:extLst>
          </p:cNvPr>
          <p:cNvSpPr txBox="1"/>
          <p:nvPr/>
        </p:nvSpPr>
        <p:spPr>
          <a:xfrm>
            <a:off x="3845906" y="2878587"/>
            <a:ext cx="989965" cy="152400"/>
          </a:xfrm>
          <a:prstGeom prst="rect">
            <a:avLst/>
          </a:prstGeom>
        </p:spPr>
        <p:txBody>
          <a:bodyPr vert="horz" wrap="square" lIns="0" tIns="0" rIns="0" bIns="0" rtlCol="0">
            <a:spAutoFit/>
          </a:bodyPr>
          <a:lstStyle/>
          <a:p>
            <a:pPr marL="12700"/>
            <a:r>
              <a:rPr sz="1000" spc="-60" dirty="0">
                <a:solidFill>
                  <a:srgbClr val="115E67"/>
                </a:solidFill>
                <a:latin typeface="Nunito" pitchFamily="2" charset="0"/>
                <a:cs typeface="Georgia"/>
              </a:rPr>
              <a:t>3</a:t>
            </a:r>
            <a:r>
              <a:rPr sz="1000" spc="-30" dirty="0">
                <a:solidFill>
                  <a:srgbClr val="115E67"/>
                </a:solidFill>
                <a:latin typeface="Nunito" pitchFamily="2" charset="0"/>
                <a:cs typeface="Georgia"/>
              </a:rPr>
              <a:t> </a:t>
            </a:r>
            <a:r>
              <a:rPr sz="1000" spc="25" dirty="0">
                <a:solidFill>
                  <a:srgbClr val="115E67"/>
                </a:solidFill>
                <a:latin typeface="Nunito" pitchFamily="2" charset="0"/>
                <a:cs typeface="Georgia"/>
              </a:rPr>
              <a:t>mo</a:t>
            </a:r>
            <a:r>
              <a:rPr sz="1000" spc="15" dirty="0">
                <a:solidFill>
                  <a:srgbClr val="115E67"/>
                </a:solidFill>
                <a:latin typeface="Nunito" pitchFamily="2" charset="0"/>
                <a:cs typeface="Georgia"/>
              </a:rPr>
              <a:t>n</a:t>
            </a:r>
            <a:r>
              <a:rPr sz="1000" spc="50" dirty="0">
                <a:solidFill>
                  <a:srgbClr val="115E67"/>
                </a:solidFill>
                <a:latin typeface="Nunito" pitchFamily="2" charset="0"/>
                <a:cs typeface="Georgia"/>
              </a:rPr>
              <a:t>ths</a:t>
            </a:r>
            <a:r>
              <a:rPr sz="1000" spc="-30" dirty="0">
                <a:solidFill>
                  <a:srgbClr val="115E67"/>
                </a:solidFill>
                <a:latin typeface="Nunito" pitchFamily="2" charset="0"/>
                <a:cs typeface="Georgia"/>
              </a:rPr>
              <a:t> </a:t>
            </a:r>
            <a:r>
              <a:rPr sz="1000" spc="30" dirty="0">
                <a:solidFill>
                  <a:srgbClr val="115E67"/>
                </a:solidFill>
                <a:latin typeface="Nunito" pitchFamily="2" charset="0"/>
                <a:cs typeface="Georgia"/>
              </a:rPr>
              <a:t>b</a:t>
            </a:r>
            <a:r>
              <a:rPr sz="1000" spc="70" dirty="0">
                <a:solidFill>
                  <a:srgbClr val="115E67"/>
                </a:solidFill>
                <a:latin typeface="Nunito" pitchFamily="2" charset="0"/>
                <a:cs typeface="Georgia"/>
              </a:rPr>
              <a:t>e</a:t>
            </a:r>
            <a:r>
              <a:rPr sz="1000" spc="15" dirty="0">
                <a:solidFill>
                  <a:srgbClr val="115E67"/>
                </a:solidFill>
                <a:latin typeface="Nunito" pitchFamily="2" charset="0"/>
                <a:cs typeface="Georgia"/>
              </a:rPr>
              <a:t>f</a:t>
            </a:r>
            <a:r>
              <a:rPr sz="1000" spc="35" dirty="0">
                <a:solidFill>
                  <a:srgbClr val="115E67"/>
                </a:solidFill>
                <a:latin typeface="Nunito" pitchFamily="2" charset="0"/>
                <a:cs typeface="Georgia"/>
              </a:rPr>
              <a:t>o</a:t>
            </a:r>
            <a:r>
              <a:rPr sz="1000" spc="20" dirty="0">
                <a:solidFill>
                  <a:srgbClr val="115E67"/>
                </a:solidFill>
                <a:latin typeface="Nunito" pitchFamily="2" charset="0"/>
                <a:cs typeface="Georgia"/>
              </a:rPr>
              <a:t>r</a:t>
            </a:r>
            <a:r>
              <a:rPr sz="1000" spc="30" dirty="0">
                <a:solidFill>
                  <a:srgbClr val="115E67"/>
                </a:solidFill>
                <a:latin typeface="Nunito" pitchFamily="2" charset="0"/>
                <a:cs typeface="Georgia"/>
              </a:rPr>
              <a:t>e</a:t>
            </a:r>
            <a:endParaRPr sz="1000" dirty="0">
              <a:latin typeface="Nunito" pitchFamily="2" charset="0"/>
              <a:cs typeface="Georgia"/>
            </a:endParaRPr>
          </a:p>
        </p:txBody>
      </p:sp>
      <p:sp>
        <p:nvSpPr>
          <p:cNvPr id="328" name="object 247">
            <a:extLst>
              <a:ext uri="{FF2B5EF4-FFF2-40B4-BE49-F238E27FC236}">
                <a16:creationId xmlns:a16="http://schemas.microsoft.com/office/drawing/2014/main" id="{41BFB604-930F-90D7-7C8E-2A815A31A472}"/>
              </a:ext>
            </a:extLst>
          </p:cNvPr>
          <p:cNvSpPr txBox="1"/>
          <p:nvPr/>
        </p:nvSpPr>
        <p:spPr>
          <a:xfrm>
            <a:off x="6741122" y="2878587"/>
            <a:ext cx="888365" cy="152400"/>
          </a:xfrm>
          <a:prstGeom prst="rect">
            <a:avLst/>
          </a:prstGeom>
        </p:spPr>
        <p:txBody>
          <a:bodyPr vert="horz" wrap="square" lIns="0" tIns="0" rIns="0" bIns="0" rtlCol="0">
            <a:spAutoFit/>
          </a:bodyPr>
          <a:lstStyle/>
          <a:p>
            <a:pPr marL="12700"/>
            <a:r>
              <a:rPr sz="1000" spc="-60" dirty="0">
                <a:solidFill>
                  <a:srgbClr val="115E67"/>
                </a:solidFill>
                <a:latin typeface="Nunito" pitchFamily="2" charset="0"/>
                <a:cs typeface="Georgia"/>
              </a:rPr>
              <a:t>3</a:t>
            </a:r>
            <a:r>
              <a:rPr sz="1000" spc="-30" dirty="0">
                <a:solidFill>
                  <a:srgbClr val="115E67"/>
                </a:solidFill>
                <a:latin typeface="Nunito" pitchFamily="2" charset="0"/>
                <a:cs typeface="Georgia"/>
              </a:rPr>
              <a:t> </a:t>
            </a:r>
            <a:r>
              <a:rPr sz="1000" spc="25" dirty="0">
                <a:solidFill>
                  <a:srgbClr val="115E67"/>
                </a:solidFill>
                <a:latin typeface="Nunito" pitchFamily="2" charset="0"/>
                <a:cs typeface="Georgia"/>
              </a:rPr>
              <a:t>mo</a:t>
            </a:r>
            <a:r>
              <a:rPr sz="1000" spc="15" dirty="0">
                <a:solidFill>
                  <a:srgbClr val="115E67"/>
                </a:solidFill>
                <a:latin typeface="Nunito" pitchFamily="2" charset="0"/>
                <a:cs typeface="Georgia"/>
              </a:rPr>
              <a:t>n</a:t>
            </a:r>
            <a:r>
              <a:rPr sz="1000" spc="50" dirty="0">
                <a:solidFill>
                  <a:srgbClr val="115E67"/>
                </a:solidFill>
                <a:latin typeface="Nunito" pitchFamily="2" charset="0"/>
                <a:cs typeface="Georgia"/>
              </a:rPr>
              <a:t>ths</a:t>
            </a:r>
            <a:r>
              <a:rPr sz="1000" spc="-30" dirty="0">
                <a:solidFill>
                  <a:srgbClr val="115E67"/>
                </a:solidFill>
                <a:latin typeface="Nunito" pitchFamily="2" charset="0"/>
                <a:cs typeface="Georgia"/>
              </a:rPr>
              <a:t> </a:t>
            </a:r>
            <a:r>
              <a:rPr sz="1000" spc="45" dirty="0">
                <a:solidFill>
                  <a:srgbClr val="115E67"/>
                </a:solidFill>
                <a:latin typeface="Nunito" pitchFamily="2" charset="0"/>
                <a:cs typeface="Georgia"/>
              </a:rPr>
              <a:t>af</a:t>
            </a:r>
            <a:r>
              <a:rPr sz="1000" dirty="0">
                <a:solidFill>
                  <a:srgbClr val="115E67"/>
                </a:solidFill>
                <a:latin typeface="Nunito" pitchFamily="2" charset="0"/>
                <a:cs typeface="Georgia"/>
              </a:rPr>
              <a:t>t</a:t>
            </a:r>
            <a:r>
              <a:rPr sz="1000" spc="35" dirty="0">
                <a:solidFill>
                  <a:srgbClr val="115E67"/>
                </a:solidFill>
                <a:latin typeface="Nunito" pitchFamily="2" charset="0"/>
                <a:cs typeface="Georgia"/>
              </a:rPr>
              <a:t>er</a:t>
            </a:r>
            <a:endParaRPr sz="1000" dirty="0">
              <a:latin typeface="Nunito" pitchFamily="2" charset="0"/>
              <a:cs typeface="Georgia"/>
            </a:endParaRPr>
          </a:p>
        </p:txBody>
      </p:sp>
      <p:sp>
        <p:nvSpPr>
          <p:cNvPr id="330" name="TextBox 329">
            <a:extLst>
              <a:ext uri="{FF2B5EF4-FFF2-40B4-BE49-F238E27FC236}">
                <a16:creationId xmlns:a16="http://schemas.microsoft.com/office/drawing/2014/main" id="{10C1AB0D-D77C-61EC-1F15-FCC5FD4545BB}"/>
              </a:ext>
            </a:extLst>
          </p:cNvPr>
          <p:cNvSpPr txBox="1"/>
          <p:nvPr/>
        </p:nvSpPr>
        <p:spPr>
          <a:xfrm>
            <a:off x="6091655" y="5616075"/>
            <a:ext cx="2146321" cy="369332"/>
          </a:xfrm>
          <a:prstGeom prst="rect">
            <a:avLst/>
          </a:prstGeom>
          <a:noFill/>
        </p:spPr>
        <p:txBody>
          <a:bodyPr wrap="square">
            <a:spAutoFit/>
          </a:bodyPr>
          <a:lstStyle/>
          <a:p>
            <a:pPr marL="1249680"/>
            <a:r>
              <a:rPr lang="en-US" sz="1800" b="1" spc="-100" dirty="0">
                <a:solidFill>
                  <a:srgbClr val="FFFFFF"/>
                </a:solidFill>
                <a:latin typeface="Nunito" pitchFamily="2" charset="0"/>
                <a:cs typeface="Arial Black"/>
              </a:rPr>
              <a:t>31</a:t>
            </a:r>
            <a:endParaRPr lang="en-US" sz="1800" dirty="0">
              <a:latin typeface="Nunito" pitchFamily="2" charset="0"/>
              <a:cs typeface="Arial Black"/>
            </a:endParaRPr>
          </a:p>
        </p:txBody>
      </p:sp>
      <p:sp>
        <p:nvSpPr>
          <p:cNvPr id="331" name="TextBox 330">
            <a:extLst>
              <a:ext uri="{FF2B5EF4-FFF2-40B4-BE49-F238E27FC236}">
                <a16:creationId xmlns:a16="http://schemas.microsoft.com/office/drawing/2014/main" id="{C03366B6-411B-152B-0439-CA9A9096C030}"/>
              </a:ext>
            </a:extLst>
          </p:cNvPr>
          <p:cNvSpPr txBox="1"/>
          <p:nvPr/>
        </p:nvSpPr>
        <p:spPr>
          <a:xfrm>
            <a:off x="2621202" y="2098515"/>
            <a:ext cx="6096000" cy="261610"/>
          </a:xfrm>
          <a:prstGeom prst="rect">
            <a:avLst/>
          </a:prstGeom>
          <a:noFill/>
        </p:spPr>
        <p:txBody>
          <a:bodyPr wrap="square">
            <a:spAutoFit/>
          </a:bodyPr>
          <a:lstStyle/>
          <a:p>
            <a:pPr marL="1057910"/>
            <a:r>
              <a:rPr lang="en-US" sz="1100" b="1" spc="15" dirty="0">
                <a:solidFill>
                  <a:srgbClr val="115E67"/>
                </a:solidFill>
                <a:latin typeface="Nunito" pitchFamily="2" charset="0"/>
                <a:cs typeface="Palatino Linotype"/>
              </a:rPr>
              <a:t>7</a:t>
            </a:r>
            <a:r>
              <a:rPr lang="en-US" sz="1100" b="1" spc="-30" dirty="0">
                <a:solidFill>
                  <a:srgbClr val="115E67"/>
                </a:solidFill>
                <a:latin typeface="Nunito" pitchFamily="2" charset="0"/>
                <a:cs typeface="Palatino Linotype"/>
              </a:rPr>
              <a:t>-</a:t>
            </a:r>
            <a:r>
              <a:rPr lang="en-US" sz="1100" b="1" spc="10" dirty="0">
                <a:solidFill>
                  <a:srgbClr val="115E67"/>
                </a:solidFill>
                <a:latin typeface="Nunito" pitchFamily="2" charset="0"/>
                <a:cs typeface="Palatino Linotype"/>
              </a:rPr>
              <a:t>m</a:t>
            </a:r>
            <a:r>
              <a:rPr lang="en-US" sz="1100" b="1" dirty="0">
                <a:solidFill>
                  <a:srgbClr val="115E67"/>
                </a:solidFill>
                <a:latin typeface="Nunito" pitchFamily="2" charset="0"/>
                <a:cs typeface="Palatino Linotype"/>
              </a:rPr>
              <a:t>on</a:t>
            </a:r>
            <a:r>
              <a:rPr lang="en-US" sz="1100" b="1" spc="65" dirty="0">
                <a:solidFill>
                  <a:srgbClr val="115E67"/>
                </a:solidFill>
                <a:latin typeface="Nunito" pitchFamily="2" charset="0"/>
                <a:cs typeface="Palatino Linotype"/>
              </a:rPr>
              <a:t>th</a:t>
            </a:r>
            <a:r>
              <a:rPr lang="en-US" sz="1100" b="1" spc="-60" dirty="0">
                <a:solidFill>
                  <a:srgbClr val="115E67"/>
                </a:solidFill>
                <a:latin typeface="Nunito" pitchFamily="2" charset="0"/>
                <a:cs typeface="Palatino Linotype"/>
              </a:rPr>
              <a:t> </a:t>
            </a:r>
            <a:r>
              <a:rPr lang="en-US" sz="1100" b="1" spc="5" dirty="0">
                <a:solidFill>
                  <a:srgbClr val="115E67"/>
                </a:solidFill>
                <a:latin typeface="Nunito" pitchFamily="2" charset="0"/>
                <a:cs typeface="Palatino Linotype"/>
              </a:rPr>
              <a:t>win</a:t>
            </a:r>
            <a:r>
              <a:rPr lang="en-US" sz="1100" b="1" spc="-5" dirty="0">
                <a:solidFill>
                  <a:srgbClr val="115E67"/>
                </a:solidFill>
                <a:latin typeface="Nunito" pitchFamily="2" charset="0"/>
                <a:cs typeface="Palatino Linotype"/>
              </a:rPr>
              <a:t>d</a:t>
            </a:r>
            <a:r>
              <a:rPr lang="en-US" sz="1100" b="1" dirty="0">
                <a:solidFill>
                  <a:srgbClr val="115E67"/>
                </a:solidFill>
                <a:latin typeface="Nunito" pitchFamily="2" charset="0"/>
                <a:cs typeface="Palatino Linotype"/>
              </a:rPr>
              <a:t>o</a:t>
            </a:r>
            <a:r>
              <a:rPr lang="en-US" sz="1100" b="1" spc="50" dirty="0">
                <a:solidFill>
                  <a:srgbClr val="115E67"/>
                </a:solidFill>
                <a:latin typeface="Nunito" pitchFamily="2" charset="0"/>
                <a:cs typeface="Palatino Linotype"/>
              </a:rPr>
              <a:t>w</a:t>
            </a:r>
            <a:r>
              <a:rPr lang="en-US" sz="1100" b="1" spc="-60" dirty="0">
                <a:solidFill>
                  <a:srgbClr val="115E67"/>
                </a:solidFill>
                <a:latin typeface="Nunito" pitchFamily="2" charset="0"/>
                <a:cs typeface="Palatino Linotype"/>
              </a:rPr>
              <a:t> </a:t>
            </a:r>
            <a:r>
              <a:rPr lang="en-US" sz="1100" b="1" spc="35" dirty="0">
                <a:solidFill>
                  <a:srgbClr val="115E67"/>
                </a:solidFill>
                <a:latin typeface="Nunito" pitchFamily="2" charset="0"/>
                <a:cs typeface="Palatino Linotype"/>
              </a:rPr>
              <a:t>of</a:t>
            </a:r>
            <a:r>
              <a:rPr lang="en-US" sz="1100" b="1" spc="-60" dirty="0">
                <a:solidFill>
                  <a:srgbClr val="115E67"/>
                </a:solidFill>
                <a:latin typeface="Nunito" pitchFamily="2" charset="0"/>
                <a:cs typeface="Palatino Linotype"/>
              </a:rPr>
              <a:t> </a:t>
            </a:r>
            <a:r>
              <a:rPr lang="en-US" sz="1100" b="1" spc="50" dirty="0">
                <a:solidFill>
                  <a:srgbClr val="115E67"/>
                </a:solidFill>
                <a:latin typeface="Nunito" pitchFamily="2" charset="0"/>
                <a:cs typeface="Palatino Linotype"/>
              </a:rPr>
              <a:t>the</a:t>
            </a:r>
            <a:r>
              <a:rPr lang="en-US" sz="1100" b="1" spc="-60" dirty="0">
                <a:solidFill>
                  <a:srgbClr val="115E67"/>
                </a:solidFill>
                <a:latin typeface="Nunito" pitchFamily="2" charset="0"/>
                <a:cs typeface="Palatino Linotype"/>
              </a:rPr>
              <a:t> </a:t>
            </a:r>
            <a:r>
              <a:rPr lang="en-US" sz="1100" b="1" spc="15" dirty="0">
                <a:solidFill>
                  <a:srgbClr val="115E67"/>
                </a:solidFill>
                <a:latin typeface="Nunito" pitchFamily="2" charset="0"/>
                <a:cs typeface="Palatino Linotype"/>
              </a:rPr>
              <a:t>Initial</a:t>
            </a:r>
            <a:r>
              <a:rPr lang="en-US" sz="1100" b="1" spc="-60" dirty="0">
                <a:solidFill>
                  <a:srgbClr val="115E67"/>
                </a:solidFill>
                <a:latin typeface="Nunito" pitchFamily="2" charset="0"/>
                <a:cs typeface="Palatino Linotype"/>
              </a:rPr>
              <a:t> </a:t>
            </a:r>
            <a:r>
              <a:rPr lang="en-US" sz="1100" b="1" spc="50" dirty="0">
                <a:solidFill>
                  <a:srgbClr val="115E67"/>
                </a:solidFill>
                <a:latin typeface="Nunito" pitchFamily="2" charset="0"/>
                <a:cs typeface="Palatino Linotype"/>
              </a:rPr>
              <a:t>En</a:t>
            </a:r>
            <a:r>
              <a:rPr lang="en-US" sz="1100" b="1" spc="20" dirty="0">
                <a:solidFill>
                  <a:srgbClr val="115E67"/>
                </a:solidFill>
                <a:latin typeface="Nunito" pitchFamily="2" charset="0"/>
                <a:cs typeface="Palatino Linotype"/>
              </a:rPr>
              <a:t>r</a:t>
            </a:r>
            <a:r>
              <a:rPr lang="en-US" sz="1100" b="1" spc="15" dirty="0">
                <a:solidFill>
                  <a:srgbClr val="115E67"/>
                </a:solidFill>
                <a:latin typeface="Nunito" pitchFamily="2" charset="0"/>
                <a:cs typeface="Palatino Linotype"/>
              </a:rPr>
              <a:t>o</a:t>
            </a:r>
            <a:r>
              <a:rPr lang="en-US" sz="1100" b="1" dirty="0">
                <a:solidFill>
                  <a:srgbClr val="115E67"/>
                </a:solidFill>
                <a:latin typeface="Nunito" pitchFamily="2" charset="0"/>
                <a:cs typeface="Palatino Linotype"/>
              </a:rPr>
              <a:t>llme</a:t>
            </a:r>
            <a:r>
              <a:rPr lang="en-US" sz="1100" b="1" spc="-10" dirty="0">
                <a:solidFill>
                  <a:srgbClr val="115E67"/>
                </a:solidFill>
                <a:latin typeface="Nunito" pitchFamily="2" charset="0"/>
                <a:cs typeface="Palatino Linotype"/>
              </a:rPr>
              <a:t>n</a:t>
            </a:r>
            <a:r>
              <a:rPr lang="en-US" sz="1100" b="1" spc="114" dirty="0">
                <a:solidFill>
                  <a:srgbClr val="115E67"/>
                </a:solidFill>
                <a:latin typeface="Nunito" pitchFamily="2" charset="0"/>
                <a:cs typeface="Palatino Linotype"/>
              </a:rPr>
              <a:t>t</a:t>
            </a:r>
            <a:r>
              <a:rPr lang="en-US" sz="1100" b="1" spc="-60" dirty="0">
                <a:solidFill>
                  <a:srgbClr val="115E67"/>
                </a:solidFill>
                <a:latin typeface="Nunito" pitchFamily="2" charset="0"/>
                <a:cs typeface="Palatino Linotype"/>
              </a:rPr>
              <a:t> </a:t>
            </a:r>
            <a:r>
              <a:rPr lang="en-US" sz="1100" b="1" spc="-10" dirty="0">
                <a:solidFill>
                  <a:srgbClr val="115E67"/>
                </a:solidFill>
                <a:latin typeface="Nunito" pitchFamily="2" charset="0"/>
                <a:cs typeface="Palatino Linotype"/>
              </a:rPr>
              <a:t>P</a:t>
            </a:r>
            <a:r>
              <a:rPr lang="en-US" sz="1100" b="1" spc="20" dirty="0">
                <a:solidFill>
                  <a:srgbClr val="115E67"/>
                </a:solidFill>
                <a:latin typeface="Nunito" pitchFamily="2" charset="0"/>
                <a:cs typeface="Palatino Linotype"/>
              </a:rPr>
              <a:t>eriod</a:t>
            </a:r>
            <a:r>
              <a:rPr lang="en-US" sz="1100" b="1" spc="-60" dirty="0">
                <a:solidFill>
                  <a:srgbClr val="115E67"/>
                </a:solidFill>
                <a:latin typeface="Nunito" pitchFamily="2" charset="0"/>
                <a:cs typeface="Palatino Linotype"/>
              </a:rPr>
              <a:t> </a:t>
            </a:r>
            <a:r>
              <a:rPr lang="en-US" sz="1100" b="1" spc="20" dirty="0">
                <a:solidFill>
                  <a:srgbClr val="115E67"/>
                </a:solidFill>
                <a:latin typeface="Nunito" pitchFamily="2" charset="0"/>
                <a:cs typeface="Palatino Linotype"/>
              </a:rPr>
              <a:t>(IE</a:t>
            </a:r>
            <a:r>
              <a:rPr lang="en-US" sz="1100" b="1" dirty="0">
                <a:solidFill>
                  <a:srgbClr val="115E67"/>
                </a:solidFill>
                <a:latin typeface="Nunito" pitchFamily="2" charset="0"/>
                <a:cs typeface="Palatino Linotype"/>
              </a:rPr>
              <a:t>P</a:t>
            </a:r>
            <a:r>
              <a:rPr lang="en-US" sz="1100" b="1" spc="20" dirty="0">
                <a:solidFill>
                  <a:srgbClr val="115E67"/>
                </a:solidFill>
                <a:latin typeface="Nunito" pitchFamily="2" charset="0"/>
                <a:cs typeface="Palatino Linotype"/>
              </a:rPr>
              <a:t>)</a:t>
            </a:r>
            <a:endParaRPr lang="en-US" sz="1100" dirty="0">
              <a:latin typeface="Nunito" pitchFamily="2" charset="0"/>
              <a:cs typeface="Palatino Linotype"/>
            </a:endParaRPr>
          </a:p>
        </p:txBody>
      </p:sp>
      <p:sp>
        <p:nvSpPr>
          <p:cNvPr id="3" name="TextBox 2">
            <a:extLst>
              <a:ext uri="{FF2B5EF4-FFF2-40B4-BE49-F238E27FC236}">
                <a16:creationId xmlns:a16="http://schemas.microsoft.com/office/drawing/2014/main" id="{0FA44F07-7189-0803-A3DE-B9948016DADF}"/>
              </a:ext>
            </a:extLst>
          </p:cNvPr>
          <p:cNvSpPr txBox="1"/>
          <p:nvPr/>
        </p:nvSpPr>
        <p:spPr>
          <a:xfrm>
            <a:off x="2717244" y="5157927"/>
            <a:ext cx="1810280" cy="369332"/>
          </a:xfrm>
          <a:prstGeom prst="rect">
            <a:avLst/>
          </a:prstGeom>
          <a:noFill/>
        </p:spPr>
        <p:txBody>
          <a:bodyPr wrap="square">
            <a:spAutoFit/>
          </a:bodyPr>
          <a:lstStyle/>
          <a:p>
            <a:pPr marL="1249680"/>
            <a:r>
              <a:rPr lang="en-US" sz="1800" b="1" spc="-100" dirty="0">
                <a:solidFill>
                  <a:srgbClr val="FFFFFF"/>
                </a:solidFill>
                <a:latin typeface="Nunito" pitchFamily="2" charset="0"/>
                <a:cs typeface="Arial Black"/>
              </a:rPr>
              <a:t>1</a:t>
            </a:r>
            <a:endParaRPr lang="en-US" sz="1800" dirty="0">
              <a:latin typeface="Nunito" pitchFamily="2" charset="0"/>
              <a:cs typeface="Arial Black"/>
            </a:endParaRPr>
          </a:p>
        </p:txBody>
      </p:sp>
    </p:spTree>
    <p:extLst>
      <p:ext uri="{BB962C8B-B14F-4D97-AF65-F5344CB8AC3E}">
        <p14:creationId xmlns:p14="http://schemas.microsoft.com/office/powerpoint/2010/main" val="187219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a:xfrm>
            <a:off x="296738" y="21458"/>
            <a:ext cx="10182226" cy="604781"/>
          </a:xfrm>
        </p:spPr>
        <p:txBody>
          <a:bodyPr/>
          <a:lstStyle/>
          <a:p>
            <a:r>
              <a:rPr lang="en-US" dirty="0"/>
              <a:t>Prescription Drug Coverage</a:t>
            </a:r>
          </a:p>
        </p:txBody>
      </p:sp>
      <p:sp>
        <p:nvSpPr>
          <p:cNvPr id="5" name="TextBox 4">
            <a:extLst>
              <a:ext uri="{FF2B5EF4-FFF2-40B4-BE49-F238E27FC236}">
                <a16:creationId xmlns:a16="http://schemas.microsoft.com/office/drawing/2014/main" id="{09AFC25F-1748-826B-BF91-0ED5B1134410}"/>
              </a:ext>
            </a:extLst>
          </p:cNvPr>
          <p:cNvSpPr txBox="1"/>
          <p:nvPr/>
        </p:nvSpPr>
        <p:spPr>
          <a:xfrm>
            <a:off x="-251928" y="672186"/>
            <a:ext cx="6096000" cy="369332"/>
          </a:xfrm>
          <a:prstGeom prst="rect">
            <a:avLst/>
          </a:prstGeom>
          <a:noFill/>
        </p:spPr>
        <p:txBody>
          <a:bodyPr wrap="square">
            <a:spAutoFit/>
          </a:bodyPr>
          <a:lstStyle/>
          <a:p>
            <a:pPr marL="12700" algn="ctr">
              <a:spcBef>
                <a:spcPts val="890"/>
              </a:spcBef>
            </a:pPr>
            <a:r>
              <a:rPr lang="en-US" dirty="0">
                <a:solidFill>
                  <a:srgbClr val="00B050"/>
                </a:solidFill>
                <a:latin typeface="Nunito" pitchFamily="2" charset="0"/>
                <a:cs typeface="Georgia"/>
              </a:rPr>
              <a:t>Understanding Medicare drug payment stages</a:t>
            </a:r>
          </a:p>
        </p:txBody>
      </p:sp>
      <p:sp>
        <p:nvSpPr>
          <p:cNvPr id="3" name="TextBox 2">
            <a:extLst>
              <a:ext uri="{FF2B5EF4-FFF2-40B4-BE49-F238E27FC236}">
                <a16:creationId xmlns:a16="http://schemas.microsoft.com/office/drawing/2014/main" id="{05E858B9-7559-A033-34F0-8747945ED0CA}"/>
              </a:ext>
            </a:extLst>
          </p:cNvPr>
          <p:cNvSpPr txBox="1"/>
          <p:nvPr/>
        </p:nvSpPr>
        <p:spPr>
          <a:xfrm>
            <a:off x="735861" y="1291481"/>
            <a:ext cx="10984463" cy="461665"/>
          </a:xfrm>
          <a:prstGeom prst="rect">
            <a:avLst/>
          </a:prstGeom>
          <a:noFill/>
        </p:spPr>
        <p:txBody>
          <a:bodyPr wrap="square">
            <a:spAutoFit/>
          </a:bodyPr>
          <a:lstStyle/>
          <a:p>
            <a:pPr defTabSz="685766">
              <a:defRPr/>
            </a:pPr>
            <a:r>
              <a:rPr lang="en-US" sz="1200" spc="5" dirty="0">
                <a:solidFill>
                  <a:srgbClr val="231F20"/>
                </a:solidFill>
                <a:latin typeface="Nunito" pitchFamily="2" charset="0"/>
              </a:rPr>
              <a:t>Your prescription drug costs change during the year, depending on which payment stage you are in. The stages start over on January 1, and the dollar limits can change each year. The coverage limits are determined by benchmarks set by the Centers of Medicare &amp; Medicaid Services (CMS). </a:t>
            </a:r>
          </a:p>
        </p:txBody>
      </p:sp>
      <p:graphicFrame>
        <p:nvGraphicFramePr>
          <p:cNvPr id="4" name="Table 6">
            <a:extLst>
              <a:ext uri="{FF2B5EF4-FFF2-40B4-BE49-F238E27FC236}">
                <a16:creationId xmlns:a16="http://schemas.microsoft.com/office/drawing/2014/main" id="{8DECCC0D-A93B-1CE6-C387-52D75A6517F0}"/>
              </a:ext>
            </a:extLst>
          </p:cNvPr>
          <p:cNvGraphicFramePr>
            <a:graphicFrameLocks noGrp="1"/>
          </p:cNvGraphicFramePr>
          <p:nvPr>
            <p:extLst>
              <p:ext uri="{D42A27DB-BD31-4B8C-83A1-F6EECF244321}">
                <p14:modId xmlns:p14="http://schemas.microsoft.com/office/powerpoint/2010/main" val="3596723429"/>
              </p:ext>
            </p:extLst>
          </p:nvPr>
        </p:nvGraphicFramePr>
        <p:xfrm>
          <a:off x="644774" y="1864392"/>
          <a:ext cx="10902452" cy="4244269"/>
        </p:xfrm>
        <a:graphic>
          <a:graphicData uri="http://schemas.openxmlformats.org/drawingml/2006/table">
            <a:tbl>
              <a:tblPr firstRow="1" bandRow="1">
                <a:tableStyleId>{5C22544A-7EE6-4342-B048-85BDC9FD1C3A}</a:tableStyleId>
              </a:tblPr>
              <a:tblGrid>
                <a:gridCol w="2024669">
                  <a:extLst>
                    <a:ext uri="{9D8B030D-6E8A-4147-A177-3AD203B41FA5}">
                      <a16:colId xmlns:a16="http://schemas.microsoft.com/office/drawing/2014/main" val="3589061182"/>
                    </a:ext>
                  </a:extLst>
                </a:gridCol>
                <a:gridCol w="3638949">
                  <a:extLst>
                    <a:ext uri="{9D8B030D-6E8A-4147-A177-3AD203B41FA5}">
                      <a16:colId xmlns:a16="http://schemas.microsoft.com/office/drawing/2014/main" val="1270001006"/>
                    </a:ext>
                  </a:extLst>
                </a:gridCol>
                <a:gridCol w="1841185">
                  <a:extLst>
                    <a:ext uri="{9D8B030D-6E8A-4147-A177-3AD203B41FA5}">
                      <a16:colId xmlns:a16="http://schemas.microsoft.com/office/drawing/2014/main" val="591756882"/>
                    </a:ext>
                  </a:extLst>
                </a:gridCol>
                <a:gridCol w="3397649">
                  <a:extLst>
                    <a:ext uri="{9D8B030D-6E8A-4147-A177-3AD203B41FA5}">
                      <a16:colId xmlns:a16="http://schemas.microsoft.com/office/drawing/2014/main" val="769726037"/>
                    </a:ext>
                  </a:extLst>
                </a:gridCol>
              </a:tblGrid>
              <a:tr h="525761">
                <a:tc>
                  <a:txBody>
                    <a:bodyPr/>
                    <a:lstStyle/>
                    <a:p>
                      <a:r>
                        <a:rPr lang="en-US" sz="1500" b="1" i="0" dirty="0">
                          <a:latin typeface="Nunito" pitchFamily="2" charset="0"/>
                          <a:ea typeface="Open Sans" panose="020B0606030504020204" pitchFamily="34" charset="0"/>
                          <a:cs typeface="Open Sans" panose="020B0606030504020204" pitchFamily="34" charset="0"/>
                        </a:rPr>
                        <a:t>Payment Stages </a:t>
                      </a:r>
                    </a:p>
                  </a:txBody>
                  <a:tcPr marL="182880" marR="68580" marT="0" marB="34291" anchor="ctr">
                    <a:solidFill>
                      <a:srgbClr val="00B050"/>
                    </a:solidFill>
                  </a:tcPr>
                </a:tc>
                <a:tc>
                  <a:txBody>
                    <a:bodyPr/>
                    <a:lstStyle/>
                    <a:p>
                      <a:pPr marL="0" algn="l" defTabSz="1219170" rtl="0" eaLnBrk="1" latinLnBrk="0" hangingPunct="1"/>
                      <a:r>
                        <a:rPr lang="en-US" sz="1500" b="1" i="0" kern="1200" dirty="0">
                          <a:solidFill>
                            <a:schemeClr val="lt1"/>
                          </a:solidFill>
                          <a:latin typeface="Nunito" pitchFamily="2" charset="0"/>
                          <a:ea typeface="Open Sans" panose="020B0606030504020204" pitchFamily="34" charset="0"/>
                          <a:cs typeface="Open Sans" panose="020B0606030504020204" pitchFamily="34" charset="0"/>
                        </a:rPr>
                        <a:t>Member Pays</a:t>
                      </a:r>
                    </a:p>
                  </a:txBody>
                  <a:tcPr marL="182880" marR="68580" marT="0" marB="34291" anchor="ctr">
                    <a:solidFill>
                      <a:srgbClr val="00B050"/>
                    </a:solidFill>
                  </a:tcPr>
                </a:tc>
                <a:tc>
                  <a:txBody>
                    <a:bodyPr/>
                    <a:lstStyle/>
                    <a:p>
                      <a:pPr marL="0" algn="l" defTabSz="1219170" rtl="0" eaLnBrk="1" latinLnBrk="0" hangingPunct="1"/>
                      <a:r>
                        <a:rPr lang="en-US" sz="1500" b="1" i="0" kern="1200" dirty="0">
                          <a:solidFill>
                            <a:schemeClr val="lt1"/>
                          </a:solidFill>
                          <a:latin typeface="Nunito" pitchFamily="2" charset="0"/>
                          <a:ea typeface="Open Sans" panose="020B0606030504020204" pitchFamily="34" charset="0"/>
                          <a:cs typeface="Open Sans" panose="020B0606030504020204" pitchFamily="34" charset="0"/>
                        </a:rPr>
                        <a:t>Plan Pays</a:t>
                      </a:r>
                    </a:p>
                  </a:txBody>
                  <a:tcPr marL="182880" marR="68580" marT="0" marB="34291" anchor="ctr">
                    <a:solidFill>
                      <a:srgbClr val="00B050"/>
                    </a:solidFill>
                  </a:tcPr>
                </a:tc>
                <a:tc>
                  <a:txBody>
                    <a:bodyPr/>
                    <a:lstStyle/>
                    <a:p>
                      <a:pPr marL="0" algn="l" defTabSz="1219170" rtl="0" eaLnBrk="1" latinLnBrk="0" hangingPunct="1"/>
                      <a:r>
                        <a:rPr lang="en-US" sz="1500" b="1" i="0" kern="1200" dirty="0">
                          <a:solidFill>
                            <a:schemeClr val="lt1"/>
                          </a:solidFill>
                          <a:latin typeface="Nunito" pitchFamily="2" charset="0"/>
                          <a:ea typeface="Open Sans" panose="020B0606030504020204" pitchFamily="34" charset="0"/>
                          <a:cs typeface="Open Sans" panose="020B0606030504020204" pitchFamily="34" charset="0"/>
                        </a:rPr>
                        <a:t>Stage Limit</a:t>
                      </a:r>
                    </a:p>
                  </a:txBody>
                  <a:tcPr marL="182880" marR="68580" marT="0" marB="34291" anchor="ctr">
                    <a:solidFill>
                      <a:srgbClr val="00B050"/>
                    </a:solidFill>
                  </a:tcPr>
                </a:tc>
                <a:extLst>
                  <a:ext uri="{0D108BD9-81ED-4DB2-BD59-A6C34878D82A}">
                    <a16:rowId xmlns:a16="http://schemas.microsoft.com/office/drawing/2014/main" val="2078030792"/>
                  </a:ext>
                </a:extLst>
              </a:tr>
              <a:tr h="929627">
                <a:tc>
                  <a:txBody>
                    <a:bodyPr/>
                    <a:lstStyle/>
                    <a:p>
                      <a:r>
                        <a:rPr lang="en-US" sz="1500" b="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Annual Deductible </a:t>
                      </a:r>
                    </a:p>
                  </a:txBody>
                  <a:tcPr marL="182880" marR="68580" marT="0" marB="34291" anchor="ctr">
                    <a:solidFill>
                      <a:schemeClr val="accent6">
                        <a:lumMod val="40000"/>
                        <a:lumOff val="60000"/>
                      </a:schemeClr>
                    </a:solidFill>
                  </a:tcPr>
                </a:tc>
                <a:tc>
                  <a:txBody>
                    <a:bodyPr/>
                    <a:lstStyle/>
                    <a:p>
                      <a:pPr marL="0" algn="l" defTabSz="914378"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100% until you reach the plan deductible </a:t>
                      </a:r>
                    </a:p>
                  </a:txBody>
                  <a:tcPr marL="182880" marR="68580" marT="0" marB="34291" anchor="ctr">
                    <a:solidFill>
                      <a:schemeClr val="accent6">
                        <a:lumMod val="40000"/>
                        <a:lumOff val="60000"/>
                      </a:schemeClr>
                    </a:solidFill>
                  </a:tcPr>
                </a:tc>
                <a:tc>
                  <a:txBody>
                    <a:bodyPr/>
                    <a:lstStyle/>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0%</a:t>
                      </a:r>
                    </a:p>
                  </a:txBody>
                  <a:tcPr marL="182880" marR="68580" marT="0" marB="34291" anchor="ctr">
                    <a:solidFill>
                      <a:schemeClr val="accent6">
                        <a:lumMod val="40000"/>
                        <a:lumOff val="60000"/>
                      </a:schemeClr>
                    </a:solidFill>
                  </a:tcPr>
                </a:tc>
                <a:tc>
                  <a:txBody>
                    <a:bodyPr/>
                    <a:lstStyle/>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Varies by plan</a:t>
                      </a:r>
                    </a:p>
                  </a:txBody>
                  <a:tcPr marL="182880" marR="68580" marT="0" marB="34291" anchor="ctr">
                    <a:solidFill>
                      <a:schemeClr val="accent6">
                        <a:lumMod val="40000"/>
                        <a:lumOff val="60000"/>
                      </a:schemeClr>
                    </a:solidFill>
                  </a:tcPr>
                </a:tc>
                <a:extLst>
                  <a:ext uri="{0D108BD9-81ED-4DB2-BD59-A6C34878D82A}">
                    <a16:rowId xmlns:a16="http://schemas.microsoft.com/office/drawing/2014/main" val="941784805"/>
                  </a:ext>
                </a:extLst>
              </a:tr>
              <a:tr h="929627">
                <a:tc>
                  <a:txBody>
                    <a:bodyPr/>
                    <a:lstStyle/>
                    <a:p>
                      <a:pPr marL="0" algn="l" defTabSz="914378" rtl="0" eaLnBrk="1" latinLnBrk="0" hangingPunct="1"/>
                      <a:r>
                        <a:rPr lang="en-US" sz="1500" b="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Initial </a:t>
                      </a:r>
                    </a:p>
                    <a:p>
                      <a:pPr marL="0" algn="l" defTabSz="914378" rtl="0" eaLnBrk="1" latinLnBrk="0" hangingPunct="1"/>
                      <a:r>
                        <a:rPr lang="en-US" sz="1500" b="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Coverage</a:t>
                      </a:r>
                    </a:p>
                  </a:txBody>
                  <a:tcPr marL="182880" marR="68580" marT="0" marB="34291" anchor="ctr">
                    <a:solidFill>
                      <a:schemeClr val="bg1">
                        <a:lumMod val="95000"/>
                      </a:schemeClr>
                    </a:solidFill>
                  </a:tcPr>
                </a:tc>
                <a:tc>
                  <a:txBody>
                    <a:bodyPr/>
                    <a:lstStyle/>
                    <a:p>
                      <a:pPr marL="0" algn="l" defTabSz="914378"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A copay or coinsurance</a:t>
                      </a:r>
                    </a:p>
                  </a:txBody>
                  <a:tcPr marL="182880" marR="68580" marT="0" marB="34291" anchor="ctr">
                    <a:solidFill>
                      <a:schemeClr val="bg1">
                        <a:lumMod val="95000"/>
                      </a:schemeClr>
                    </a:solidFill>
                  </a:tcPr>
                </a:tc>
                <a:tc>
                  <a:txBody>
                    <a:bodyPr/>
                    <a:lstStyle/>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Balance after copay and coinsurance </a:t>
                      </a:r>
                    </a:p>
                  </a:txBody>
                  <a:tcPr marL="182880" marR="68580" marT="0" marB="34291" anchor="ctr">
                    <a:solidFill>
                      <a:schemeClr val="bg1">
                        <a:lumMod val="95000"/>
                      </a:schemeClr>
                    </a:solidFill>
                  </a:tcPr>
                </a:tc>
                <a:tc>
                  <a:txBody>
                    <a:bodyPr/>
                    <a:lstStyle/>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Total drug costs reach $5,030</a:t>
                      </a:r>
                    </a:p>
                  </a:txBody>
                  <a:tcPr marL="182880" marR="68580" marT="0" marB="34291" anchor="ctr">
                    <a:solidFill>
                      <a:schemeClr val="bg1">
                        <a:lumMod val="95000"/>
                      </a:schemeClr>
                    </a:solidFill>
                  </a:tcPr>
                </a:tc>
                <a:extLst>
                  <a:ext uri="{0D108BD9-81ED-4DB2-BD59-A6C34878D82A}">
                    <a16:rowId xmlns:a16="http://schemas.microsoft.com/office/drawing/2014/main" val="1201095159"/>
                  </a:ext>
                </a:extLst>
              </a:tr>
              <a:tr h="929627">
                <a:tc>
                  <a:txBody>
                    <a:bodyPr/>
                    <a:lstStyle/>
                    <a:p>
                      <a:pPr marL="0" algn="l" defTabSz="914378" rtl="0" eaLnBrk="1" latinLnBrk="0" hangingPunct="1"/>
                      <a:r>
                        <a:rPr lang="en-US" sz="1500" b="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Coverage Gap</a:t>
                      </a:r>
                    </a:p>
                    <a:p>
                      <a:pPr marL="0" algn="l" defTabSz="914378" rtl="0" eaLnBrk="1" latinLnBrk="0" hangingPunct="1"/>
                      <a:r>
                        <a:rPr lang="en-US" sz="1500" b="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(Donut Hole)</a:t>
                      </a:r>
                    </a:p>
                  </a:txBody>
                  <a:tcPr marL="182880" marR="68580" marT="0" marB="34291" anchor="ctr">
                    <a:solidFill>
                      <a:schemeClr val="accent6">
                        <a:lumMod val="40000"/>
                        <a:lumOff val="60000"/>
                      </a:schemeClr>
                    </a:solidFill>
                  </a:tcPr>
                </a:tc>
                <a:tc>
                  <a:txBody>
                    <a:bodyPr/>
                    <a:lstStyle/>
                    <a:p>
                      <a:pPr marL="0" algn="l" defTabSz="914378"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25% of your drug costs </a:t>
                      </a:r>
                    </a:p>
                  </a:txBody>
                  <a:tcPr marL="182880" marR="68580" marT="0" marB="34291" anchor="ctr">
                    <a:solidFill>
                      <a:schemeClr val="accent6">
                        <a:lumMod val="40000"/>
                        <a:lumOff val="60000"/>
                      </a:schemeClr>
                    </a:solidFill>
                  </a:tcPr>
                </a:tc>
                <a:tc>
                  <a:txBody>
                    <a:bodyPr/>
                    <a:lstStyle/>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75%</a:t>
                      </a:r>
                    </a:p>
                  </a:txBody>
                  <a:tcPr marL="182880" marR="68580" marT="0" marB="34291" anchor="ctr">
                    <a:solidFill>
                      <a:schemeClr val="accent6">
                        <a:lumMod val="40000"/>
                        <a:lumOff val="60000"/>
                      </a:schemeClr>
                    </a:solidFill>
                  </a:tcPr>
                </a:tc>
                <a:tc>
                  <a:txBody>
                    <a:bodyPr/>
                    <a:lstStyle/>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Total out-of-pocket costs reach</a:t>
                      </a:r>
                    </a:p>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$8,000</a:t>
                      </a:r>
                    </a:p>
                  </a:txBody>
                  <a:tcPr marL="182880" marR="68580" marT="0" marB="34291" anchor="ctr">
                    <a:solidFill>
                      <a:schemeClr val="accent6">
                        <a:lumMod val="40000"/>
                        <a:lumOff val="60000"/>
                      </a:schemeClr>
                    </a:solidFill>
                  </a:tcPr>
                </a:tc>
                <a:extLst>
                  <a:ext uri="{0D108BD9-81ED-4DB2-BD59-A6C34878D82A}">
                    <a16:rowId xmlns:a16="http://schemas.microsoft.com/office/drawing/2014/main" val="1703568901"/>
                  </a:ext>
                </a:extLst>
              </a:tr>
              <a:tr h="929627">
                <a:tc>
                  <a:txBody>
                    <a:bodyPr/>
                    <a:lstStyle/>
                    <a:p>
                      <a:pPr marL="0" algn="l" defTabSz="1219170" rtl="0" eaLnBrk="1" latinLnBrk="0" hangingPunct="1"/>
                      <a:endParaRPr lang="en-US" sz="1500" b="0" kern="1200" dirty="0">
                        <a:solidFill>
                          <a:schemeClr val="accent4">
                            <a:lumMod val="75000"/>
                          </a:schemeClr>
                        </a:solidFill>
                        <a:latin typeface="Nunito" pitchFamily="2" charset="0"/>
                        <a:ea typeface="+mn-ea"/>
                        <a:cs typeface="+mn-cs"/>
                      </a:endParaRPr>
                    </a:p>
                    <a:p>
                      <a:pPr marL="0" algn="l" defTabSz="914378" rtl="0" eaLnBrk="1" latinLnBrk="0" hangingPunct="1"/>
                      <a:r>
                        <a:rPr lang="en-US" sz="1500" b="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Catastrophic </a:t>
                      </a:r>
                    </a:p>
                    <a:p>
                      <a:pPr marL="0" algn="l" defTabSz="914378" rtl="0" eaLnBrk="1" latinLnBrk="0" hangingPunct="1"/>
                      <a:r>
                        <a:rPr lang="en-US" sz="1500" b="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Coverage</a:t>
                      </a:r>
                    </a:p>
                  </a:txBody>
                  <a:tcPr marL="182880" marR="68580" marT="0" marB="34291" anchor="ctr">
                    <a:solidFill>
                      <a:schemeClr val="bg1">
                        <a:lumMod val="95000"/>
                      </a:schemeClr>
                    </a:solidFill>
                  </a:tcPr>
                </a:tc>
                <a:tc>
                  <a:txBody>
                    <a:bodyPr/>
                    <a:lstStyle/>
                    <a:p>
                      <a:pPr marL="0" algn="l" defTabSz="914378"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0%</a:t>
                      </a:r>
                    </a:p>
                  </a:txBody>
                  <a:tcPr marL="182880" marR="68580" marT="0" marB="34291" anchor="ctr">
                    <a:solidFill>
                      <a:schemeClr val="bg1">
                        <a:lumMod val="95000"/>
                      </a:schemeClr>
                    </a:solidFill>
                  </a:tcPr>
                </a:tc>
                <a:tc>
                  <a:txBody>
                    <a:bodyPr/>
                    <a:lstStyle/>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100%</a:t>
                      </a:r>
                    </a:p>
                  </a:txBody>
                  <a:tcPr marL="182880" marR="68580" marT="0" marB="34291" anchor="ctr">
                    <a:solidFill>
                      <a:schemeClr val="bg1">
                        <a:lumMod val="95000"/>
                      </a:schemeClr>
                    </a:solidFill>
                  </a:tcPr>
                </a:tc>
                <a:tc>
                  <a:txBody>
                    <a:bodyPr/>
                    <a:lstStyle/>
                    <a:p>
                      <a:pPr marL="0" algn="l" defTabSz="1219170" rtl="0" eaLnBrk="1" latinLnBrk="0" hangingPunct="1"/>
                      <a:r>
                        <a:rPr lang="en-US" sz="1500" kern="12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Through the end of the year</a:t>
                      </a:r>
                    </a:p>
                  </a:txBody>
                  <a:tcPr marL="182880" marR="68580" marT="0" marB="34291" anchor="ctr">
                    <a:solidFill>
                      <a:schemeClr val="bg1">
                        <a:lumMod val="95000"/>
                      </a:schemeClr>
                    </a:solidFill>
                  </a:tcPr>
                </a:tc>
                <a:extLst>
                  <a:ext uri="{0D108BD9-81ED-4DB2-BD59-A6C34878D82A}">
                    <a16:rowId xmlns:a16="http://schemas.microsoft.com/office/drawing/2014/main" val="11067145"/>
                  </a:ext>
                </a:extLst>
              </a:tr>
            </a:tbl>
          </a:graphicData>
        </a:graphic>
      </p:graphicFrame>
    </p:spTree>
    <p:extLst>
      <p:ext uri="{BB962C8B-B14F-4D97-AF65-F5344CB8AC3E}">
        <p14:creationId xmlns:p14="http://schemas.microsoft.com/office/powerpoint/2010/main" val="336306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p:txBody>
          <a:bodyPr/>
          <a:lstStyle/>
          <a:p>
            <a:r>
              <a:rPr lang="en-US" dirty="0"/>
              <a:t>Prescription Drug Coverage</a:t>
            </a:r>
          </a:p>
        </p:txBody>
      </p:sp>
      <p:sp>
        <p:nvSpPr>
          <p:cNvPr id="5" name="TextBox 4">
            <a:extLst>
              <a:ext uri="{FF2B5EF4-FFF2-40B4-BE49-F238E27FC236}">
                <a16:creationId xmlns:a16="http://schemas.microsoft.com/office/drawing/2014/main" id="{09AFC25F-1748-826B-BF91-0ED5B1134410}"/>
              </a:ext>
            </a:extLst>
          </p:cNvPr>
          <p:cNvSpPr txBox="1"/>
          <p:nvPr/>
        </p:nvSpPr>
        <p:spPr>
          <a:xfrm>
            <a:off x="229809" y="1075818"/>
            <a:ext cx="10555897" cy="461665"/>
          </a:xfrm>
          <a:prstGeom prst="rect">
            <a:avLst/>
          </a:prstGeom>
          <a:noFill/>
        </p:spPr>
        <p:txBody>
          <a:bodyPr wrap="square">
            <a:spAutoFit/>
          </a:bodyPr>
          <a:lstStyle/>
          <a:p>
            <a:pPr marL="12700" algn="ctr">
              <a:spcBef>
                <a:spcPts val="890"/>
              </a:spcBef>
            </a:pPr>
            <a:r>
              <a:rPr lang="en-US" sz="2400" dirty="0">
                <a:solidFill>
                  <a:srgbClr val="00B050"/>
                </a:solidFill>
                <a:latin typeface="Nunito" pitchFamily="2" charset="0"/>
                <a:cs typeface="Georgia"/>
              </a:rPr>
              <a:t>What’s the difference between total drug costs and out-of-pocket costs?</a:t>
            </a:r>
          </a:p>
        </p:txBody>
      </p:sp>
      <p:cxnSp>
        <p:nvCxnSpPr>
          <p:cNvPr id="2" name="Straight Connector 1">
            <a:extLst>
              <a:ext uri="{FF2B5EF4-FFF2-40B4-BE49-F238E27FC236}">
                <a16:creationId xmlns:a16="http://schemas.microsoft.com/office/drawing/2014/main" id="{15389080-6149-19A9-14A7-A69833304051}"/>
              </a:ext>
            </a:extLst>
          </p:cNvPr>
          <p:cNvCxnSpPr>
            <a:cxnSpLocks/>
          </p:cNvCxnSpPr>
          <p:nvPr/>
        </p:nvCxnSpPr>
        <p:spPr>
          <a:xfrm>
            <a:off x="5749784" y="2200757"/>
            <a:ext cx="0" cy="232228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18FD9B0-FC57-2C84-62E5-4010AF5A83B2}"/>
              </a:ext>
            </a:extLst>
          </p:cNvPr>
          <p:cNvSpPr txBox="1"/>
          <p:nvPr/>
        </p:nvSpPr>
        <p:spPr>
          <a:xfrm>
            <a:off x="2271637" y="2667133"/>
            <a:ext cx="3341860" cy="1200842"/>
          </a:xfrm>
          <a:prstGeom prst="rect">
            <a:avLst/>
          </a:prstGeom>
          <a:noFill/>
        </p:spPr>
        <p:txBody>
          <a:bodyPr wrap="square">
            <a:spAutoFit/>
          </a:bodyPr>
          <a:lstStyle/>
          <a:p>
            <a:pPr defTabSz="685766">
              <a:defRPr/>
            </a:pPr>
            <a:r>
              <a:rPr lang="en-US" b="1" dirty="0">
                <a:solidFill>
                  <a:srgbClr val="115E67"/>
                </a:solidFill>
                <a:latin typeface="Nunito" pitchFamily="2" charset="0"/>
                <a:ea typeface="Open Sans Light" panose="020B0306030504020204" pitchFamily="34" charset="0"/>
                <a:cs typeface="Open Sans Light" panose="020B0306030504020204" pitchFamily="34" charset="0"/>
              </a:rPr>
              <a:t>Total Drug Costs </a:t>
            </a:r>
          </a:p>
          <a:p>
            <a:pPr defTabSz="685766">
              <a:defRPr/>
            </a:pPr>
            <a:r>
              <a:rPr lang="en-US" sz="135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What you pay for prescription drugs each year, plus, what your plan pays. Does not include your premium. </a:t>
            </a:r>
          </a:p>
          <a:p>
            <a:pPr defTabSz="685766">
              <a:defRPr/>
            </a:pPr>
            <a:endParaRPr lang="en-US" sz="1351" dirty="0">
              <a:solidFill>
                <a:srgbClr val="115E67">
                  <a:lumMod val="75000"/>
                </a:srgbClr>
              </a:solidFill>
              <a:latin typeface="Nunito" pitchFamily="2" charset="0"/>
            </a:endParaRPr>
          </a:p>
        </p:txBody>
      </p:sp>
      <p:sp>
        <p:nvSpPr>
          <p:cNvPr id="8" name="TextBox 7">
            <a:extLst>
              <a:ext uri="{FF2B5EF4-FFF2-40B4-BE49-F238E27FC236}">
                <a16:creationId xmlns:a16="http://schemas.microsoft.com/office/drawing/2014/main" id="{CC5D0366-1E4F-4417-6AEC-742013D029BF}"/>
              </a:ext>
            </a:extLst>
          </p:cNvPr>
          <p:cNvSpPr txBox="1"/>
          <p:nvPr/>
        </p:nvSpPr>
        <p:spPr>
          <a:xfrm>
            <a:off x="7044971" y="2544721"/>
            <a:ext cx="3341853" cy="1616596"/>
          </a:xfrm>
          <a:prstGeom prst="rect">
            <a:avLst/>
          </a:prstGeom>
          <a:noFill/>
        </p:spPr>
        <p:txBody>
          <a:bodyPr wrap="square">
            <a:spAutoFit/>
          </a:bodyPr>
          <a:lstStyle/>
          <a:p>
            <a:pPr defTabSz="685766">
              <a:defRPr/>
            </a:pPr>
            <a:r>
              <a:rPr lang="en-US" b="1" dirty="0">
                <a:solidFill>
                  <a:srgbClr val="115E67"/>
                </a:solidFill>
                <a:latin typeface="Nunito" pitchFamily="2" charset="0"/>
                <a:ea typeface="Open Sans Light" panose="020B0306030504020204" pitchFamily="34" charset="0"/>
                <a:cs typeface="Open Sans Light" panose="020B0306030504020204" pitchFamily="34" charset="0"/>
              </a:rPr>
              <a:t>Out-of-Pocket Drug Costs </a:t>
            </a:r>
          </a:p>
          <a:p>
            <a:pPr defTabSz="685766">
              <a:defRPr/>
            </a:pPr>
            <a:r>
              <a:rPr lang="en-US" sz="135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The total amount you pay for prescription drugs, including your deductible and any discounts paid by drug manufactures while you are in the donut hole. Does not include what the plan pays or your premium. </a:t>
            </a:r>
          </a:p>
        </p:txBody>
      </p:sp>
      <p:pic>
        <p:nvPicPr>
          <p:cNvPr id="9" name="Graphic 8" descr="Money outline">
            <a:extLst>
              <a:ext uri="{FF2B5EF4-FFF2-40B4-BE49-F238E27FC236}">
                <a16:creationId xmlns:a16="http://schemas.microsoft.com/office/drawing/2014/main" id="{ACFEFC41-AE0C-68C2-7C9B-07979B60CE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6896" y="2667133"/>
            <a:ext cx="685800" cy="685800"/>
          </a:xfrm>
          <a:prstGeom prst="rect">
            <a:avLst/>
          </a:prstGeom>
        </p:spPr>
      </p:pic>
      <p:pic>
        <p:nvPicPr>
          <p:cNvPr id="10" name="Graphic 9" descr="Wallet outline">
            <a:extLst>
              <a:ext uri="{FF2B5EF4-FFF2-40B4-BE49-F238E27FC236}">
                <a16:creationId xmlns:a16="http://schemas.microsoft.com/office/drawing/2014/main" id="{818468BB-0C1E-F32B-5026-768F15A341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9550" y="2667133"/>
            <a:ext cx="685800" cy="685800"/>
          </a:xfrm>
          <a:prstGeom prst="rect">
            <a:avLst/>
          </a:prstGeom>
        </p:spPr>
      </p:pic>
      <p:sp>
        <p:nvSpPr>
          <p:cNvPr id="11" name="TextBox 10">
            <a:extLst>
              <a:ext uri="{FF2B5EF4-FFF2-40B4-BE49-F238E27FC236}">
                <a16:creationId xmlns:a16="http://schemas.microsoft.com/office/drawing/2014/main" id="{C92EAA6D-569C-266D-A6A1-CE75847856E5}"/>
              </a:ext>
            </a:extLst>
          </p:cNvPr>
          <p:cNvSpPr txBox="1"/>
          <p:nvPr/>
        </p:nvSpPr>
        <p:spPr>
          <a:xfrm>
            <a:off x="622832" y="5168555"/>
            <a:ext cx="10570959" cy="300210"/>
          </a:xfrm>
          <a:prstGeom prst="rect">
            <a:avLst/>
          </a:prstGeom>
          <a:noFill/>
          <a:ln>
            <a:noFill/>
          </a:ln>
        </p:spPr>
        <p:txBody>
          <a:bodyPr wrap="square">
            <a:spAutoFit/>
          </a:bodyPr>
          <a:lstStyle/>
          <a:p>
            <a:pPr algn="ctr" defTabSz="685766">
              <a:defRPr/>
            </a:pPr>
            <a:r>
              <a:rPr lang="en-US" sz="1351" i="1" dirty="0">
                <a:solidFill>
                  <a:srgbClr val="00B050"/>
                </a:solidFill>
                <a:latin typeface="Nunito" pitchFamily="2" charset="0"/>
                <a:ea typeface="Open Sans Light" panose="020B0306030504020204" pitchFamily="34" charset="0"/>
                <a:cs typeface="Open Sans Light" panose="020B0306030504020204" pitchFamily="34" charset="0"/>
              </a:rPr>
              <a:t>If you get Extra Help from Medicare with your Part D costs, ask your agent how the Part D deductible and coverage gap apply to you.   </a:t>
            </a:r>
          </a:p>
        </p:txBody>
      </p:sp>
    </p:spTree>
    <p:extLst>
      <p:ext uri="{BB962C8B-B14F-4D97-AF65-F5344CB8AC3E}">
        <p14:creationId xmlns:p14="http://schemas.microsoft.com/office/powerpoint/2010/main" val="335744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a:xfrm>
            <a:off x="360764" y="-32150"/>
            <a:ext cx="10182226" cy="604781"/>
          </a:xfrm>
        </p:spPr>
        <p:txBody>
          <a:bodyPr/>
          <a:lstStyle/>
          <a:p>
            <a:r>
              <a:rPr lang="en-US" dirty="0"/>
              <a:t>Prescription Drug Coverage</a:t>
            </a:r>
          </a:p>
        </p:txBody>
      </p:sp>
      <p:sp>
        <p:nvSpPr>
          <p:cNvPr id="5" name="TextBox 4">
            <a:extLst>
              <a:ext uri="{FF2B5EF4-FFF2-40B4-BE49-F238E27FC236}">
                <a16:creationId xmlns:a16="http://schemas.microsoft.com/office/drawing/2014/main" id="{09AFC25F-1748-826B-BF91-0ED5B1134410}"/>
              </a:ext>
            </a:extLst>
          </p:cNvPr>
          <p:cNvSpPr txBox="1"/>
          <p:nvPr/>
        </p:nvSpPr>
        <p:spPr>
          <a:xfrm>
            <a:off x="1804757" y="634482"/>
            <a:ext cx="7564264" cy="461665"/>
          </a:xfrm>
          <a:prstGeom prst="rect">
            <a:avLst/>
          </a:prstGeom>
          <a:noFill/>
        </p:spPr>
        <p:txBody>
          <a:bodyPr wrap="square">
            <a:spAutoFit/>
          </a:bodyPr>
          <a:lstStyle/>
          <a:p>
            <a:pPr marL="12700" algn="ctr">
              <a:spcBef>
                <a:spcPts val="890"/>
              </a:spcBef>
            </a:pPr>
            <a:r>
              <a:rPr lang="en-US" sz="2400" dirty="0">
                <a:solidFill>
                  <a:srgbClr val="00B050"/>
                </a:solidFill>
                <a:latin typeface="Nunito" pitchFamily="2" charset="0"/>
                <a:cs typeface="Georgia"/>
              </a:rPr>
              <a:t>Pharmacy Network Flexibility</a:t>
            </a:r>
          </a:p>
        </p:txBody>
      </p:sp>
      <p:sp>
        <p:nvSpPr>
          <p:cNvPr id="3" name="TextBox 2">
            <a:extLst>
              <a:ext uri="{FF2B5EF4-FFF2-40B4-BE49-F238E27FC236}">
                <a16:creationId xmlns:a16="http://schemas.microsoft.com/office/drawing/2014/main" id="{1F59379E-B5D7-DA9C-2EE1-09A8DA956054}"/>
              </a:ext>
            </a:extLst>
          </p:cNvPr>
          <p:cNvSpPr txBox="1"/>
          <p:nvPr/>
        </p:nvSpPr>
        <p:spPr>
          <a:xfrm>
            <a:off x="360764" y="1219849"/>
            <a:ext cx="5932477" cy="5198859"/>
          </a:xfrm>
          <a:prstGeom prst="rect">
            <a:avLst/>
          </a:prstGeom>
          <a:noFill/>
        </p:spPr>
        <p:txBody>
          <a:bodyPr wrap="square">
            <a:spAutoFit/>
          </a:bodyPr>
          <a:lstStyle/>
          <a:p>
            <a:pPr marL="12700">
              <a:lnSpc>
                <a:spcPts val="1920"/>
              </a:lnSpc>
            </a:pPr>
            <a:r>
              <a:rPr lang="en-US" sz="1600" b="1" spc="45" dirty="0">
                <a:solidFill>
                  <a:srgbClr val="115E67"/>
                </a:solidFill>
                <a:latin typeface="Nunito" pitchFamily="2" charset="0"/>
              </a:rPr>
              <a:t>Tier 1 – </a:t>
            </a:r>
            <a:r>
              <a:rPr lang="en-US" sz="1600" spc="25" dirty="0">
                <a:solidFill>
                  <a:srgbClr val="231F20"/>
                </a:solidFill>
                <a:latin typeface="Nunito" pitchFamily="2" charset="0"/>
              </a:rPr>
              <a:t>Preferred Generic </a:t>
            </a:r>
          </a:p>
          <a:p>
            <a:pPr marL="12700">
              <a:spcBef>
                <a:spcPts val="840"/>
              </a:spcBef>
            </a:pPr>
            <a:r>
              <a:rPr lang="en-US" sz="1600" b="1" spc="45" dirty="0">
                <a:solidFill>
                  <a:srgbClr val="115E67"/>
                </a:solidFill>
                <a:latin typeface="Nunito" pitchFamily="2" charset="0"/>
              </a:rPr>
              <a:t>Tier 2 – </a:t>
            </a:r>
            <a:r>
              <a:rPr lang="en-US" sz="1600" spc="25" dirty="0">
                <a:solidFill>
                  <a:srgbClr val="231F20"/>
                </a:solidFill>
                <a:latin typeface="Nunito" pitchFamily="2" charset="0"/>
              </a:rPr>
              <a:t>Generic Tier</a:t>
            </a:r>
          </a:p>
          <a:p>
            <a:pPr marL="12700" marR="79375">
              <a:lnSpc>
                <a:spcPct val="100000"/>
              </a:lnSpc>
              <a:spcBef>
                <a:spcPts val="840"/>
              </a:spcBef>
            </a:pPr>
            <a:r>
              <a:rPr lang="en-US" sz="1600" b="1" spc="45" dirty="0">
                <a:solidFill>
                  <a:srgbClr val="115E67"/>
                </a:solidFill>
                <a:latin typeface="Nunito" pitchFamily="2" charset="0"/>
              </a:rPr>
              <a:t>Tier 3 - </a:t>
            </a:r>
            <a:r>
              <a:rPr lang="en-US" sz="1600" spc="25" dirty="0">
                <a:solidFill>
                  <a:srgbClr val="231F20"/>
                </a:solidFill>
                <a:latin typeface="Nunito" pitchFamily="2" charset="0"/>
              </a:rPr>
              <a:t>Preferred Brand</a:t>
            </a:r>
          </a:p>
          <a:p>
            <a:pPr marL="12700" marR="79375">
              <a:lnSpc>
                <a:spcPct val="100000"/>
              </a:lnSpc>
              <a:spcBef>
                <a:spcPts val="840"/>
              </a:spcBef>
            </a:pPr>
            <a:r>
              <a:rPr lang="en-US" sz="1600" b="1" spc="45" dirty="0">
                <a:solidFill>
                  <a:srgbClr val="115E67"/>
                </a:solidFill>
                <a:latin typeface="Nunito" pitchFamily="2" charset="0"/>
              </a:rPr>
              <a:t>Tier 4 - </a:t>
            </a:r>
            <a:r>
              <a:rPr lang="en-US" sz="1600" spc="25" dirty="0">
                <a:solidFill>
                  <a:srgbClr val="231F20"/>
                </a:solidFill>
                <a:latin typeface="Nunito" pitchFamily="2" charset="0"/>
              </a:rPr>
              <a:t>Non-Preferred Brand</a:t>
            </a:r>
          </a:p>
          <a:p>
            <a:pPr marL="12700" marR="79375">
              <a:lnSpc>
                <a:spcPct val="100000"/>
              </a:lnSpc>
              <a:spcBef>
                <a:spcPts val="840"/>
              </a:spcBef>
            </a:pPr>
            <a:r>
              <a:rPr lang="en-US" sz="1600" b="1" spc="45" dirty="0">
                <a:solidFill>
                  <a:srgbClr val="115E67"/>
                </a:solidFill>
                <a:latin typeface="Nunito" pitchFamily="2" charset="0"/>
              </a:rPr>
              <a:t>Tier 5 - </a:t>
            </a:r>
            <a:r>
              <a:rPr lang="en-US" sz="1600" spc="25" dirty="0">
                <a:solidFill>
                  <a:srgbClr val="231F20"/>
                </a:solidFill>
                <a:latin typeface="Nunito" pitchFamily="2" charset="0"/>
              </a:rPr>
              <a:t>Specialty</a:t>
            </a:r>
          </a:p>
          <a:p>
            <a:pPr marL="12700" marR="376555">
              <a:lnSpc>
                <a:spcPct val="100000"/>
              </a:lnSpc>
              <a:spcBef>
                <a:spcPts val="840"/>
              </a:spcBef>
            </a:pPr>
            <a:r>
              <a:rPr lang="en-US" sz="1600" b="1" spc="45" dirty="0">
                <a:solidFill>
                  <a:srgbClr val="115E67"/>
                </a:solidFill>
                <a:latin typeface="Nunito" pitchFamily="2" charset="0"/>
              </a:rPr>
              <a:t>Tier 6* - </a:t>
            </a:r>
            <a:r>
              <a:rPr lang="en-US" sz="1600" spc="25" dirty="0">
                <a:solidFill>
                  <a:srgbClr val="231F20"/>
                </a:solidFill>
                <a:latin typeface="Nunito" pitchFamily="2" charset="0"/>
              </a:rPr>
              <a:t>Select Care Drugs</a:t>
            </a:r>
          </a:p>
          <a:p>
            <a:pPr marL="12700" marR="376555">
              <a:lnSpc>
                <a:spcPct val="100000"/>
              </a:lnSpc>
              <a:spcBef>
                <a:spcPts val="840"/>
              </a:spcBef>
            </a:pPr>
            <a:r>
              <a:rPr lang="en-US" sz="1600" spc="25" dirty="0">
                <a:solidFill>
                  <a:srgbClr val="231F20"/>
                </a:solidFill>
                <a:latin typeface="Nunito" pitchFamily="2" charset="0"/>
              </a:rPr>
              <a:t>*Although this typically would be the highest cost tier, tier 6 is a $0 copay tier for certain important medications such as:</a:t>
            </a:r>
          </a:p>
          <a:p>
            <a:pPr marL="571500" indent="-101600">
              <a:lnSpc>
                <a:spcPct val="100000"/>
              </a:lnSpc>
              <a:buClr>
                <a:srgbClr val="636466"/>
              </a:buClr>
              <a:buFont typeface="Georgia"/>
              <a:buChar char="•"/>
              <a:tabLst>
                <a:tab pos="560705" algn="l"/>
              </a:tabLst>
            </a:pPr>
            <a:r>
              <a:rPr lang="en-US" sz="1600" spc="25" dirty="0">
                <a:solidFill>
                  <a:srgbClr val="231F20"/>
                </a:solidFill>
                <a:latin typeface="Nunito" pitchFamily="2" charset="0"/>
              </a:rPr>
              <a:t>Select Insulins</a:t>
            </a:r>
          </a:p>
          <a:p>
            <a:pPr marL="560070" indent="-90170">
              <a:lnSpc>
                <a:spcPct val="100000"/>
              </a:lnSpc>
              <a:buClr>
                <a:srgbClr val="636466"/>
              </a:buClr>
              <a:buFont typeface="Georgia"/>
              <a:buChar char="•"/>
              <a:tabLst>
                <a:tab pos="560705" algn="l"/>
              </a:tabLst>
            </a:pPr>
            <a:r>
              <a:rPr lang="en-US" sz="1600" spc="25" dirty="0">
                <a:solidFill>
                  <a:srgbClr val="231F20"/>
                </a:solidFill>
                <a:latin typeface="Nunito" pitchFamily="2" charset="0"/>
              </a:rPr>
              <a:t>Part D vaccines</a:t>
            </a:r>
          </a:p>
          <a:p>
            <a:pPr marL="560070" indent="-90170">
              <a:lnSpc>
                <a:spcPct val="100000"/>
              </a:lnSpc>
              <a:buClr>
                <a:srgbClr val="636466"/>
              </a:buClr>
              <a:buFont typeface="Georgia"/>
              <a:buChar char="•"/>
              <a:tabLst>
                <a:tab pos="560705" algn="l"/>
              </a:tabLst>
            </a:pPr>
            <a:r>
              <a:rPr lang="en-US" sz="1600" spc="25" dirty="0">
                <a:solidFill>
                  <a:srgbClr val="231F20"/>
                </a:solidFill>
                <a:latin typeface="Nunito" pitchFamily="2" charset="0"/>
              </a:rPr>
              <a:t>ACE-I/ARBs for treatment of high blood pressure or kidney protection</a:t>
            </a:r>
          </a:p>
          <a:p>
            <a:pPr marL="560070" indent="-90170">
              <a:lnSpc>
                <a:spcPct val="100000"/>
              </a:lnSpc>
              <a:buClr>
                <a:srgbClr val="636466"/>
              </a:buClr>
              <a:buFont typeface="Georgia"/>
              <a:buChar char="•"/>
              <a:tabLst>
                <a:tab pos="560705" algn="l"/>
              </a:tabLst>
            </a:pPr>
            <a:r>
              <a:rPr lang="en-US" sz="1600" spc="25" dirty="0">
                <a:solidFill>
                  <a:srgbClr val="231F20"/>
                </a:solidFill>
                <a:latin typeface="Nunito" pitchFamily="2" charset="0"/>
              </a:rPr>
              <a:t>Select antidiabetic drugs to treat diabetes</a:t>
            </a:r>
          </a:p>
          <a:p>
            <a:pPr marL="560070" indent="-90170">
              <a:lnSpc>
                <a:spcPct val="100000"/>
              </a:lnSpc>
              <a:buClr>
                <a:srgbClr val="636466"/>
              </a:buClr>
              <a:buFont typeface="Georgia"/>
              <a:buChar char="•"/>
              <a:tabLst>
                <a:tab pos="560705" algn="l"/>
              </a:tabLst>
            </a:pPr>
            <a:r>
              <a:rPr lang="en-US" sz="1600" spc="25" dirty="0">
                <a:solidFill>
                  <a:srgbClr val="231F20"/>
                </a:solidFill>
                <a:latin typeface="Nunito" pitchFamily="2" charset="0"/>
              </a:rPr>
              <a:t>Statins to treat high cholesterol</a:t>
            </a:r>
          </a:p>
          <a:p>
            <a:pPr marL="560070" indent="-90170">
              <a:lnSpc>
                <a:spcPct val="100000"/>
              </a:lnSpc>
              <a:buClr>
                <a:srgbClr val="636466"/>
              </a:buClr>
              <a:buFont typeface="Georgia"/>
              <a:buChar char="•"/>
              <a:tabLst>
                <a:tab pos="560705" algn="l"/>
              </a:tabLst>
            </a:pPr>
            <a:endParaRPr lang="en-US" sz="1600" i="1" spc="25" dirty="0">
              <a:solidFill>
                <a:srgbClr val="231F20"/>
              </a:solidFill>
              <a:latin typeface="Nunito" pitchFamily="2" charset="0"/>
              <a:cs typeface="Book Antiqua"/>
            </a:endParaRPr>
          </a:p>
          <a:p>
            <a:pPr marL="560070" indent="-90170">
              <a:lnSpc>
                <a:spcPct val="100000"/>
              </a:lnSpc>
              <a:buClr>
                <a:srgbClr val="636466"/>
              </a:buClr>
              <a:buFont typeface="Georgia"/>
              <a:buChar char="•"/>
              <a:tabLst>
                <a:tab pos="560705" algn="l"/>
              </a:tabLst>
            </a:pPr>
            <a:r>
              <a:rPr lang="en-US" sz="1200" i="1" dirty="0">
                <a:effectLst/>
                <a:latin typeface="Nunito" pitchFamily="2" charset="0"/>
              </a:rPr>
              <a:t>You won’t pay more than $35, while you are in the Coverage Gap, for a one-month supply of each insulin product covered by our plan, no matter what cost-sharing tier it is on, even if you haven’t paid your deductible.</a:t>
            </a:r>
            <a:endParaRPr lang="en-US" sz="1200" i="1" spc="50" dirty="0">
              <a:solidFill>
                <a:srgbClr val="636466"/>
              </a:solidFill>
              <a:latin typeface="Nunito" pitchFamily="2" charset="0"/>
              <a:cs typeface="Book Antiqua"/>
            </a:endParaRPr>
          </a:p>
        </p:txBody>
      </p:sp>
      <p:pic>
        <p:nvPicPr>
          <p:cNvPr id="4" name="Graphic 3" descr="Money outline">
            <a:extLst>
              <a:ext uri="{FF2B5EF4-FFF2-40B4-BE49-F238E27FC236}">
                <a16:creationId xmlns:a16="http://schemas.microsoft.com/office/drawing/2014/main" id="{AE739876-2E49-B9F3-9BA9-8D82DD8F99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1914" y="4443339"/>
            <a:ext cx="829799" cy="829799"/>
          </a:xfrm>
          <a:prstGeom prst="rect">
            <a:avLst/>
          </a:prstGeom>
        </p:spPr>
      </p:pic>
      <p:pic>
        <p:nvPicPr>
          <p:cNvPr id="12" name="Graphic 11" descr="Circles with lines outline">
            <a:extLst>
              <a:ext uri="{FF2B5EF4-FFF2-40B4-BE49-F238E27FC236}">
                <a16:creationId xmlns:a16="http://schemas.microsoft.com/office/drawing/2014/main" id="{24BF3344-FED9-5A6F-9CFC-9ACF292858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0832" y="1415041"/>
            <a:ext cx="854080" cy="854080"/>
          </a:xfrm>
          <a:prstGeom prst="rect">
            <a:avLst/>
          </a:prstGeom>
        </p:spPr>
      </p:pic>
      <p:pic>
        <p:nvPicPr>
          <p:cNvPr id="13" name="Graphic 12" descr="Piggy Bank outline">
            <a:extLst>
              <a:ext uri="{FF2B5EF4-FFF2-40B4-BE49-F238E27FC236}">
                <a16:creationId xmlns:a16="http://schemas.microsoft.com/office/drawing/2014/main" id="{69B1EC09-F4ED-A2F8-9939-4DA9413E1C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94736" y="2966952"/>
            <a:ext cx="829799" cy="829799"/>
          </a:xfrm>
          <a:prstGeom prst="rect">
            <a:avLst/>
          </a:prstGeom>
        </p:spPr>
      </p:pic>
      <p:sp>
        <p:nvSpPr>
          <p:cNvPr id="14" name="TextBox 13">
            <a:extLst>
              <a:ext uri="{FF2B5EF4-FFF2-40B4-BE49-F238E27FC236}">
                <a16:creationId xmlns:a16="http://schemas.microsoft.com/office/drawing/2014/main" id="{E74E2A92-94CB-8865-6E73-5E3DE7F90655}"/>
              </a:ext>
            </a:extLst>
          </p:cNvPr>
          <p:cNvSpPr txBox="1"/>
          <p:nvPr/>
        </p:nvSpPr>
        <p:spPr>
          <a:xfrm>
            <a:off x="7611947" y="1720840"/>
            <a:ext cx="4364235" cy="3416320"/>
          </a:xfrm>
          <a:prstGeom prst="rect">
            <a:avLst/>
          </a:prstGeom>
          <a:noFill/>
        </p:spPr>
        <p:txBody>
          <a:bodyPr wrap="square">
            <a:spAutoFit/>
          </a:bodyPr>
          <a:lstStyle/>
          <a:p>
            <a:pPr defTabSz="685766">
              <a:defRPr/>
            </a:pPr>
            <a: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Freedom to choose preferred pharmacy </a:t>
            </a:r>
          </a:p>
          <a:p>
            <a:pPr defTabSz="685766">
              <a:defRPr/>
            </a:pPr>
            <a:b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br>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pPr defTabSz="685766">
              <a:defRPr/>
            </a:pPr>
            <a:b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br>
            <a:b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br>
            <a: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Save on one monthly copay on a </a:t>
            </a:r>
            <a:b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br>
            <a: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100-day prescription </a:t>
            </a:r>
            <a:b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br>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pPr defTabSz="685766">
              <a:defRPr/>
            </a:pPr>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pPr defTabSz="685766">
              <a:defRPr/>
            </a:pPr>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pPr defTabSz="685766">
              <a:defRPr/>
            </a:pPr>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pPr defTabSz="685766">
              <a:defRPr/>
            </a:pPr>
            <a: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Save with mail service pharmacy </a:t>
            </a:r>
          </a:p>
        </p:txBody>
      </p:sp>
      <p:cxnSp>
        <p:nvCxnSpPr>
          <p:cNvPr id="15" name="Straight Connector 14">
            <a:extLst>
              <a:ext uri="{FF2B5EF4-FFF2-40B4-BE49-F238E27FC236}">
                <a16:creationId xmlns:a16="http://schemas.microsoft.com/office/drawing/2014/main" id="{24C160BD-8413-1485-DC7B-F91A6EC0230D}"/>
              </a:ext>
            </a:extLst>
          </p:cNvPr>
          <p:cNvCxnSpPr>
            <a:cxnSpLocks/>
          </p:cNvCxnSpPr>
          <p:nvPr/>
        </p:nvCxnSpPr>
        <p:spPr>
          <a:xfrm>
            <a:off x="6463475" y="1415041"/>
            <a:ext cx="0" cy="4808477"/>
          </a:xfrm>
          <a:prstGeom prst="line">
            <a:avLst/>
          </a:prstGeom>
          <a:ln>
            <a:solidFill>
              <a:srgbClr val="00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66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a:xfrm>
            <a:off x="382556" y="861361"/>
            <a:ext cx="10182226" cy="433965"/>
          </a:xfrm>
        </p:spPr>
        <p:txBody>
          <a:bodyPr/>
          <a:lstStyle/>
          <a:p>
            <a:r>
              <a:rPr lang="en-US" sz="2400" dirty="0">
                <a:solidFill>
                  <a:srgbClr val="00B050"/>
                </a:solidFill>
                <a:ea typeface="+mn-ea"/>
              </a:rPr>
              <a:t>Types of restrictions you might find on formulary drugs</a:t>
            </a:r>
          </a:p>
        </p:txBody>
      </p:sp>
      <p:sp>
        <p:nvSpPr>
          <p:cNvPr id="2" name="TextBox 1">
            <a:extLst>
              <a:ext uri="{FF2B5EF4-FFF2-40B4-BE49-F238E27FC236}">
                <a16:creationId xmlns:a16="http://schemas.microsoft.com/office/drawing/2014/main" id="{660BCC36-A3E9-4743-C31E-E707E40B071C}"/>
              </a:ext>
            </a:extLst>
          </p:cNvPr>
          <p:cNvSpPr txBox="1"/>
          <p:nvPr/>
        </p:nvSpPr>
        <p:spPr>
          <a:xfrm>
            <a:off x="178477" y="1678182"/>
            <a:ext cx="6864162" cy="3739485"/>
          </a:xfrm>
          <a:prstGeom prst="rect">
            <a:avLst/>
          </a:prstGeom>
          <a:noFill/>
        </p:spPr>
        <p:txBody>
          <a:bodyPr wrap="square">
            <a:spAutoFit/>
          </a:bodyPr>
          <a:lstStyle/>
          <a:p>
            <a:pPr marL="571500" marR="187325" indent="-127635">
              <a:lnSpc>
                <a:spcPts val="1440"/>
              </a:lnSpc>
              <a:spcBef>
                <a:spcPts val="25"/>
              </a:spcBef>
              <a:buClr>
                <a:srgbClr val="636466"/>
              </a:buClr>
              <a:buFont typeface="Georgia"/>
              <a:buChar char="•"/>
              <a:tabLst>
                <a:tab pos="571500" algn="l"/>
              </a:tabLst>
            </a:pPr>
            <a:r>
              <a:rPr lang="en-US" spc="45" dirty="0">
                <a:solidFill>
                  <a:srgbClr val="115E67"/>
                </a:solidFill>
                <a:latin typeface="Nunito" pitchFamily="2" charset="0"/>
              </a:rPr>
              <a:t>Prior Authorization (PA) </a:t>
            </a:r>
            <a:r>
              <a:rPr lang="en-US" sz="1600" spc="-180" dirty="0">
                <a:solidFill>
                  <a:srgbClr val="636466"/>
                </a:solidFill>
                <a:latin typeface="Nunito" pitchFamily="2" charset="0"/>
                <a:cs typeface="Georgia"/>
              </a:rPr>
              <a:t>–</a:t>
            </a:r>
            <a:r>
              <a:rPr lang="en-US" sz="1600" spc="-25" dirty="0">
                <a:solidFill>
                  <a:srgbClr val="636466"/>
                </a:solidFill>
                <a:latin typeface="Nunito" pitchFamily="2" charset="0"/>
                <a:cs typeface="Georgia"/>
              </a:rPr>
              <a:t> </a:t>
            </a:r>
            <a:r>
              <a:rPr lang="en-US" sz="1600" spc="25" dirty="0">
                <a:solidFill>
                  <a:srgbClr val="231F20"/>
                </a:solidFill>
                <a:latin typeface="Nunito" pitchFamily="2" charset="0"/>
              </a:rPr>
              <a:t>this is a request for approval in advance. Some drugs may require a prior authorization to make sure the drug is being used appropriately.</a:t>
            </a:r>
          </a:p>
          <a:p>
            <a:pPr marL="571500" marR="187325" indent="-127635">
              <a:lnSpc>
                <a:spcPts val="1440"/>
              </a:lnSpc>
              <a:spcBef>
                <a:spcPts val="25"/>
              </a:spcBef>
              <a:buClr>
                <a:srgbClr val="636466"/>
              </a:buClr>
              <a:buFont typeface="Georgia"/>
              <a:buChar char="•"/>
              <a:tabLst>
                <a:tab pos="571500" algn="l"/>
              </a:tabLst>
            </a:pPr>
            <a:endParaRPr lang="en-US" sz="1600" spc="25" dirty="0">
              <a:solidFill>
                <a:srgbClr val="231F20"/>
              </a:solidFill>
              <a:latin typeface="Nunito" pitchFamily="2" charset="0"/>
            </a:endParaRPr>
          </a:p>
          <a:p>
            <a:pPr marL="571500" marR="187325" indent="-127635">
              <a:lnSpc>
                <a:spcPts val="1440"/>
              </a:lnSpc>
              <a:spcBef>
                <a:spcPts val="25"/>
              </a:spcBef>
              <a:buClr>
                <a:srgbClr val="636466"/>
              </a:buClr>
              <a:buFont typeface="Georgia"/>
              <a:buChar char="•"/>
              <a:tabLst>
                <a:tab pos="571500" algn="l"/>
              </a:tabLst>
            </a:pPr>
            <a:endParaRPr lang="en-US" spc="45" dirty="0">
              <a:solidFill>
                <a:srgbClr val="115E67"/>
              </a:solidFill>
              <a:latin typeface="Nunito" pitchFamily="2" charset="0"/>
            </a:endParaRPr>
          </a:p>
          <a:p>
            <a:pPr marL="571500" marR="187325" indent="-127635">
              <a:lnSpc>
                <a:spcPts val="1440"/>
              </a:lnSpc>
              <a:spcBef>
                <a:spcPts val="25"/>
              </a:spcBef>
              <a:buClr>
                <a:srgbClr val="636466"/>
              </a:buClr>
              <a:buFont typeface="Georgia"/>
              <a:buChar char="•"/>
              <a:tabLst>
                <a:tab pos="571500" algn="l"/>
              </a:tabLst>
            </a:pPr>
            <a:r>
              <a:rPr lang="en-US" spc="45" dirty="0">
                <a:solidFill>
                  <a:srgbClr val="115E67"/>
                </a:solidFill>
                <a:latin typeface="Nunito" pitchFamily="2" charset="0"/>
              </a:rPr>
              <a:t>Quantity Limits (QL) </a:t>
            </a:r>
            <a:r>
              <a:rPr lang="en-US" sz="1600" spc="25" dirty="0">
                <a:solidFill>
                  <a:srgbClr val="231F20"/>
                </a:solidFill>
                <a:latin typeface="Nunito" pitchFamily="2" charset="0"/>
              </a:rPr>
              <a:t>– certain drugs may have a specific quantity limit allowed to receive.</a:t>
            </a:r>
          </a:p>
          <a:p>
            <a:pPr marL="571500" indent="-127635">
              <a:lnSpc>
                <a:spcPct val="100000"/>
              </a:lnSpc>
              <a:spcBef>
                <a:spcPts val="670"/>
              </a:spcBef>
              <a:buClr>
                <a:srgbClr val="636466"/>
              </a:buClr>
              <a:buFont typeface="Georgia"/>
              <a:buChar char="•"/>
              <a:tabLst>
                <a:tab pos="571500" algn="l"/>
              </a:tabLst>
            </a:pPr>
            <a:endParaRPr lang="en-US" sz="1600" dirty="0">
              <a:latin typeface="Nunito" pitchFamily="2" charset="0"/>
              <a:cs typeface="Georgia"/>
            </a:endParaRPr>
          </a:p>
          <a:p>
            <a:pPr marL="571500" marR="87630" indent="-127635">
              <a:lnSpc>
                <a:spcPct val="100000"/>
              </a:lnSpc>
              <a:spcBef>
                <a:spcPts val="720"/>
              </a:spcBef>
              <a:buClr>
                <a:srgbClr val="636466"/>
              </a:buClr>
              <a:buFont typeface="Georgia"/>
              <a:buChar char="•"/>
              <a:tabLst>
                <a:tab pos="571500" algn="l"/>
              </a:tabLst>
            </a:pPr>
            <a:r>
              <a:rPr lang="en-US" spc="45" dirty="0">
                <a:solidFill>
                  <a:srgbClr val="115E67"/>
                </a:solidFill>
                <a:latin typeface="Nunito" pitchFamily="2" charset="0"/>
              </a:rPr>
              <a:t>Step Therapy (ST)  </a:t>
            </a:r>
            <a:r>
              <a:rPr lang="en-US" sz="1600" spc="25" dirty="0">
                <a:solidFill>
                  <a:srgbClr val="231F20"/>
                </a:solidFill>
                <a:latin typeface="Nunito" pitchFamily="2" charset="0"/>
              </a:rPr>
              <a:t>– you may need to try other drugs first before we will approve the use of certain drugs to treat the same condition.</a:t>
            </a:r>
          </a:p>
          <a:p>
            <a:pPr marL="571500" marR="87630" indent="-127635">
              <a:lnSpc>
                <a:spcPct val="100000"/>
              </a:lnSpc>
              <a:spcBef>
                <a:spcPts val="720"/>
              </a:spcBef>
              <a:buClr>
                <a:srgbClr val="636466"/>
              </a:buClr>
              <a:buFont typeface="Georgia"/>
              <a:buChar char="•"/>
              <a:tabLst>
                <a:tab pos="571500" algn="l"/>
              </a:tabLst>
            </a:pPr>
            <a:endParaRPr lang="en-US" sz="1600" dirty="0">
              <a:latin typeface="Nunito" pitchFamily="2" charset="0"/>
              <a:cs typeface="Georgia"/>
            </a:endParaRPr>
          </a:p>
          <a:p>
            <a:pPr marL="571500" marR="389255" indent="-127635">
              <a:lnSpc>
                <a:spcPct val="100000"/>
              </a:lnSpc>
              <a:spcBef>
                <a:spcPts val="720"/>
              </a:spcBef>
              <a:buClr>
                <a:srgbClr val="636466"/>
              </a:buClr>
              <a:buFont typeface="Georgia"/>
              <a:buChar char="•"/>
              <a:tabLst>
                <a:tab pos="571500" algn="l"/>
              </a:tabLst>
            </a:pPr>
            <a:r>
              <a:rPr lang="en-US" spc="45" dirty="0">
                <a:solidFill>
                  <a:srgbClr val="115E67"/>
                </a:solidFill>
                <a:latin typeface="Nunito" pitchFamily="2" charset="0"/>
              </a:rPr>
              <a:t>Part B vs. Part D </a:t>
            </a:r>
            <a:r>
              <a:rPr lang="en-US" sz="1600" spc="25" dirty="0">
                <a:solidFill>
                  <a:srgbClr val="231F20"/>
                </a:solidFill>
                <a:latin typeface="Nunito" pitchFamily="2" charset="0"/>
              </a:rPr>
              <a:t>review – some drugs are covered as part of your medical Part B coverage, and others are covered under your Part D coverage.</a:t>
            </a:r>
          </a:p>
        </p:txBody>
      </p:sp>
      <p:pic>
        <p:nvPicPr>
          <p:cNvPr id="6" name="Graphic 5" descr="Medicine outline">
            <a:extLst>
              <a:ext uri="{FF2B5EF4-FFF2-40B4-BE49-F238E27FC236}">
                <a16:creationId xmlns:a16="http://schemas.microsoft.com/office/drawing/2014/main" id="{0AC47F93-3B59-4474-DB05-A20571AAC9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2931" y="1678182"/>
            <a:ext cx="3654669" cy="3654669"/>
          </a:xfrm>
          <a:prstGeom prst="rect">
            <a:avLst/>
          </a:prstGeom>
        </p:spPr>
      </p:pic>
      <p:sp>
        <p:nvSpPr>
          <p:cNvPr id="3" name="Title 6">
            <a:extLst>
              <a:ext uri="{FF2B5EF4-FFF2-40B4-BE49-F238E27FC236}">
                <a16:creationId xmlns:a16="http://schemas.microsoft.com/office/drawing/2014/main" id="{C9E98FED-57DA-A44E-008F-2D6C407CC11E}"/>
              </a:ext>
            </a:extLst>
          </p:cNvPr>
          <p:cNvSpPr txBox="1">
            <a:spLocks/>
          </p:cNvSpPr>
          <p:nvPr/>
        </p:nvSpPr>
        <p:spPr>
          <a:xfrm>
            <a:off x="382556" y="158954"/>
            <a:ext cx="10182226" cy="604781"/>
          </a:xfrm>
          <a:prstGeom prst="rect">
            <a:avLst/>
          </a:prstGeom>
        </p:spPr>
        <p:txBody>
          <a:bodyPr vert="horz" wrap="square" lIns="91440" tIns="45720" rIns="91440" bIns="45720" rtlCol="0" anchor="ctr">
            <a:spAutoFit/>
          </a:bodyPr>
          <a:lstStyle>
            <a:lvl1pPr algn="l" defTabSz="914378" rtl="0" eaLnBrk="1" latinLnBrk="0" hangingPunct="1">
              <a:lnSpc>
                <a:spcPct val="90000"/>
              </a:lnSpc>
              <a:spcBef>
                <a:spcPct val="0"/>
              </a:spcBef>
              <a:buNone/>
              <a:defRPr lang="en-US" sz="3600" kern="1200" dirty="0">
                <a:solidFill>
                  <a:srgbClr val="006666"/>
                </a:solidFill>
                <a:latin typeface="Nunito" pitchFamily="2" charset="0"/>
                <a:ea typeface="+mj-ea"/>
                <a:cs typeface="+mj-cs"/>
              </a:defRPr>
            </a:lvl1pPr>
          </a:lstStyle>
          <a:p>
            <a:r>
              <a:rPr lang="en-US"/>
              <a:t>Prescription Drug Coverage</a:t>
            </a:r>
          </a:p>
        </p:txBody>
      </p:sp>
    </p:spTree>
    <p:extLst>
      <p:ext uri="{BB962C8B-B14F-4D97-AF65-F5344CB8AC3E}">
        <p14:creationId xmlns:p14="http://schemas.microsoft.com/office/powerpoint/2010/main" val="366333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B72CD3-DE1E-FBB1-BDB5-96710156316D}"/>
              </a:ext>
            </a:extLst>
          </p:cNvPr>
          <p:cNvSpPr txBox="1"/>
          <p:nvPr/>
        </p:nvSpPr>
        <p:spPr>
          <a:xfrm>
            <a:off x="1567543" y="2769067"/>
            <a:ext cx="9056914" cy="1600438"/>
          </a:xfrm>
          <a:prstGeom prst="rect">
            <a:avLst/>
          </a:prstGeom>
          <a:noFill/>
          <a:ln>
            <a:no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Nunito SemiBold" panose="00000700000000000000" pitchFamily="2" charset="0"/>
                <a:ea typeface="+mn-ea"/>
                <a:cs typeface="+mn-cs"/>
              </a:rPr>
              <a:t>2024 Medicare Advantage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Nunito SemiBold" panose="00000700000000000000" pitchFamily="2" charset="0"/>
                <a:ea typeface="+mn-ea"/>
                <a:cs typeface="+mn-cs"/>
              </a:rPr>
              <a:t>Plan Information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Nunito Light" pitchFamily="2" charset="77"/>
              <a:ea typeface="+mn-ea"/>
              <a:cs typeface="+mn-cs"/>
            </a:endParaRPr>
          </a:p>
        </p:txBody>
      </p:sp>
      <p:cxnSp>
        <p:nvCxnSpPr>
          <p:cNvPr id="5" name="Straight Connector 4">
            <a:extLst>
              <a:ext uri="{FF2B5EF4-FFF2-40B4-BE49-F238E27FC236}">
                <a16:creationId xmlns:a16="http://schemas.microsoft.com/office/drawing/2014/main" id="{CDE53110-447E-D4BD-ECB2-67988C2CB659}"/>
              </a:ext>
            </a:extLst>
          </p:cNvPr>
          <p:cNvCxnSpPr/>
          <p:nvPr/>
        </p:nvCxnSpPr>
        <p:spPr>
          <a:xfrm>
            <a:off x="2039009" y="2434196"/>
            <a:ext cx="807194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1668C82-A251-14A7-ABD4-AB1DBA8AD0ED}"/>
              </a:ext>
            </a:extLst>
          </p:cNvPr>
          <p:cNvCxnSpPr/>
          <p:nvPr/>
        </p:nvCxnSpPr>
        <p:spPr>
          <a:xfrm>
            <a:off x="2039009" y="4359165"/>
            <a:ext cx="807194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54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D1549-8663-20B9-3A3A-D02A0744974B}"/>
              </a:ext>
            </a:extLst>
          </p:cNvPr>
          <p:cNvSpPr>
            <a:spLocks noGrp="1"/>
          </p:cNvSpPr>
          <p:nvPr>
            <p:ph type="title"/>
          </p:nvPr>
        </p:nvSpPr>
        <p:spPr/>
        <p:txBody>
          <a:bodyPr/>
          <a:lstStyle/>
          <a:p>
            <a:r>
              <a:rPr lang="en-US" dirty="0"/>
              <a:t>Why ATRIO Health Plans</a:t>
            </a:r>
          </a:p>
        </p:txBody>
      </p:sp>
      <p:sp>
        <p:nvSpPr>
          <p:cNvPr id="3" name="Oval 2">
            <a:extLst>
              <a:ext uri="{FF2B5EF4-FFF2-40B4-BE49-F238E27FC236}">
                <a16:creationId xmlns:a16="http://schemas.microsoft.com/office/drawing/2014/main" id="{51C115F9-3C7F-8549-9CA2-28CB7D191BE2}"/>
              </a:ext>
            </a:extLst>
          </p:cNvPr>
          <p:cNvSpPr/>
          <p:nvPr/>
        </p:nvSpPr>
        <p:spPr>
          <a:xfrm>
            <a:off x="10033779" y="1601975"/>
            <a:ext cx="1524000" cy="1524000"/>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itchFamily="2" charset="0"/>
            </a:endParaRPr>
          </a:p>
        </p:txBody>
      </p:sp>
      <p:sp>
        <p:nvSpPr>
          <p:cNvPr id="5" name="Oval 4">
            <a:extLst>
              <a:ext uri="{FF2B5EF4-FFF2-40B4-BE49-F238E27FC236}">
                <a16:creationId xmlns:a16="http://schemas.microsoft.com/office/drawing/2014/main" id="{D285A4AF-5E4D-E94C-54B6-F6A7894210B2}"/>
              </a:ext>
            </a:extLst>
          </p:cNvPr>
          <p:cNvSpPr/>
          <p:nvPr/>
        </p:nvSpPr>
        <p:spPr>
          <a:xfrm>
            <a:off x="7183818" y="1595964"/>
            <a:ext cx="1524000" cy="1524000"/>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itchFamily="2" charset="0"/>
            </a:endParaRPr>
          </a:p>
        </p:txBody>
      </p:sp>
      <p:sp>
        <p:nvSpPr>
          <p:cNvPr id="7" name="Oval 6">
            <a:extLst>
              <a:ext uri="{FF2B5EF4-FFF2-40B4-BE49-F238E27FC236}">
                <a16:creationId xmlns:a16="http://schemas.microsoft.com/office/drawing/2014/main" id="{C2C2712C-6012-0DD6-BEE6-1B1787BB0146}"/>
              </a:ext>
            </a:extLst>
          </p:cNvPr>
          <p:cNvSpPr/>
          <p:nvPr/>
        </p:nvSpPr>
        <p:spPr>
          <a:xfrm>
            <a:off x="4516370" y="1654731"/>
            <a:ext cx="1524000" cy="1524000"/>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itchFamily="2" charset="0"/>
            </a:endParaRPr>
          </a:p>
        </p:txBody>
      </p:sp>
      <p:sp>
        <p:nvSpPr>
          <p:cNvPr id="8" name="Oval 7">
            <a:extLst>
              <a:ext uri="{FF2B5EF4-FFF2-40B4-BE49-F238E27FC236}">
                <a16:creationId xmlns:a16="http://schemas.microsoft.com/office/drawing/2014/main" id="{AA18B514-6F6D-98ED-0B9E-DAF4B54E9488}"/>
              </a:ext>
            </a:extLst>
          </p:cNvPr>
          <p:cNvSpPr/>
          <p:nvPr/>
        </p:nvSpPr>
        <p:spPr>
          <a:xfrm>
            <a:off x="2183944" y="1595964"/>
            <a:ext cx="1524000" cy="1524000"/>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itchFamily="2" charset="0"/>
            </a:endParaRPr>
          </a:p>
        </p:txBody>
      </p:sp>
      <p:sp>
        <p:nvSpPr>
          <p:cNvPr id="9" name="TextBox 8">
            <a:extLst>
              <a:ext uri="{FF2B5EF4-FFF2-40B4-BE49-F238E27FC236}">
                <a16:creationId xmlns:a16="http://schemas.microsoft.com/office/drawing/2014/main" id="{7D13C22F-3068-CE66-D133-CA5CAF92C73B}"/>
              </a:ext>
            </a:extLst>
          </p:cNvPr>
          <p:cNvSpPr txBox="1"/>
          <p:nvPr/>
        </p:nvSpPr>
        <p:spPr>
          <a:xfrm>
            <a:off x="2003014" y="3397083"/>
            <a:ext cx="1898567" cy="938719"/>
          </a:xfrm>
          <a:prstGeom prst="rect">
            <a:avLst/>
          </a:prstGeom>
          <a:noFill/>
        </p:spPr>
        <p:txBody>
          <a:bodyPr wrap="square">
            <a:spAutoFit/>
          </a:bodyPr>
          <a:lstStyle/>
          <a:p>
            <a:pPr>
              <a:defRPr/>
            </a:pPr>
            <a:r>
              <a:rPr lang="en-US" sz="1100"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PPO Plan Offerings allow you to seek medical providers across the U.S. at an Out-of-Network Cost.</a:t>
            </a:r>
          </a:p>
        </p:txBody>
      </p:sp>
      <p:sp>
        <p:nvSpPr>
          <p:cNvPr id="10" name="TextBox 9">
            <a:extLst>
              <a:ext uri="{FF2B5EF4-FFF2-40B4-BE49-F238E27FC236}">
                <a16:creationId xmlns:a16="http://schemas.microsoft.com/office/drawing/2014/main" id="{13E36B37-45CC-F100-7B9C-C5A643B96347}"/>
              </a:ext>
            </a:extLst>
          </p:cNvPr>
          <p:cNvSpPr txBox="1"/>
          <p:nvPr/>
        </p:nvSpPr>
        <p:spPr>
          <a:xfrm>
            <a:off x="4079964" y="3463826"/>
            <a:ext cx="2396812" cy="430887"/>
          </a:xfrm>
          <a:prstGeom prst="rect">
            <a:avLst/>
          </a:prstGeom>
          <a:noFill/>
        </p:spPr>
        <p:txBody>
          <a:bodyPr wrap="square">
            <a:spAutoFit/>
          </a:bodyPr>
          <a:lstStyle/>
          <a:p>
            <a:pPr>
              <a:defRPr/>
            </a:pPr>
            <a:r>
              <a:rPr lang="en-US" sz="1100"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Members have freedom to choose their preferred pharmacy. </a:t>
            </a:r>
          </a:p>
        </p:txBody>
      </p:sp>
      <p:sp>
        <p:nvSpPr>
          <p:cNvPr id="11" name="TextBox 10">
            <a:extLst>
              <a:ext uri="{FF2B5EF4-FFF2-40B4-BE49-F238E27FC236}">
                <a16:creationId xmlns:a16="http://schemas.microsoft.com/office/drawing/2014/main" id="{B3BA1E53-0E79-9149-3A1B-692526DBDB71}"/>
              </a:ext>
            </a:extLst>
          </p:cNvPr>
          <p:cNvSpPr txBox="1"/>
          <p:nvPr/>
        </p:nvSpPr>
        <p:spPr>
          <a:xfrm>
            <a:off x="6780873" y="3432991"/>
            <a:ext cx="2329889" cy="769441"/>
          </a:xfrm>
          <a:prstGeom prst="rect">
            <a:avLst/>
          </a:prstGeom>
          <a:noFill/>
        </p:spPr>
        <p:txBody>
          <a:bodyPr wrap="square">
            <a:spAutoFit/>
          </a:bodyPr>
          <a:lstStyle/>
          <a:p>
            <a:pPr>
              <a:defRPr/>
            </a:pPr>
            <a:r>
              <a:rPr lang="en-US" sz="1100"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$0 copay on selected Insulin through our Tier 6 gives peace of mind and lower Rx costs.</a:t>
            </a:r>
          </a:p>
          <a:p>
            <a:pPr>
              <a:defRPr/>
            </a:pPr>
            <a:endPar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FB723115-4310-E9ED-0AD9-FCFB9FC11559}"/>
              </a:ext>
            </a:extLst>
          </p:cNvPr>
          <p:cNvSpPr txBox="1"/>
          <p:nvPr/>
        </p:nvSpPr>
        <p:spPr>
          <a:xfrm>
            <a:off x="9558201" y="3429000"/>
            <a:ext cx="2629916" cy="2123658"/>
          </a:xfrm>
          <a:prstGeom prst="rect">
            <a:avLst/>
          </a:prstGeom>
          <a:noFill/>
        </p:spPr>
        <p:txBody>
          <a:bodyPr wrap="square">
            <a:spAutoFit/>
          </a:bodyPr>
          <a:lstStyle/>
          <a:p>
            <a:pPr>
              <a:defRPr/>
            </a:pPr>
            <a:r>
              <a:rPr lang="en-US" sz="1100"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Rich Supplemental Benefits that go beyond Original Medicare.</a:t>
            </a:r>
          </a:p>
          <a:p>
            <a:pPr>
              <a:defRPr/>
            </a:pPr>
            <a:r>
              <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  </a:t>
            </a:r>
          </a:p>
          <a:p>
            <a:pPr marL="285750" indent="-285750">
              <a:buFont typeface="Arial" panose="020B0604020202020204" pitchFamily="34" charset="0"/>
              <a:buChar char="•"/>
              <a:defRPr/>
            </a:pPr>
            <a:r>
              <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Flex Card: Dental, Fitness, OTC</a:t>
            </a:r>
          </a:p>
          <a:p>
            <a:pPr marL="285750" indent="-285750">
              <a:buFont typeface="Arial" panose="020B0604020202020204" pitchFamily="34" charset="0"/>
              <a:buChar char="•"/>
              <a:defRPr/>
            </a:pPr>
            <a:r>
              <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Meals</a:t>
            </a:r>
          </a:p>
          <a:p>
            <a:pPr marL="285750" indent="-285750">
              <a:buFont typeface="Arial" panose="020B0604020202020204" pitchFamily="34" charset="0"/>
              <a:buChar char="•"/>
              <a:defRPr/>
            </a:pPr>
            <a:r>
              <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Vision</a:t>
            </a:r>
          </a:p>
          <a:p>
            <a:pPr marL="285750" indent="-285750">
              <a:buFont typeface="Arial" panose="020B0604020202020204" pitchFamily="34" charset="0"/>
              <a:buChar char="•"/>
              <a:defRPr/>
            </a:pPr>
            <a:r>
              <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Telehealth</a:t>
            </a:r>
          </a:p>
          <a:p>
            <a:pPr marL="285750" indent="-285750">
              <a:buFont typeface="Arial" panose="020B0604020202020204" pitchFamily="34" charset="0"/>
              <a:buChar char="•"/>
              <a:defRPr/>
            </a:pPr>
            <a:r>
              <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Transportation</a:t>
            </a:r>
          </a:p>
          <a:p>
            <a:pPr marL="285750" indent="-285750">
              <a:buFont typeface="Arial" panose="020B0604020202020204" pitchFamily="34" charset="0"/>
              <a:buChar char="•"/>
              <a:defRPr/>
            </a:pPr>
            <a:r>
              <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Wearable devices </a:t>
            </a:r>
          </a:p>
          <a:p>
            <a:pPr marL="285750" indent="-285750">
              <a:buFont typeface="Arial" panose="020B0604020202020204" pitchFamily="34" charset="0"/>
              <a:buChar char="•"/>
              <a:defRPr/>
            </a:pPr>
            <a:r>
              <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Worldwide Emergency and Urgent Care</a:t>
            </a:r>
          </a:p>
          <a:p>
            <a:pPr marL="285750" indent="-285750">
              <a:buFont typeface="Arial" panose="020B0604020202020204" pitchFamily="34" charset="0"/>
              <a:buChar char="•"/>
              <a:defRPr/>
            </a:pPr>
            <a:endPar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p:txBody>
      </p:sp>
      <p:pic>
        <p:nvPicPr>
          <p:cNvPr id="13" name="Graphic 12" descr="Medicine outline">
            <a:extLst>
              <a:ext uri="{FF2B5EF4-FFF2-40B4-BE49-F238E27FC236}">
                <a16:creationId xmlns:a16="http://schemas.microsoft.com/office/drawing/2014/main" id="{154BA0B3-2211-F3FD-0BD4-984968B220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5224" y="1962243"/>
            <a:ext cx="969060" cy="969060"/>
          </a:xfrm>
          <a:prstGeom prst="rect">
            <a:avLst/>
          </a:prstGeom>
        </p:spPr>
      </p:pic>
      <p:pic>
        <p:nvPicPr>
          <p:cNvPr id="14" name="Graphic 13" descr="Needle outline">
            <a:extLst>
              <a:ext uri="{FF2B5EF4-FFF2-40B4-BE49-F238E27FC236}">
                <a16:creationId xmlns:a16="http://schemas.microsoft.com/office/drawing/2014/main" id="{C5678510-7698-6822-CAEC-48D93BD8EE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1085" y="1903476"/>
            <a:ext cx="897095" cy="897095"/>
          </a:xfrm>
          <a:prstGeom prst="rect">
            <a:avLst/>
          </a:prstGeom>
        </p:spPr>
      </p:pic>
      <p:pic>
        <p:nvPicPr>
          <p:cNvPr id="15" name="Graphic 14" descr="Medical outline">
            <a:extLst>
              <a:ext uri="{FF2B5EF4-FFF2-40B4-BE49-F238E27FC236}">
                <a16:creationId xmlns:a16="http://schemas.microsoft.com/office/drawing/2014/main" id="{A030B615-180C-0F4C-D901-C5859D19A2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30363" y="1785877"/>
            <a:ext cx="1136095" cy="1136095"/>
          </a:xfrm>
          <a:prstGeom prst="rect">
            <a:avLst/>
          </a:prstGeom>
        </p:spPr>
      </p:pic>
      <p:pic>
        <p:nvPicPr>
          <p:cNvPr id="16" name="Picture 15">
            <a:extLst>
              <a:ext uri="{FF2B5EF4-FFF2-40B4-BE49-F238E27FC236}">
                <a16:creationId xmlns:a16="http://schemas.microsoft.com/office/drawing/2014/main" id="{764493CE-E81F-F0BC-D73F-F6667FC3F8D7}"/>
              </a:ext>
            </a:extLst>
          </p:cNvPr>
          <p:cNvPicPr>
            <a:picLocks noChangeAspect="1"/>
          </p:cNvPicPr>
          <p:nvPr/>
        </p:nvPicPr>
        <p:blipFill>
          <a:blip r:embed="rId8">
            <a:duotone>
              <a:prstClr val="black"/>
              <a:schemeClr val="bg1">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2455929" y="1891637"/>
            <a:ext cx="992739" cy="992739"/>
          </a:xfrm>
          <a:prstGeom prst="rect">
            <a:avLst/>
          </a:prstGeom>
        </p:spPr>
      </p:pic>
      <p:cxnSp>
        <p:nvCxnSpPr>
          <p:cNvPr id="17" name="Straight Connector 16">
            <a:extLst>
              <a:ext uri="{FF2B5EF4-FFF2-40B4-BE49-F238E27FC236}">
                <a16:creationId xmlns:a16="http://schemas.microsoft.com/office/drawing/2014/main" id="{95F66A30-0C35-CDDA-8563-0E422F88D28B}"/>
              </a:ext>
            </a:extLst>
          </p:cNvPr>
          <p:cNvCxnSpPr>
            <a:cxnSpLocks/>
          </p:cNvCxnSpPr>
          <p:nvPr/>
        </p:nvCxnSpPr>
        <p:spPr>
          <a:xfrm>
            <a:off x="6611823" y="1364704"/>
            <a:ext cx="0" cy="451259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B08AF1-3E08-4CB5-AF25-3E954FB419D3}"/>
              </a:ext>
            </a:extLst>
          </p:cNvPr>
          <p:cNvCxnSpPr>
            <a:cxnSpLocks/>
          </p:cNvCxnSpPr>
          <p:nvPr/>
        </p:nvCxnSpPr>
        <p:spPr>
          <a:xfrm>
            <a:off x="3946847" y="1398605"/>
            <a:ext cx="0" cy="451259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5FD74CE-383A-E115-CAF4-9FB8A6A00BC6}"/>
              </a:ext>
            </a:extLst>
          </p:cNvPr>
          <p:cNvCxnSpPr>
            <a:cxnSpLocks/>
          </p:cNvCxnSpPr>
          <p:nvPr/>
        </p:nvCxnSpPr>
        <p:spPr>
          <a:xfrm>
            <a:off x="9279033" y="1253785"/>
            <a:ext cx="0" cy="451259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8A41B6-897E-17ED-719F-EB6476EDB9C0}"/>
              </a:ext>
            </a:extLst>
          </p:cNvPr>
          <p:cNvCxnSpPr>
            <a:cxnSpLocks/>
          </p:cNvCxnSpPr>
          <p:nvPr/>
        </p:nvCxnSpPr>
        <p:spPr>
          <a:xfrm>
            <a:off x="1803722" y="1364704"/>
            <a:ext cx="0" cy="451259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1D7271C-7BE7-99DE-D131-AC3AA0678496}"/>
              </a:ext>
            </a:extLst>
          </p:cNvPr>
          <p:cNvSpPr/>
          <p:nvPr/>
        </p:nvSpPr>
        <p:spPr>
          <a:xfrm>
            <a:off x="115295" y="1595964"/>
            <a:ext cx="1524000" cy="1524000"/>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pitchFamily="2" charset="0"/>
            </a:endParaRPr>
          </a:p>
        </p:txBody>
      </p:sp>
      <p:pic>
        <p:nvPicPr>
          <p:cNvPr id="22" name="Graphic 21" descr="City outline">
            <a:extLst>
              <a:ext uri="{FF2B5EF4-FFF2-40B4-BE49-F238E27FC236}">
                <a16:creationId xmlns:a16="http://schemas.microsoft.com/office/drawing/2014/main" id="{3D5EE376-A99F-D351-873A-6F3B510868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9616" y="1914548"/>
            <a:ext cx="914400" cy="914400"/>
          </a:xfrm>
          <a:prstGeom prst="rect">
            <a:avLst/>
          </a:prstGeom>
        </p:spPr>
      </p:pic>
      <p:sp>
        <p:nvSpPr>
          <p:cNvPr id="23" name="TextBox 22">
            <a:extLst>
              <a:ext uri="{FF2B5EF4-FFF2-40B4-BE49-F238E27FC236}">
                <a16:creationId xmlns:a16="http://schemas.microsoft.com/office/drawing/2014/main" id="{EE03DF7B-C0BA-6A64-3E9E-040EE3E3C874}"/>
              </a:ext>
            </a:extLst>
          </p:cNvPr>
          <p:cNvSpPr txBox="1"/>
          <p:nvPr/>
        </p:nvSpPr>
        <p:spPr>
          <a:xfrm>
            <a:off x="115295" y="3393597"/>
            <a:ext cx="1637214" cy="769441"/>
          </a:xfrm>
          <a:prstGeom prst="rect">
            <a:avLst/>
          </a:prstGeom>
          <a:noFill/>
        </p:spPr>
        <p:txBody>
          <a:bodyPr wrap="square">
            <a:spAutoFit/>
          </a:bodyPr>
          <a:lstStyle/>
          <a:p>
            <a:pPr>
              <a:defRPr/>
            </a:pPr>
            <a:r>
              <a:rPr lang="en-US" sz="1100" b="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For 20 years, ATRIO Health Plans has been Oregon’s Local Medicare plan. </a:t>
            </a:r>
            <a:endParaRPr lang="en-US" sz="1100"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4911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4CA5B4-9BBF-FFBF-DBE3-D5431F3A7FCB}"/>
              </a:ext>
            </a:extLst>
          </p:cNvPr>
          <p:cNvSpPr>
            <a:spLocks noGrp="1"/>
          </p:cNvSpPr>
          <p:nvPr>
            <p:ph type="title"/>
          </p:nvPr>
        </p:nvSpPr>
        <p:spPr/>
        <p:txBody>
          <a:bodyPr/>
          <a:lstStyle/>
          <a:p>
            <a:r>
              <a:rPr lang="en-US" dirty="0"/>
              <a:t>Member Experience</a:t>
            </a:r>
          </a:p>
        </p:txBody>
      </p:sp>
      <p:sp>
        <p:nvSpPr>
          <p:cNvPr id="9" name="TextBox 8">
            <a:extLst>
              <a:ext uri="{FF2B5EF4-FFF2-40B4-BE49-F238E27FC236}">
                <a16:creationId xmlns:a16="http://schemas.microsoft.com/office/drawing/2014/main" id="{C75F1B7E-4BD1-B8A5-AD9A-E0E8ADE5DEE9}"/>
              </a:ext>
            </a:extLst>
          </p:cNvPr>
          <p:cNvSpPr txBox="1"/>
          <p:nvPr/>
        </p:nvSpPr>
        <p:spPr>
          <a:xfrm>
            <a:off x="953809" y="2029370"/>
            <a:ext cx="8903254" cy="4539704"/>
          </a:xfrm>
          <a:prstGeom prst="rect">
            <a:avLst/>
          </a:prstGeom>
          <a:noFill/>
        </p:spPr>
        <p:txBody>
          <a:bodyPr wrap="square">
            <a:spAutoFit/>
          </a:bodyPr>
          <a:lstStyle/>
          <a:p>
            <a:pPr marL="225419">
              <a:spcBef>
                <a:spcPts val="600"/>
              </a:spcBef>
              <a:spcAft>
                <a:spcPts val="600"/>
              </a:spcAft>
              <a:buClr>
                <a:srgbClr val="00B050"/>
              </a:buClr>
            </a:pPr>
            <a:r>
              <a:rPr lang="en-US" b="1" dirty="0">
                <a:solidFill>
                  <a:srgbClr val="00B050"/>
                </a:solidFill>
                <a:latin typeface="Nunito" pitchFamily="2" charset="0"/>
                <a:ea typeface="Open Sans" panose="020B0606030504020204" pitchFamily="34" charset="0"/>
                <a:cs typeface="Open Sans" panose="020B0606030504020204" pitchFamily="34" charset="0"/>
              </a:rPr>
              <a:t>Welcome Call</a:t>
            </a:r>
          </a:p>
          <a:p>
            <a:pPr marL="225419">
              <a:spcAft>
                <a:spcPts val="600"/>
              </a:spcAft>
              <a:buClr>
                <a:srgbClr val="00B050"/>
              </a:buClr>
            </a:pPr>
            <a:r>
              <a:rPr lang="en-US" dirty="0">
                <a:latin typeface="Nunito" pitchFamily="2" charset="0"/>
                <a:ea typeface="Open Sans" panose="020B0606030504020204" pitchFamily="34" charset="0"/>
                <a:cs typeface="Open Sans" panose="020B0606030504020204" pitchFamily="34" charset="0"/>
              </a:rPr>
              <a:t>As a new member, you will receive a call from our team, welcoming you to the ATRIO family.</a:t>
            </a:r>
          </a:p>
          <a:p>
            <a:pPr marL="225419">
              <a:spcBef>
                <a:spcPts val="600"/>
              </a:spcBef>
              <a:spcAft>
                <a:spcPts val="600"/>
              </a:spcAft>
              <a:buClr>
                <a:srgbClr val="00B050"/>
              </a:buClr>
            </a:pPr>
            <a:r>
              <a:rPr lang="en-US" b="1" dirty="0">
                <a:solidFill>
                  <a:srgbClr val="00B050"/>
                </a:solidFill>
                <a:latin typeface="Nunito" pitchFamily="2" charset="0"/>
                <a:ea typeface="Open Sans" panose="020B0606030504020204" pitchFamily="34" charset="0"/>
                <a:cs typeface="Open Sans" panose="020B0606030504020204" pitchFamily="34" charset="0"/>
              </a:rPr>
              <a:t>Quick Reference Guide</a:t>
            </a:r>
          </a:p>
          <a:p>
            <a:pPr marL="225419">
              <a:spcAft>
                <a:spcPts val="600"/>
              </a:spcAft>
              <a:buClr>
                <a:srgbClr val="00B050"/>
              </a:buClr>
            </a:pPr>
            <a:r>
              <a:rPr lang="en-US" dirty="0">
                <a:latin typeface="Nunito" pitchFamily="2" charset="0"/>
                <a:ea typeface="Open Sans" panose="020B0606030504020204" pitchFamily="34" charset="0"/>
                <a:cs typeface="Open Sans" panose="020B0606030504020204" pitchFamily="34" charset="0"/>
              </a:rPr>
              <a:t>This guide will provide some basic information, such as plan overview, accessing the member portal, preventive services and selecting a PCP.</a:t>
            </a:r>
          </a:p>
          <a:p>
            <a:pPr marL="225419">
              <a:spcBef>
                <a:spcPts val="600"/>
              </a:spcBef>
              <a:spcAft>
                <a:spcPts val="600"/>
              </a:spcAft>
              <a:buClr>
                <a:srgbClr val="00B050"/>
              </a:buClr>
            </a:pPr>
            <a:r>
              <a:rPr lang="en-US" b="1" dirty="0">
                <a:solidFill>
                  <a:srgbClr val="00B050"/>
                </a:solidFill>
                <a:latin typeface="Nunito" pitchFamily="2" charset="0"/>
                <a:ea typeface="Open Sans" panose="020B0606030504020204" pitchFamily="34" charset="0"/>
                <a:cs typeface="Open Sans" panose="020B0606030504020204" pitchFamily="34" charset="0"/>
              </a:rPr>
              <a:t>Welcome Packet</a:t>
            </a:r>
          </a:p>
          <a:p>
            <a:pPr marL="225419">
              <a:spcAft>
                <a:spcPts val="600"/>
              </a:spcAft>
              <a:buClr>
                <a:srgbClr val="00B050"/>
              </a:buClr>
            </a:pPr>
            <a:r>
              <a:rPr lang="en-US" dirty="0">
                <a:latin typeface="Nunito" pitchFamily="2" charset="0"/>
                <a:ea typeface="Open Sans" panose="020B0606030504020204" pitchFamily="34" charset="0"/>
                <a:cs typeface="Open Sans" panose="020B0606030504020204" pitchFamily="34" charset="0"/>
              </a:rPr>
              <a:t>This packet will include your specific plan information, provide information on scheduling appointments and more.</a:t>
            </a:r>
          </a:p>
          <a:p>
            <a:pPr marL="225419">
              <a:spcBef>
                <a:spcPts val="600"/>
              </a:spcBef>
              <a:spcAft>
                <a:spcPts val="600"/>
              </a:spcAft>
              <a:buClr>
                <a:srgbClr val="00B050"/>
              </a:buClr>
            </a:pPr>
            <a:r>
              <a:rPr lang="en-US" b="1" dirty="0">
                <a:solidFill>
                  <a:srgbClr val="00B050"/>
                </a:solidFill>
                <a:latin typeface="Nunito" pitchFamily="2" charset="0"/>
                <a:ea typeface="Open Sans" panose="020B0606030504020204" pitchFamily="34" charset="0"/>
                <a:cs typeface="Open Sans" panose="020B0606030504020204" pitchFamily="34" charset="0"/>
              </a:rPr>
              <a:t>Local Support </a:t>
            </a:r>
          </a:p>
          <a:p>
            <a:pPr marL="225419">
              <a:spcAft>
                <a:spcPts val="600"/>
              </a:spcAft>
              <a:buClr>
                <a:srgbClr val="00B050"/>
              </a:buClr>
            </a:pPr>
            <a:r>
              <a:rPr lang="en-US" dirty="0">
                <a:latin typeface="Nunito" pitchFamily="2" charset="0"/>
                <a:ea typeface="Open Sans" panose="020B0606030504020204" pitchFamily="34" charset="0"/>
                <a:cs typeface="Open Sans" panose="020B0606030504020204" pitchFamily="34" charset="0"/>
              </a:rPr>
              <a:t>Members will have access to local Customer Service Support by visiting one of our local offices. Mon-Fri, 8am-5pm. </a:t>
            </a:r>
          </a:p>
          <a:p>
            <a:pPr marL="225419">
              <a:spcAft>
                <a:spcPts val="600"/>
              </a:spcAft>
              <a:buClr>
                <a:srgbClr val="00B050"/>
              </a:buClr>
            </a:pPr>
            <a:endParaRPr lang="en-US" dirty="0">
              <a:latin typeface="Nunito" pitchFamily="2"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164D725-A7EF-8015-D4E1-43DBDED3F1FF}"/>
              </a:ext>
            </a:extLst>
          </p:cNvPr>
          <p:cNvSpPr txBox="1"/>
          <p:nvPr/>
        </p:nvSpPr>
        <p:spPr>
          <a:xfrm>
            <a:off x="327147" y="922283"/>
            <a:ext cx="11346541" cy="400110"/>
          </a:xfrm>
          <a:prstGeom prst="rect">
            <a:avLst/>
          </a:prstGeom>
          <a:noFill/>
          <a:ln>
            <a:noFill/>
          </a:ln>
        </p:spPr>
        <p:txBody>
          <a:bodyPr wrap="square" rtlCol="0">
            <a:spAutoFit/>
          </a:bodyPr>
          <a:lstStyle/>
          <a:p>
            <a:r>
              <a:rPr lang="en-US" sz="2000" dirty="0">
                <a:solidFill>
                  <a:srgbClr val="00B050"/>
                </a:solidFill>
                <a:latin typeface="Nunito" pitchFamily="2" charset="0"/>
                <a:cs typeface="+mj-cs"/>
              </a:rPr>
              <a:t>What to expect when you enroll.</a:t>
            </a:r>
          </a:p>
        </p:txBody>
      </p:sp>
      <p:sp>
        <p:nvSpPr>
          <p:cNvPr id="3" name="TextBox 2">
            <a:extLst>
              <a:ext uri="{FF2B5EF4-FFF2-40B4-BE49-F238E27FC236}">
                <a16:creationId xmlns:a16="http://schemas.microsoft.com/office/drawing/2014/main" id="{54740E7C-BAA7-359E-E43D-7123DF896F21}"/>
              </a:ext>
            </a:extLst>
          </p:cNvPr>
          <p:cNvSpPr txBox="1"/>
          <p:nvPr/>
        </p:nvSpPr>
        <p:spPr>
          <a:xfrm>
            <a:off x="1137113" y="1517564"/>
            <a:ext cx="8282732" cy="400110"/>
          </a:xfrm>
          <a:prstGeom prst="rect">
            <a:avLst/>
          </a:prstGeom>
          <a:noFill/>
          <a:ln>
            <a:noFill/>
          </a:ln>
        </p:spPr>
        <p:txBody>
          <a:bodyPr wrap="square" rtlCol="0">
            <a:spAutoFit/>
          </a:bodyPr>
          <a:lstStyle/>
          <a:p>
            <a:r>
              <a:rPr lang="en-US" sz="2000" b="1" dirty="0">
                <a:solidFill>
                  <a:srgbClr val="006666"/>
                </a:solidFill>
                <a:latin typeface="Nunito" pitchFamily="2" charset="0"/>
                <a:ea typeface="Open Sans" panose="020B0606030504020204" pitchFamily="34" charset="0"/>
                <a:cs typeface="Open Sans" panose="020B0606030504020204" pitchFamily="34" charset="0"/>
              </a:rPr>
              <a:t>As a new member, you will receive:</a:t>
            </a:r>
            <a:endParaRPr lang="en-US" sz="2000" dirty="0">
              <a:solidFill>
                <a:srgbClr val="006666"/>
              </a:solidFill>
              <a:latin typeface="Nunito" pitchFamily="2" charset="0"/>
              <a:ea typeface="Open Sans" panose="020B0606030504020204" pitchFamily="34" charset="0"/>
              <a:cs typeface="Open Sans" panose="020B0606030504020204" pitchFamily="34" charset="0"/>
            </a:endParaRPr>
          </a:p>
        </p:txBody>
      </p:sp>
      <p:pic>
        <p:nvPicPr>
          <p:cNvPr id="11" name="Graphic 10" descr="Female Profile outline">
            <a:extLst>
              <a:ext uri="{FF2B5EF4-FFF2-40B4-BE49-F238E27FC236}">
                <a16:creationId xmlns:a16="http://schemas.microsoft.com/office/drawing/2014/main" id="{E24F0F0F-E711-4222-46B4-08F1C940A5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6204" y="1263931"/>
            <a:ext cx="1114694" cy="1114694"/>
          </a:xfrm>
          <a:prstGeom prst="rect">
            <a:avLst/>
          </a:prstGeom>
        </p:spPr>
      </p:pic>
      <p:pic>
        <p:nvPicPr>
          <p:cNvPr id="13" name="Graphic 12" descr="Male profile outline">
            <a:extLst>
              <a:ext uri="{FF2B5EF4-FFF2-40B4-BE49-F238E27FC236}">
                <a16:creationId xmlns:a16="http://schemas.microsoft.com/office/drawing/2014/main" id="{913DB0A3-E804-475C-7FFA-00B2EB07FC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8853" y="1664041"/>
            <a:ext cx="1256983" cy="1256983"/>
          </a:xfrm>
          <a:prstGeom prst="rect">
            <a:avLst/>
          </a:prstGeom>
        </p:spPr>
      </p:pic>
    </p:spTree>
    <p:extLst>
      <p:ext uri="{BB962C8B-B14F-4D97-AF65-F5344CB8AC3E}">
        <p14:creationId xmlns:p14="http://schemas.microsoft.com/office/powerpoint/2010/main" val="422727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4CA5B4-9BBF-FFBF-DBE3-D5431F3A7FCB}"/>
              </a:ext>
            </a:extLst>
          </p:cNvPr>
          <p:cNvSpPr>
            <a:spLocks noGrp="1"/>
          </p:cNvSpPr>
          <p:nvPr>
            <p:ph type="title"/>
          </p:nvPr>
        </p:nvSpPr>
        <p:spPr/>
        <p:txBody>
          <a:bodyPr/>
          <a:lstStyle/>
          <a:p>
            <a:r>
              <a:rPr lang="en-US" dirty="0"/>
              <a:t>Member Experience</a:t>
            </a:r>
          </a:p>
        </p:txBody>
      </p:sp>
      <p:sp>
        <p:nvSpPr>
          <p:cNvPr id="9" name="TextBox 8">
            <a:extLst>
              <a:ext uri="{FF2B5EF4-FFF2-40B4-BE49-F238E27FC236}">
                <a16:creationId xmlns:a16="http://schemas.microsoft.com/office/drawing/2014/main" id="{C75F1B7E-4BD1-B8A5-AD9A-E0E8ADE5DEE9}"/>
              </a:ext>
            </a:extLst>
          </p:cNvPr>
          <p:cNvSpPr txBox="1"/>
          <p:nvPr/>
        </p:nvSpPr>
        <p:spPr>
          <a:xfrm>
            <a:off x="4465578" y="1466011"/>
            <a:ext cx="6037118" cy="2262158"/>
          </a:xfrm>
          <a:prstGeom prst="rect">
            <a:avLst/>
          </a:prstGeom>
          <a:noFill/>
        </p:spPr>
        <p:txBody>
          <a:bodyPr wrap="square">
            <a:spAutoFit/>
          </a:bodyPr>
          <a:lstStyle/>
          <a:p>
            <a:pPr marL="225419">
              <a:spcBef>
                <a:spcPts val="600"/>
              </a:spcBef>
              <a:spcAft>
                <a:spcPts val="600"/>
              </a:spcAft>
              <a:buClr>
                <a:srgbClr val="00B050"/>
              </a:buClr>
            </a:pPr>
            <a:r>
              <a:rPr lang="en-US" b="1" dirty="0">
                <a:solidFill>
                  <a:srgbClr val="00B050"/>
                </a:solidFill>
                <a:latin typeface="Nunito" pitchFamily="2" charset="0"/>
                <a:ea typeface="Open Sans" panose="020B0606030504020204" pitchFamily="34" charset="0"/>
                <a:cs typeface="Open Sans" panose="020B0606030504020204" pitchFamily="34" charset="0"/>
              </a:rPr>
              <a:t>Member ID Card</a:t>
            </a:r>
          </a:p>
          <a:p>
            <a:pPr marL="225419">
              <a:spcAft>
                <a:spcPts val="600"/>
              </a:spcAft>
              <a:buClr>
                <a:srgbClr val="00B050"/>
              </a:buClr>
            </a:pPr>
            <a:r>
              <a:rPr lang="en-US" dirty="0">
                <a:latin typeface="Nunito" pitchFamily="2" charset="0"/>
                <a:ea typeface="Open Sans" panose="020B0606030504020204" pitchFamily="34" charset="0"/>
                <a:cs typeface="Open Sans" panose="020B0606030504020204" pitchFamily="34" charset="0"/>
              </a:rPr>
              <a:t>This card will contain all your member information, including important contact numbers (i.e., customer service) should you have any questions.</a:t>
            </a:r>
          </a:p>
          <a:p>
            <a:pPr marL="225419">
              <a:spcAft>
                <a:spcPts val="600"/>
              </a:spcAft>
              <a:buClr>
                <a:srgbClr val="00B050"/>
              </a:buClr>
            </a:pPr>
            <a:endParaRPr lang="en-US" dirty="0">
              <a:latin typeface="Nunito" pitchFamily="2" charset="0"/>
              <a:ea typeface="Open Sans" panose="020B0606030504020204" pitchFamily="34" charset="0"/>
              <a:cs typeface="Open Sans" panose="020B0606030504020204" pitchFamily="34" charset="0"/>
            </a:endParaRPr>
          </a:p>
          <a:p>
            <a:pPr marL="225419">
              <a:spcAft>
                <a:spcPts val="600"/>
              </a:spcAft>
              <a:buClr>
                <a:srgbClr val="00B050"/>
              </a:buClr>
            </a:pPr>
            <a:r>
              <a:rPr lang="en-US" dirty="0">
                <a:latin typeface="Nunito" pitchFamily="2" charset="0"/>
                <a:ea typeface="Open Sans" panose="020B0606030504020204" pitchFamily="34" charset="0"/>
                <a:cs typeface="Open Sans" panose="020B0606030504020204" pitchFamily="34" charset="0"/>
              </a:rPr>
              <a:t>This will be important for you to carry on trips to the doctor’s office and to pick up prescriptions. </a:t>
            </a:r>
          </a:p>
        </p:txBody>
      </p:sp>
      <p:sp>
        <p:nvSpPr>
          <p:cNvPr id="5" name="TextBox 4">
            <a:extLst>
              <a:ext uri="{FF2B5EF4-FFF2-40B4-BE49-F238E27FC236}">
                <a16:creationId xmlns:a16="http://schemas.microsoft.com/office/drawing/2014/main" id="{F7E68C00-05C7-6965-3DC1-1D959A1ECFAD}"/>
              </a:ext>
            </a:extLst>
          </p:cNvPr>
          <p:cNvSpPr txBox="1"/>
          <p:nvPr/>
        </p:nvSpPr>
        <p:spPr>
          <a:xfrm>
            <a:off x="1164688" y="4412441"/>
            <a:ext cx="5534691" cy="1554272"/>
          </a:xfrm>
          <a:prstGeom prst="rect">
            <a:avLst/>
          </a:prstGeom>
          <a:noFill/>
        </p:spPr>
        <p:txBody>
          <a:bodyPr wrap="square">
            <a:spAutoFit/>
          </a:bodyPr>
          <a:lstStyle/>
          <a:p>
            <a:pPr marL="225419">
              <a:spcAft>
                <a:spcPts val="600"/>
              </a:spcAft>
              <a:buClr>
                <a:srgbClr val="00B050"/>
              </a:buClr>
            </a:pPr>
            <a:r>
              <a:rPr lang="en-US" b="1" dirty="0">
                <a:solidFill>
                  <a:srgbClr val="00B050"/>
                </a:solidFill>
                <a:latin typeface="Nunito" pitchFamily="2" charset="0"/>
                <a:ea typeface="Open Sans" panose="020B0606030504020204" pitchFamily="34" charset="0"/>
                <a:cs typeface="Open Sans" panose="020B0606030504020204" pitchFamily="34" charset="0"/>
              </a:rPr>
              <a:t>Flex Card (Visa)</a:t>
            </a:r>
          </a:p>
          <a:p>
            <a:pPr marL="225419">
              <a:spcAft>
                <a:spcPts val="600"/>
              </a:spcAft>
              <a:buClr>
                <a:srgbClr val="00B050"/>
              </a:buClr>
            </a:pPr>
            <a:r>
              <a:rPr lang="en-US" dirty="0">
                <a:latin typeface="Nunito" pitchFamily="2" charset="0"/>
                <a:ea typeface="Open Sans" panose="020B0606030504020204" pitchFamily="34" charset="0"/>
                <a:cs typeface="Open Sans" panose="020B0606030504020204" pitchFamily="34" charset="0"/>
              </a:rPr>
              <a:t>Separately, you will also receive your ATRIO Flex Card in the mail, pre-loaded with allowances for your dental, gym, and OTC benefits </a:t>
            </a:r>
            <a:br>
              <a:rPr lang="en-US" dirty="0">
                <a:latin typeface="Nunito" pitchFamily="2" charset="0"/>
                <a:ea typeface="Open Sans" panose="020B0606030504020204" pitchFamily="34" charset="0"/>
                <a:cs typeface="Open Sans" panose="020B0606030504020204" pitchFamily="34" charset="0"/>
              </a:rPr>
            </a:br>
            <a:r>
              <a:rPr lang="en-US" dirty="0">
                <a:latin typeface="Nunito" pitchFamily="2" charset="0"/>
                <a:ea typeface="Open Sans" panose="020B0606030504020204" pitchFamily="34" charset="0"/>
                <a:cs typeface="Open Sans" panose="020B0606030504020204" pitchFamily="34" charset="0"/>
              </a:rPr>
              <a:t>(</a:t>
            </a:r>
            <a:r>
              <a:rPr lang="en-US" i="1" dirty="0">
                <a:latin typeface="Nunito" pitchFamily="2" charset="0"/>
                <a:ea typeface="Open Sans" panose="020B0606030504020204" pitchFamily="34" charset="0"/>
                <a:cs typeface="Open Sans" panose="020B0606030504020204" pitchFamily="34" charset="0"/>
              </a:rPr>
              <a:t>depending on your plan</a:t>
            </a:r>
            <a:r>
              <a:rPr lang="en-US" dirty="0">
                <a:latin typeface="Nunito" pitchFamily="2" charset="0"/>
                <a:ea typeface="Open Sans" panose="020B0606030504020204" pitchFamily="34" charset="0"/>
                <a:cs typeface="Open Sans" panose="020B0606030504020204" pitchFamily="34" charset="0"/>
              </a:rPr>
              <a:t>)</a:t>
            </a:r>
          </a:p>
        </p:txBody>
      </p:sp>
      <p:pic>
        <p:nvPicPr>
          <p:cNvPr id="2" name="Picture 1">
            <a:extLst>
              <a:ext uri="{FF2B5EF4-FFF2-40B4-BE49-F238E27FC236}">
                <a16:creationId xmlns:a16="http://schemas.microsoft.com/office/drawing/2014/main" id="{FEC9F2D0-017D-B1F5-5AC4-5C4BB44606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25701">
            <a:off x="889938" y="1607036"/>
            <a:ext cx="3366637" cy="1980108"/>
          </a:xfrm>
          <a:prstGeom prst="rect">
            <a:avLst/>
          </a:prstGeom>
        </p:spPr>
      </p:pic>
      <p:pic>
        <p:nvPicPr>
          <p:cNvPr id="3" name="Picture 2" descr="A green and white credit card&#10;&#10;Description automatically generated">
            <a:extLst>
              <a:ext uri="{FF2B5EF4-FFF2-40B4-BE49-F238E27FC236}">
                <a16:creationId xmlns:a16="http://schemas.microsoft.com/office/drawing/2014/main" id="{D2D10B99-90E9-4CF8-659E-034C7E72C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34723">
            <a:off x="7153248" y="3655961"/>
            <a:ext cx="3781125" cy="2874270"/>
          </a:xfrm>
          <a:prstGeom prst="rect">
            <a:avLst/>
          </a:prstGeom>
        </p:spPr>
      </p:pic>
    </p:spTree>
    <p:extLst>
      <p:ext uri="{BB962C8B-B14F-4D97-AF65-F5344CB8AC3E}">
        <p14:creationId xmlns:p14="http://schemas.microsoft.com/office/powerpoint/2010/main" val="138352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a:xfrm>
            <a:off x="314324" y="288925"/>
            <a:ext cx="10549834" cy="604781"/>
          </a:xfrm>
        </p:spPr>
        <p:txBody>
          <a:bodyPr/>
          <a:lstStyle/>
          <a:p>
            <a:r>
              <a:rPr lang="en-US" dirty="0">
                <a:solidFill>
                  <a:srgbClr val="006666"/>
                </a:solidFill>
              </a:rPr>
              <a:t>Meet your local licensed sales agent</a:t>
            </a:r>
          </a:p>
        </p:txBody>
      </p:sp>
      <p:sp>
        <p:nvSpPr>
          <p:cNvPr id="3" name="TextBox 2">
            <a:extLst>
              <a:ext uri="{FF2B5EF4-FFF2-40B4-BE49-F238E27FC236}">
                <a16:creationId xmlns:a16="http://schemas.microsoft.com/office/drawing/2014/main" id="{4987C51A-58F5-C725-5442-828005F93268}"/>
              </a:ext>
            </a:extLst>
          </p:cNvPr>
          <p:cNvSpPr txBox="1"/>
          <p:nvPr/>
        </p:nvSpPr>
        <p:spPr>
          <a:xfrm>
            <a:off x="8790914" y="1558920"/>
            <a:ext cx="2652430" cy="1631216"/>
          </a:xfrm>
          <a:prstGeom prst="rect">
            <a:avLst/>
          </a:prstGeom>
          <a:noFill/>
        </p:spPr>
        <p:txBody>
          <a:bodyPr wrap="square" rtlCol="0">
            <a:spAutoFit/>
          </a:bodyPr>
          <a:lstStyle/>
          <a:p>
            <a:pPr algn="ctr"/>
            <a:r>
              <a:rPr lang="en-US" sz="2000" b="1" i="1" dirty="0">
                <a:solidFill>
                  <a:srgbClr val="00B050"/>
                </a:solidFill>
                <a:latin typeface="Nunito" pitchFamily="2" charset="0"/>
              </a:rPr>
              <a:t>I’m here to personally help you find the ATRIO Health Plan that’s the best fit for you.</a:t>
            </a:r>
          </a:p>
        </p:txBody>
      </p:sp>
      <p:sp>
        <p:nvSpPr>
          <p:cNvPr id="8" name="TextBox 7">
            <a:extLst>
              <a:ext uri="{FF2B5EF4-FFF2-40B4-BE49-F238E27FC236}">
                <a16:creationId xmlns:a16="http://schemas.microsoft.com/office/drawing/2014/main" id="{669DB988-3881-1019-2997-63E9DE885E22}"/>
              </a:ext>
            </a:extLst>
          </p:cNvPr>
          <p:cNvSpPr txBox="1"/>
          <p:nvPr/>
        </p:nvSpPr>
        <p:spPr>
          <a:xfrm>
            <a:off x="449891" y="4073664"/>
            <a:ext cx="11292218" cy="2323713"/>
          </a:xfrm>
          <a:prstGeom prst="rect">
            <a:avLst/>
          </a:prstGeom>
        </p:spPr>
        <p:txBody>
          <a:bodyPr vert="horz" wrap="square" lIns="91440" tIns="45720" rIns="91440" bIns="45720" rtlCol="0">
            <a:spAutoFit/>
          </a:bodyPr>
          <a:lstStyle>
            <a:defPPr>
              <a:defRPr lang="en-US"/>
            </a:defPPr>
            <a:lvl1pPr marL="227013" indent="-227013">
              <a:spcBef>
                <a:spcPts val="300"/>
              </a:spcBef>
              <a:spcAft>
                <a:spcPts val="300"/>
              </a:spcAft>
              <a:buClr>
                <a:srgbClr val="00B050"/>
              </a:buClr>
              <a:buFont typeface="Arial" panose="020B0604020202020204" pitchFamily="34" charset="0"/>
              <a:buChar char="•"/>
            </a:lvl1pPr>
          </a:lstStyle>
          <a:p>
            <a:pPr marL="0" indent="0">
              <a:buNone/>
            </a:pPr>
            <a:r>
              <a:rPr lang="en-US" sz="2000" b="1" dirty="0">
                <a:solidFill>
                  <a:srgbClr val="00B050"/>
                </a:solidFill>
                <a:latin typeface="Nunito" pitchFamily="2" charset="0"/>
                <a:ea typeface="Open Sans" panose="020B0606030504020204" pitchFamily="34" charset="0"/>
                <a:cs typeface="Open Sans" panose="020B0606030504020204" pitchFamily="34" charset="0"/>
              </a:rPr>
              <a:t>About Me:</a:t>
            </a:r>
          </a:p>
          <a:p>
            <a:pPr marL="344480" indent="-344480">
              <a:buFont typeface="Calibri" panose="020F0502020204030204" pitchFamily="34" charset="0"/>
              <a:buChar char="‒"/>
            </a:pPr>
            <a:r>
              <a:rPr lang="en-US" sz="2000" dirty="0">
                <a:solidFill>
                  <a:srgbClr val="000000"/>
                </a:solidFill>
                <a:latin typeface="Nunito" pitchFamily="2" charset="0"/>
                <a:ea typeface="Open Sans" panose="020B0606030504020204" pitchFamily="34" charset="0"/>
                <a:cs typeface="Open Sans" panose="020B0606030504020204" pitchFamily="34" charset="0"/>
              </a:rPr>
              <a:t>Service area: &lt;     &gt;</a:t>
            </a:r>
          </a:p>
          <a:p>
            <a:pPr marL="344480" indent="-344480">
              <a:buFont typeface="Calibri" panose="020F0502020204030204" pitchFamily="34" charset="0"/>
              <a:buChar char="‒"/>
            </a:pPr>
            <a:r>
              <a:rPr lang="en-US" sz="2000" dirty="0">
                <a:solidFill>
                  <a:srgbClr val="000000"/>
                </a:solidFill>
                <a:latin typeface="Nunito" pitchFamily="2" charset="0"/>
                <a:ea typeface="Open Sans" panose="020B0606030504020204" pitchFamily="34" charset="0"/>
                <a:cs typeface="Open Sans" panose="020B0606030504020204" pitchFamily="34" charset="0"/>
              </a:rPr>
              <a:t>Certified to sell ATRIO Health Plans &lt; # of years &gt;</a:t>
            </a:r>
          </a:p>
          <a:p>
            <a:pPr marL="344480" indent="-344480">
              <a:buFont typeface="Calibri" panose="020F0502020204030204" pitchFamily="34" charset="0"/>
              <a:buChar char="‒"/>
            </a:pPr>
            <a:r>
              <a:rPr lang="en-US" sz="2000" dirty="0">
                <a:solidFill>
                  <a:srgbClr val="000000"/>
                </a:solidFill>
                <a:latin typeface="Nunito" pitchFamily="2" charset="0"/>
                <a:ea typeface="Open Sans" panose="020B0606030504020204" pitchFamily="34" charset="0"/>
                <a:cs typeface="Open Sans" panose="020B0606030504020204" pitchFamily="34" charset="0"/>
              </a:rPr>
              <a:t>Licensed in &lt;states&gt;</a:t>
            </a:r>
          </a:p>
          <a:p>
            <a:pPr marL="344480" indent="-344480">
              <a:buFont typeface="Calibri" panose="020F0502020204030204" pitchFamily="34" charset="0"/>
              <a:buChar char="‒"/>
            </a:pPr>
            <a:r>
              <a:rPr lang="en-US" sz="2000" dirty="0">
                <a:solidFill>
                  <a:srgbClr val="000000"/>
                </a:solidFill>
                <a:latin typeface="Nunito" pitchFamily="2" charset="0"/>
                <a:ea typeface="Open Sans" panose="020B0606030504020204" pitchFamily="34" charset="0"/>
                <a:cs typeface="Open Sans" panose="020B0606030504020204" pitchFamily="34" charset="0"/>
              </a:rPr>
              <a:t>Languages spoken: &lt;languages&gt;</a:t>
            </a:r>
          </a:p>
          <a:p>
            <a:pPr marL="344480" indent="-344480">
              <a:buFont typeface="Calibri" panose="020F0502020204030204" pitchFamily="34" charset="0"/>
              <a:buChar char="‒"/>
            </a:pPr>
            <a:r>
              <a:rPr lang="en-US" sz="2000" dirty="0">
                <a:solidFill>
                  <a:srgbClr val="000000"/>
                </a:solidFill>
                <a:latin typeface="Nunito" pitchFamily="2" charset="0"/>
                <a:ea typeface="Open Sans" panose="020B0606030504020204" pitchFamily="34" charset="0"/>
                <a:cs typeface="Open Sans" panose="020B0606030504020204" pitchFamily="34" charset="0"/>
              </a:rPr>
              <a:t>Community Involvement: Volunteer through &lt;organization name&gt;</a:t>
            </a:r>
          </a:p>
        </p:txBody>
      </p:sp>
      <p:cxnSp>
        <p:nvCxnSpPr>
          <p:cNvPr id="9" name="Straight Connector 8">
            <a:extLst>
              <a:ext uri="{FF2B5EF4-FFF2-40B4-BE49-F238E27FC236}">
                <a16:creationId xmlns:a16="http://schemas.microsoft.com/office/drawing/2014/main" id="{AFA26956-7F11-A37F-CD95-7BDAA7804824}"/>
              </a:ext>
            </a:extLst>
          </p:cNvPr>
          <p:cNvCxnSpPr>
            <a:cxnSpLocks/>
          </p:cNvCxnSpPr>
          <p:nvPr/>
        </p:nvCxnSpPr>
        <p:spPr>
          <a:xfrm>
            <a:off x="449891" y="3961229"/>
            <a:ext cx="11156652"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2" name="Title 10">
            <a:extLst>
              <a:ext uri="{FF2B5EF4-FFF2-40B4-BE49-F238E27FC236}">
                <a16:creationId xmlns:a16="http://schemas.microsoft.com/office/drawing/2014/main" id="{FBABA1AE-A1C7-F7E0-2B18-835552CC284C}"/>
              </a:ext>
            </a:extLst>
          </p:cNvPr>
          <p:cNvSpPr txBox="1">
            <a:spLocks/>
          </p:cNvSpPr>
          <p:nvPr/>
        </p:nvSpPr>
        <p:spPr>
          <a:xfrm>
            <a:off x="449891" y="1236679"/>
            <a:ext cx="2546556" cy="2381576"/>
          </a:xfrm>
          <a:prstGeom prst="rect">
            <a:avLst/>
          </a:prstGeom>
          <a:noFill/>
          <a:ln w="38100" cap="flat" cmpd="sng" algn="ctr">
            <a:solidFill>
              <a:srgbClr val="0066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354" rtl="0" eaLnBrk="1" latinLnBrk="0" hangingPunct="1">
              <a:spcBef>
                <a:spcPct val="0"/>
              </a:spcBef>
              <a:buNone/>
              <a:defRPr lang="en-US" sz="2400" b="1" kern="1200" cap="all"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i="1" spc="-28" dirty="0">
                <a:solidFill>
                  <a:srgbClr val="115E67"/>
                </a:solidFill>
                <a:latin typeface="Georgia" panose="02040502050405020303" pitchFamily="18" charset="0"/>
              </a:rPr>
              <a:t>Insert Photo</a:t>
            </a:r>
          </a:p>
        </p:txBody>
      </p:sp>
      <p:sp>
        <p:nvSpPr>
          <p:cNvPr id="13" name="Subtitle 2">
            <a:extLst>
              <a:ext uri="{FF2B5EF4-FFF2-40B4-BE49-F238E27FC236}">
                <a16:creationId xmlns:a16="http://schemas.microsoft.com/office/drawing/2014/main" id="{D8D0B3B6-A32B-1EEC-B7EA-3A16391A14FF}"/>
              </a:ext>
            </a:extLst>
          </p:cNvPr>
          <p:cNvSpPr txBox="1">
            <a:spLocks/>
          </p:cNvSpPr>
          <p:nvPr/>
        </p:nvSpPr>
        <p:spPr>
          <a:xfrm>
            <a:off x="3226885" y="1414064"/>
            <a:ext cx="4825498" cy="1954381"/>
          </a:xfrm>
          <a:prstGeom prst="rect">
            <a:avLst/>
          </a:prstGeom>
          <a:ln>
            <a:no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solidFill>
                  <a:srgbClr val="00B050"/>
                </a:solidFill>
                <a:latin typeface="Nunito" pitchFamily="2" charset="0"/>
              </a:rPr>
              <a:t>&lt;Agent Name&gt;</a:t>
            </a:r>
          </a:p>
          <a:p>
            <a:pPr marL="0" indent="0">
              <a:lnSpc>
                <a:spcPct val="100000"/>
              </a:lnSpc>
              <a:buNone/>
            </a:pPr>
            <a:r>
              <a:rPr lang="en-US" sz="2400" b="1" dirty="0">
                <a:latin typeface="Nunito" pitchFamily="2" charset="0"/>
              </a:rPr>
              <a:t>Licensed Sales Agent </a:t>
            </a:r>
          </a:p>
          <a:p>
            <a:pPr marL="0" indent="0">
              <a:lnSpc>
                <a:spcPct val="100000"/>
              </a:lnSpc>
              <a:buNone/>
            </a:pPr>
            <a:r>
              <a:rPr lang="en-US" sz="2400" dirty="0">
                <a:latin typeface="Nunito" pitchFamily="2" charset="0"/>
              </a:rPr>
              <a:t>&lt;Agent Phone #&gt;</a:t>
            </a:r>
          </a:p>
          <a:p>
            <a:pPr marL="0" indent="0">
              <a:lnSpc>
                <a:spcPct val="100000"/>
              </a:lnSpc>
              <a:buNone/>
            </a:pPr>
            <a:r>
              <a:rPr lang="en-US" sz="2400" dirty="0">
                <a:latin typeface="Nunito" pitchFamily="2" charset="0"/>
              </a:rPr>
              <a:t>&lt;Agent Email&gt;</a:t>
            </a:r>
          </a:p>
        </p:txBody>
      </p:sp>
    </p:spTree>
    <p:extLst>
      <p:ext uri="{BB962C8B-B14F-4D97-AF65-F5344CB8AC3E}">
        <p14:creationId xmlns:p14="http://schemas.microsoft.com/office/powerpoint/2010/main" val="426445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a:xfrm>
            <a:off x="314323" y="288926"/>
            <a:ext cx="10182226" cy="604781"/>
          </a:xfrm>
        </p:spPr>
        <p:txBody>
          <a:bodyPr/>
          <a:lstStyle/>
          <a:p>
            <a:r>
              <a:rPr lang="en-US" dirty="0">
                <a:solidFill>
                  <a:srgbClr val="006666"/>
                </a:solidFill>
              </a:rPr>
              <a:t>Additional Resources for Medicare Beneficiaries</a:t>
            </a:r>
          </a:p>
        </p:txBody>
      </p:sp>
      <p:sp>
        <p:nvSpPr>
          <p:cNvPr id="13" name="Subtitle 2">
            <a:extLst>
              <a:ext uri="{FF2B5EF4-FFF2-40B4-BE49-F238E27FC236}">
                <a16:creationId xmlns:a16="http://schemas.microsoft.com/office/drawing/2014/main" id="{D8D0B3B6-A32B-1EEC-B7EA-3A16391A14FF}"/>
              </a:ext>
            </a:extLst>
          </p:cNvPr>
          <p:cNvSpPr txBox="1">
            <a:spLocks/>
          </p:cNvSpPr>
          <p:nvPr/>
        </p:nvSpPr>
        <p:spPr>
          <a:xfrm>
            <a:off x="554005" y="1882423"/>
            <a:ext cx="5541995" cy="3093154"/>
          </a:xfrm>
          <a:prstGeom prst="rect">
            <a:avLst/>
          </a:prstGeom>
          <a:ln>
            <a:no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9899" indent="-344480">
              <a:lnSpc>
                <a:spcPct val="100000"/>
              </a:lnSpc>
              <a:spcBef>
                <a:spcPts val="1200"/>
              </a:spcBef>
              <a:spcAft>
                <a:spcPts val="600"/>
              </a:spcAft>
              <a:buClr>
                <a:srgbClr val="00B050"/>
              </a:buClr>
              <a:buFont typeface="Calibri" panose="020F0502020204030204" pitchFamily="34" charset="0"/>
              <a:buChar char="‒"/>
            </a:pPr>
            <a:r>
              <a:rPr lang="en-US" sz="2000" dirty="0">
                <a:latin typeface="Nunito" pitchFamily="2" charset="0"/>
                <a:ea typeface="Open Sans" panose="020B0606030504020204" pitchFamily="34" charset="0"/>
                <a:cs typeface="Open Sans" panose="020B0606030504020204" pitchFamily="34" charset="0"/>
              </a:rPr>
              <a:t>Medicare Shoppers Guide</a:t>
            </a:r>
          </a:p>
          <a:p>
            <a:pPr marL="569899" indent="-344480">
              <a:lnSpc>
                <a:spcPct val="100000"/>
              </a:lnSpc>
              <a:spcBef>
                <a:spcPts val="1200"/>
              </a:spcBef>
              <a:spcAft>
                <a:spcPts val="600"/>
              </a:spcAft>
              <a:buClr>
                <a:srgbClr val="00B050"/>
              </a:buClr>
              <a:buFont typeface="Calibri" panose="020F0502020204030204" pitchFamily="34" charset="0"/>
              <a:buChar char="‒"/>
            </a:pPr>
            <a:r>
              <a:rPr lang="en-US" sz="2000" dirty="0">
                <a:latin typeface="Nunito" pitchFamily="2" charset="0"/>
                <a:ea typeface="Open Sans" panose="020B0606030504020204" pitchFamily="34" charset="0"/>
                <a:cs typeface="Open Sans" panose="020B0606030504020204" pitchFamily="34" charset="0"/>
              </a:rPr>
              <a:t>Medicare Helpline</a:t>
            </a:r>
          </a:p>
          <a:p>
            <a:pPr marL="569899" indent="-344480">
              <a:lnSpc>
                <a:spcPct val="100000"/>
              </a:lnSpc>
              <a:spcBef>
                <a:spcPts val="1200"/>
              </a:spcBef>
              <a:spcAft>
                <a:spcPts val="600"/>
              </a:spcAft>
              <a:buClr>
                <a:srgbClr val="00B050"/>
              </a:buClr>
              <a:buFont typeface="Calibri" panose="020F0502020204030204" pitchFamily="34" charset="0"/>
              <a:buChar char="‒"/>
            </a:pPr>
            <a:r>
              <a:rPr lang="en-US" sz="2000" dirty="0">
                <a:latin typeface="Nunito" pitchFamily="2" charset="0"/>
                <a:ea typeface="Open Sans" panose="020B0606030504020204" pitchFamily="34" charset="0"/>
                <a:cs typeface="Open Sans" panose="020B0606030504020204" pitchFamily="34" charset="0"/>
              </a:rPr>
              <a:t>Medicare.gov</a:t>
            </a:r>
          </a:p>
          <a:p>
            <a:pPr marL="569899" indent="-344480">
              <a:lnSpc>
                <a:spcPct val="100000"/>
              </a:lnSpc>
              <a:spcBef>
                <a:spcPts val="1200"/>
              </a:spcBef>
              <a:spcAft>
                <a:spcPts val="600"/>
              </a:spcAft>
              <a:buClr>
                <a:srgbClr val="00B050"/>
              </a:buClr>
              <a:buFont typeface="Calibri" panose="020F0502020204030204" pitchFamily="34" charset="0"/>
              <a:buChar char="‒"/>
            </a:pPr>
            <a:r>
              <a:rPr lang="en-US" sz="2000" dirty="0">
                <a:latin typeface="Nunito" pitchFamily="2" charset="0"/>
                <a:ea typeface="Open Sans" panose="020B0606030504020204" pitchFamily="34" charset="0"/>
                <a:cs typeface="Open Sans" panose="020B0606030504020204" pitchFamily="34" charset="0"/>
              </a:rPr>
              <a:t>Social Security Administration</a:t>
            </a:r>
            <a:endParaRPr lang="en-US" sz="2000" u="sng" dirty="0">
              <a:solidFill>
                <a:srgbClr val="0070C0"/>
              </a:solidFill>
              <a:latin typeface="Nunito" pitchFamily="2" charset="0"/>
              <a:ea typeface="Open Sans" panose="020B0606030504020204" pitchFamily="34" charset="0"/>
              <a:cs typeface="Open Sans" panose="020B0606030504020204" pitchFamily="34" charset="0"/>
            </a:endParaRPr>
          </a:p>
          <a:p>
            <a:pPr marL="569899" indent="-344480">
              <a:lnSpc>
                <a:spcPct val="100000"/>
              </a:lnSpc>
              <a:spcBef>
                <a:spcPts val="1200"/>
              </a:spcBef>
              <a:spcAft>
                <a:spcPts val="600"/>
              </a:spcAft>
              <a:buClr>
                <a:srgbClr val="00B050"/>
              </a:buClr>
              <a:buFont typeface="Calibri" panose="020F0502020204030204" pitchFamily="34" charset="0"/>
              <a:buChar char="‒"/>
            </a:pPr>
            <a:r>
              <a:rPr lang="en-US" sz="2000" dirty="0">
                <a:latin typeface="Nunito" pitchFamily="2" charset="0"/>
                <a:ea typeface="Open Sans" panose="020B0606030504020204" pitchFamily="34" charset="0"/>
                <a:cs typeface="Open Sans" panose="020B0606030504020204" pitchFamily="34" charset="0"/>
              </a:rPr>
              <a:t>Administration and Eldercare Locator</a:t>
            </a:r>
            <a:endParaRPr lang="en-US" sz="2000" u="sng" dirty="0">
              <a:solidFill>
                <a:srgbClr val="0070C0"/>
              </a:solidFill>
              <a:latin typeface="Nunito" pitchFamily="2" charset="0"/>
              <a:ea typeface="Open Sans" panose="020B0606030504020204" pitchFamily="34" charset="0"/>
              <a:cs typeface="Open Sans" panose="020B0606030504020204" pitchFamily="34" charset="0"/>
            </a:endParaRPr>
          </a:p>
          <a:p>
            <a:pPr marL="569899" indent="-344480">
              <a:lnSpc>
                <a:spcPct val="100000"/>
              </a:lnSpc>
              <a:spcBef>
                <a:spcPts val="1200"/>
              </a:spcBef>
              <a:spcAft>
                <a:spcPts val="600"/>
              </a:spcAft>
              <a:buClr>
                <a:srgbClr val="00B050"/>
              </a:buClr>
              <a:buFont typeface="Calibri" panose="020F0502020204030204" pitchFamily="34" charset="0"/>
              <a:buChar char="‒"/>
            </a:pPr>
            <a:r>
              <a:rPr lang="en-US" sz="2000" dirty="0">
                <a:latin typeface="Nunito" pitchFamily="2" charset="0"/>
                <a:ea typeface="Open Sans" panose="020B0606030504020204" pitchFamily="34" charset="0"/>
                <a:cs typeface="Open Sans" panose="020B0606030504020204" pitchFamily="34" charset="0"/>
              </a:rPr>
              <a:t>State Resources</a:t>
            </a:r>
            <a:endParaRPr lang="en-US" sz="2000" u="sng" dirty="0">
              <a:solidFill>
                <a:srgbClr val="0070C0"/>
              </a:solidFill>
              <a:latin typeface="Nunito" pitchFamily="2" charset="0"/>
              <a:ea typeface="Open Sans" panose="020B0606030504020204" pitchFamily="34" charset="0"/>
              <a:cs typeface="Open Sans" panose="020B0606030504020204" pitchFamily="34" charset="0"/>
            </a:endParaRPr>
          </a:p>
        </p:txBody>
      </p:sp>
      <p:pic>
        <p:nvPicPr>
          <p:cNvPr id="2" name="Graphic 1" descr="Stethoscope with solid fill">
            <a:extLst>
              <a:ext uri="{FF2B5EF4-FFF2-40B4-BE49-F238E27FC236}">
                <a16:creationId xmlns:a16="http://schemas.microsoft.com/office/drawing/2014/main" id="{0C89DDFB-7E24-BE1D-07C7-CB852D214D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7424" y="1882423"/>
            <a:ext cx="3419475" cy="3419475"/>
          </a:xfrm>
          <a:prstGeom prst="rect">
            <a:avLst/>
          </a:prstGeom>
        </p:spPr>
      </p:pic>
    </p:spTree>
    <p:extLst>
      <p:ext uri="{BB962C8B-B14F-4D97-AF65-F5344CB8AC3E}">
        <p14:creationId xmlns:p14="http://schemas.microsoft.com/office/powerpoint/2010/main" val="2411482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83F87-3A41-7C92-E826-0C9A2CDBB632}"/>
              </a:ext>
            </a:extLst>
          </p:cNvPr>
          <p:cNvSpPr>
            <a:spLocks noGrp="1"/>
          </p:cNvSpPr>
          <p:nvPr>
            <p:ph type="title"/>
          </p:nvPr>
        </p:nvSpPr>
        <p:spPr>
          <a:xfrm>
            <a:off x="314323" y="288926"/>
            <a:ext cx="10182226" cy="604781"/>
          </a:xfrm>
        </p:spPr>
        <p:txBody>
          <a:bodyPr/>
          <a:lstStyle/>
          <a:p>
            <a:r>
              <a:rPr lang="en-US" dirty="0"/>
              <a:t>2024 Enrollment Kit and Benefits</a:t>
            </a:r>
          </a:p>
        </p:txBody>
      </p:sp>
      <p:sp>
        <p:nvSpPr>
          <p:cNvPr id="5" name="TextBox 4">
            <a:extLst>
              <a:ext uri="{FF2B5EF4-FFF2-40B4-BE49-F238E27FC236}">
                <a16:creationId xmlns:a16="http://schemas.microsoft.com/office/drawing/2014/main" id="{BC72D41E-4AB5-8456-41AB-ED850E4FABD0}"/>
              </a:ext>
            </a:extLst>
          </p:cNvPr>
          <p:cNvSpPr txBox="1"/>
          <p:nvPr/>
        </p:nvSpPr>
        <p:spPr>
          <a:xfrm>
            <a:off x="314323" y="1213197"/>
            <a:ext cx="6096000" cy="400110"/>
          </a:xfrm>
          <a:prstGeom prst="rect">
            <a:avLst/>
          </a:prstGeom>
          <a:noFill/>
        </p:spPr>
        <p:txBody>
          <a:bodyPr wrap="square">
            <a:spAutoFit/>
          </a:bodyPr>
          <a:lstStyle/>
          <a:p>
            <a:r>
              <a:rPr lang="en-US" sz="2000" dirty="0">
                <a:solidFill>
                  <a:srgbClr val="00B050"/>
                </a:solidFill>
                <a:latin typeface="Nunito" pitchFamily="2" charset="0"/>
                <a:cs typeface="+mj-cs"/>
              </a:rPr>
              <a:t>We will Cover: </a:t>
            </a:r>
          </a:p>
        </p:txBody>
      </p:sp>
      <p:sp>
        <p:nvSpPr>
          <p:cNvPr id="6" name="TextBox 5">
            <a:extLst>
              <a:ext uri="{FF2B5EF4-FFF2-40B4-BE49-F238E27FC236}">
                <a16:creationId xmlns:a16="http://schemas.microsoft.com/office/drawing/2014/main" id="{211B61B4-8A8E-EF15-73FF-D249D0FB5E4E}"/>
              </a:ext>
            </a:extLst>
          </p:cNvPr>
          <p:cNvSpPr txBox="1"/>
          <p:nvPr/>
        </p:nvSpPr>
        <p:spPr>
          <a:xfrm>
            <a:off x="314323" y="1764732"/>
            <a:ext cx="6417609" cy="3365858"/>
          </a:xfrm>
          <a:prstGeom prst="rect">
            <a:avLst/>
          </a:prstGeom>
          <a:noFill/>
        </p:spPr>
        <p:txBody>
          <a:bodyPr wrap="square">
            <a:spAutoFit/>
          </a:bodyPr>
          <a:lstStyle/>
          <a:p>
            <a:pPr marL="285750" marR="0" lvl="0" indent="-285750" algn="l" defTabSz="914377" rtl="0" eaLnBrk="1" fontAlgn="auto" latinLnBrk="0" hangingPunct="1">
              <a:lnSpc>
                <a:spcPct val="150000"/>
              </a:lnSpc>
              <a:spcBef>
                <a:spcPts val="0"/>
              </a:spcBef>
              <a:spcAft>
                <a:spcPts val="0"/>
              </a:spcAft>
              <a:buClr>
                <a:srgbClr val="009F00"/>
              </a:buClr>
              <a:buSzTx/>
              <a:buFont typeface="Calibri" panose="020F0502020204030204" pitchFamily="34" charset="0"/>
              <a:buChar char="‒"/>
              <a:tabLst/>
              <a:defRPr/>
            </a:pPr>
            <a:r>
              <a:rPr lang="en-US" dirty="0">
                <a:solidFill>
                  <a:srgbClr val="006666"/>
                </a:solidFill>
                <a:latin typeface="Nunito" pitchFamily="2" charset="0"/>
                <a:cs typeface="Arial" panose="020B0604020202020204" pitchFamily="34" charset="0"/>
                <a:sym typeface="Helvetica Light"/>
              </a:rPr>
              <a:t>2024 ATRIO Plan Benefits </a:t>
            </a:r>
          </a:p>
          <a:p>
            <a:pPr marL="285750" marR="0" lvl="0" indent="-285750" algn="l" defTabSz="914377" rtl="0" eaLnBrk="1" fontAlgn="auto" latinLnBrk="0" hangingPunct="1">
              <a:lnSpc>
                <a:spcPct val="150000"/>
              </a:lnSpc>
              <a:spcBef>
                <a:spcPts val="0"/>
              </a:spcBef>
              <a:spcAft>
                <a:spcPts val="0"/>
              </a:spcAft>
              <a:buClr>
                <a:srgbClr val="009F00"/>
              </a:buClr>
              <a:buSzTx/>
              <a:buFont typeface="Calibri" panose="020F0502020204030204" pitchFamily="34" charset="0"/>
              <a:buChar char="‒"/>
              <a:tabLst/>
              <a:defRPr/>
            </a:pPr>
            <a:r>
              <a:rPr lang="en-US" dirty="0">
                <a:solidFill>
                  <a:srgbClr val="006666"/>
                </a:solidFill>
                <a:latin typeface="Nunito" pitchFamily="2" charset="0"/>
                <a:cs typeface="Arial" panose="020B0604020202020204" pitchFamily="34" charset="0"/>
                <a:sym typeface="Helvetica Light"/>
              </a:rPr>
              <a:t>Additional Benefits</a:t>
            </a:r>
          </a:p>
          <a:p>
            <a:pPr marL="285750" marR="0" lvl="0" indent="-285750" algn="l" defTabSz="914377" rtl="0" eaLnBrk="1" fontAlgn="auto" latinLnBrk="0" hangingPunct="1">
              <a:lnSpc>
                <a:spcPct val="150000"/>
              </a:lnSpc>
              <a:spcBef>
                <a:spcPts val="0"/>
              </a:spcBef>
              <a:spcAft>
                <a:spcPts val="0"/>
              </a:spcAft>
              <a:buClr>
                <a:srgbClr val="009F00"/>
              </a:buClr>
              <a:buSzTx/>
              <a:buFont typeface="Calibri" panose="020F0502020204030204" pitchFamily="34" charset="0"/>
              <a:buChar char="‒"/>
              <a:tabLst/>
              <a:defRPr/>
            </a:pPr>
            <a:r>
              <a:rPr lang="en-US" dirty="0">
                <a:solidFill>
                  <a:srgbClr val="006666"/>
                </a:solidFill>
                <a:latin typeface="Nunito" pitchFamily="2" charset="0"/>
                <a:cs typeface="Arial" panose="020B0604020202020204" pitchFamily="34" charset="0"/>
                <a:sym typeface="Helvetica Light"/>
              </a:rPr>
              <a:t>Star Ratings </a:t>
            </a:r>
          </a:p>
          <a:p>
            <a:pPr marL="285750" marR="0" lvl="0" indent="-285750" algn="l" defTabSz="914377" rtl="0" eaLnBrk="1" fontAlgn="auto" latinLnBrk="0" hangingPunct="1">
              <a:lnSpc>
                <a:spcPct val="150000"/>
              </a:lnSpc>
              <a:spcBef>
                <a:spcPts val="0"/>
              </a:spcBef>
              <a:spcAft>
                <a:spcPts val="0"/>
              </a:spcAft>
              <a:buClr>
                <a:srgbClr val="009F00"/>
              </a:buClr>
              <a:buSzTx/>
              <a:buFont typeface="Calibri" panose="020F0502020204030204" pitchFamily="34" charset="0"/>
              <a:buChar char="‒"/>
              <a:tabLst/>
              <a:defRPr/>
            </a:pPr>
            <a:r>
              <a:rPr lang="en-US" dirty="0">
                <a:solidFill>
                  <a:srgbClr val="006666"/>
                </a:solidFill>
                <a:latin typeface="Nunito" pitchFamily="2" charset="0"/>
                <a:cs typeface="Arial" panose="020B0604020202020204" pitchFamily="34" charset="0"/>
                <a:sym typeface="Helvetica Light"/>
              </a:rPr>
              <a:t>How to Enroll </a:t>
            </a:r>
          </a:p>
          <a:p>
            <a:pPr marL="285750" marR="0" lvl="0" indent="-285750" algn="l" defTabSz="914377" rtl="0" eaLnBrk="1" fontAlgn="auto" latinLnBrk="0" hangingPunct="1">
              <a:lnSpc>
                <a:spcPct val="150000"/>
              </a:lnSpc>
              <a:spcBef>
                <a:spcPts val="0"/>
              </a:spcBef>
              <a:spcAft>
                <a:spcPts val="0"/>
              </a:spcAft>
              <a:buClr>
                <a:srgbClr val="009F00"/>
              </a:buClr>
              <a:buSzTx/>
              <a:buFont typeface="Calibri" panose="020F0502020204030204" pitchFamily="34" charset="0"/>
              <a:buChar char="‒"/>
              <a:tabLst/>
              <a:defRPr/>
            </a:pPr>
            <a:r>
              <a:rPr lang="en-US" dirty="0">
                <a:solidFill>
                  <a:srgbClr val="006666"/>
                </a:solidFill>
                <a:latin typeface="Nunito" pitchFamily="2" charset="0"/>
                <a:cs typeface="Arial" panose="020B0604020202020204" pitchFamily="34" charset="0"/>
                <a:sym typeface="Helvetica Light"/>
              </a:rPr>
              <a:t>Plan Recap </a:t>
            </a:r>
          </a:p>
          <a:p>
            <a:pPr marL="285750" marR="0" lvl="0" indent="-285750" algn="l" defTabSz="914377" rtl="0" eaLnBrk="1" fontAlgn="auto" latinLnBrk="0" hangingPunct="1">
              <a:lnSpc>
                <a:spcPct val="150000"/>
              </a:lnSpc>
              <a:spcBef>
                <a:spcPts val="0"/>
              </a:spcBef>
              <a:spcAft>
                <a:spcPts val="0"/>
              </a:spcAft>
              <a:buClr>
                <a:srgbClr val="009F00"/>
              </a:buClr>
              <a:buSzTx/>
              <a:buFont typeface="Calibri" panose="020F0502020204030204" pitchFamily="34" charset="0"/>
              <a:buChar char="‒"/>
              <a:tabLst/>
              <a:defRPr/>
            </a:pPr>
            <a:r>
              <a:rPr lang="en-US" dirty="0">
                <a:solidFill>
                  <a:srgbClr val="006666"/>
                </a:solidFill>
                <a:latin typeface="Nunito" pitchFamily="2" charset="0"/>
                <a:cs typeface="Arial" panose="020B0604020202020204" pitchFamily="34" charset="0"/>
                <a:sym typeface="Helvetica Light"/>
              </a:rPr>
              <a:t>After you Enroll </a:t>
            </a:r>
          </a:p>
          <a:p>
            <a:pPr marL="285750" marR="0" lvl="0" indent="-285750" algn="l" defTabSz="914377" rtl="0" eaLnBrk="1" fontAlgn="auto" latinLnBrk="0" hangingPunct="1">
              <a:lnSpc>
                <a:spcPct val="150000"/>
              </a:lnSpc>
              <a:spcBef>
                <a:spcPts val="0"/>
              </a:spcBef>
              <a:spcAft>
                <a:spcPts val="0"/>
              </a:spcAft>
              <a:buClr>
                <a:srgbClr val="009F00"/>
              </a:buClr>
              <a:buSzTx/>
              <a:buFont typeface="Calibri" panose="020F0502020204030204" pitchFamily="34" charset="0"/>
              <a:buChar char="‒"/>
              <a:tabLst/>
              <a:defRPr/>
            </a:pPr>
            <a:r>
              <a:rPr lang="en-US" dirty="0">
                <a:solidFill>
                  <a:srgbClr val="006666"/>
                </a:solidFill>
                <a:latin typeface="Nunito" pitchFamily="2" charset="0"/>
                <a:cs typeface="Arial" panose="020B0604020202020204" pitchFamily="34" charset="0"/>
                <a:sym typeface="Helvetica Light"/>
              </a:rPr>
              <a:t>Notice of Nondiscrimination &amp; Multi-Language Resources</a:t>
            </a:r>
            <a:r>
              <a:rPr lang="en-US" dirty="0">
                <a:solidFill>
                  <a:srgbClr val="000000"/>
                </a:solidFill>
                <a:latin typeface="Nunito" pitchFamily="2" charset="0"/>
                <a:cs typeface="Arial" panose="020B0604020202020204" pitchFamily="34" charset="0"/>
                <a:sym typeface="Helvetica Light"/>
              </a:rPr>
              <a:t> </a:t>
            </a:r>
          </a:p>
          <a:p>
            <a:pPr marL="285750" marR="0" lvl="0" indent="-285750" algn="l" defTabSz="914377" rtl="0" eaLnBrk="1" fontAlgn="auto" latinLnBrk="0" hangingPunct="1">
              <a:lnSpc>
                <a:spcPct val="150000"/>
              </a:lnSpc>
              <a:spcBef>
                <a:spcPts val="0"/>
              </a:spcBef>
              <a:spcAft>
                <a:spcPts val="0"/>
              </a:spcAft>
              <a:buClr>
                <a:srgbClr val="009F00"/>
              </a:buClr>
              <a:buSzTx/>
              <a:buFont typeface="Wingdings" panose="05000000000000000000" pitchFamily="2" charset="2"/>
              <a:buChar char="ü"/>
              <a:tabLst/>
              <a:defRPr/>
            </a:pPr>
            <a:endParaRPr lang="en-US" dirty="0">
              <a:solidFill>
                <a:srgbClr val="000000"/>
              </a:solidFill>
              <a:latin typeface="Nunito" pitchFamily="2" charset="0"/>
              <a:cs typeface="Arial" panose="020B0604020202020204" pitchFamily="34" charset="0"/>
              <a:sym typeface="Helvetica Light"/>
            </a:endParaRPr>
          </a:p>
        </p:txBody>
      </p:sp>
      <p:sp>
        <p:nvSpPr>
          <p:cNvPr id="7" name="TextBox 6">
            <a:extLst>
              <a:ext uri="{FF2B5EF4-FFF2-40B4-BE49-F238E27FC236}">
                <a16:creationId xmlns:a16="http://schemas.microsoft.com/office/drawing/2014/main" id="{53A70350-FF01-D7A6-D9A6-65AD7A529EC8}"/>
              </a:ext>
            </a:extLst>
          </p:cNvPr>
          <p:cNvSpPr txBox="1"/>
          <p:nvPr/>
        </p:nvSpPr>
        <p:spPr>
          <a:xfrm>
            <a:off x="314323" y="4817713"/>
            <a:ext cx="6096000" cy="738664"/>
          </a:xfrm>
          <a:prstGeom prst="rect">
            <a:avLst/>
          </a:prstGeom>
          <a:noFill/>
        </p:spPr>
        <p:txBody>
          <a:bodyPr wrap="square">
            <a:spAutoFit/>
          </a:bodyPr>
          <a:lstStyle/>
          <a:p>
            <a:pPr marL="0" indent="0" defTabSz="1219139">
              <a:buClr>
                <a:srgbClr val="009F00"/>
              </a:buClr>
              <a:buSzTx/>
              <a:buNone/>
              <a:defRPr/>
            </a:pPr>
            <a:r>
              <a:rPr lang="en-US" sz="1400" i="1"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We will spend the next 30 minutes reviewing plan specific details and your enrollment options. [For virtual meetings we will share the approved 2024 Benefits at a Glance]</a:t>
            </a:r>
          </a:p>
        </p:txBody>
      </p:sp>
      <p:pic>
        <p:nvPicPr>
          <p:cNvPr id="9" name="Picture 8">
            <a:extLst>
              <a:ext uri="{FF2B5EF4-FFF2-40B4-BE49-F238E27FC236}">
                <a16:creationId xmlns:a16="http://schemas.microsoft.com/office/drawing/2014/main" id="{910A3D71-D35B-58A1-D282-2EFA0392D103}"/>
              </a:ext>
            </a:extLst>
          </p:cNvPr>
          <p:cNvPicPr>
            <a:picLocks noChangeAspect="1"/>
          </p:cNvPicPr>
          <p:nvPr/>
        </p:nvPicPr>
        <p:blipFill>
          <a:blip r:embed="rId2"/>
          <a:stretch>
            <a:fillRect/>
          </a:stretch>
        </p:blipFill>
        <p:spPr>
          <a:xfrm>
            <a:off x="7321921" y="1417917"/>
            <a:ext cx="3546837" cy="4581331"/>
          </a:xfrm>
          <a:prstGeom prst="rect">
            <a:avLst/>
          </a:prstGeom>
        </p:spPr>
      </p:pic>
    </p:spTree>
    <p:extLst>
      <p:ext uri="{BB962C8B-B14F-4D97-AF65-F5344CB8AC3E}">
        <p14:creationId xmlns:p14="http://schemas.microsoft.com/office/powerpoint/2010/main" val="253284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Douglas County, OR</a:t>
            </a:r>
            <a:br>
              <a:rPr lang="en-US" sz="2800" dirty="0"/>
            </a:br>
            <a:r>
              <a:rPr lang="en-US" sz="2800" dirty="0">
                <a:solidFill>
                  <a:srgbClr val="00B050"/>
                </a:solidFill>
              </a:rPr>
              <a:t>2024 PPO Medical Benefits</a:t>
            </a:r>
          </a:p>
        </p:txBody>
      </p:sp>
      <p:graphicFrame>
        <p:nvGraphicFramePr>
          <p:cNvPr id="3" name="Table 4">
            <a:extLst>
              <a:ext uri="{FF2B5EF4-FFF2-40B4-BE49-F238E27FC236}">
                <a16:creationId xmlns:a16="http://schemas.microsoft.com/office/drawing/2014/main" id="{D38D9E95-CFAE-7869-664D-B082ACC68A77}"/>
              </a:ext>
            </a:extLst>
          </p:cNvPr>
          <p:cNvGraphicFramePr>
            <a:graphicFrameLocks noGrp="1"/>
          </p:cNvGraphicFramePr>
          <p:nvPr/>
        </p:nvGraphicFramePr>
        <p:xfrm>
          <a:off x="274320" y="914400"/>
          <a:ext cx="11703012" cy="53949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1599982">
                  <a:extLst>
                    <a:ext uri="{9D8B030D-6E8A-4147-A177-3AD203B41FA5}">
                      <a16:colId xmlns:a16="http://schemas.microsoft.com/office/drawing/2014/main" val="1736527910"/>
                    </a:ext>
                  </a:extLst>
                </a:gridCol>
                <a:gridCol w="1599982">
                  <a:extLst>
                    <a:ext uri="{9D8B030D-6E8A-4147-A177-3AD203B41FA5}">
                      <a16:colId xmlns:a16="http://schemas.microsoft.com/office/drawing/2014/main" val="2842650756"/>
                    </a:ext>
                  </a:extLst>
                </a:gridCol>
                <a:gridCol w="1599982">
                  <a:extLst>
                    <a:ext uri="{9D8B030D-6E8A-4147-A177-3AD203B41FA5}">
                      <a16:colId xmlns:a16="http://schemas.microsoft.com/office/drawing/2014/main" val="3308675339"/>
                    </a:ext>
                  </a:extLst>
                </a:gridCol>
                <a:gridCol w="1599982">
                  <a:extLst>
                    <a:ext uri="{9D8B030D-6E8A-4147-A177-3AD203B41FA5}">
                      <a16:colId xmlns:a16="http://schemas.microsoft.com/office/drawing/2014/main" val="1583475859"/>
                    </a:ext>
                  </a:extLst>
                </a:gridCol>
                <a:gridCol w="1599982">
                  <a:extLst>
                    <a:ext uri="{9D8B030D-6E8A-4147-A177-3AD203B41FA5}">
                      <a16:colId xmlns:a16="http://schemas.microsoft.com/office/drawing/2014/main" val="3503356605"/>
                    </a:ext>
                  </a:extLst>
                </a:gridCol>
                <a:gridCol w="1599982">
                  <a:extLst>
                    <a:ext uri="{9D8B030D-6E8A-4147-A177-3AD203B41FA5}">
                      <a16:colId xmlns:a16="http://schemas.microsoft.com/office/drawing/2014/main" val="2934275203"/>
                    </a:ext>
                  </a:extLst>
                </a:gridCol>
              </a:tblGrid>
              <a:tr h="359664">
                <a:tc rowSpan="2">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H6743-007</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H6743-023-001</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H6743-024-001</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0" i="1" dirty="0">
                        <a:solidFill>
                          <a:schemeClr val="bg1"/>
                        </a:solidFill>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79832">
                <a:tc vMerge="1">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18288"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65727373"/>
                  </a:ext>
                </a:extLst>
              </a:tr>
              <a:tr h="179832">
                <a:tc>
                  <a:txBody>
                    <a:bodyPr/>
                    <a:lstStyle/>
                    <a:p>
                      <a:r>
                        <a:rPr lang="en-US" sz="1100" dirty="0">
                          <a:latin typeface="Arial" panose="020B0604020202020204" pitchFamily="34" charset="0"/>
                          <a:cs typeface="Arial" panose="020B0604020202020204" pitchFamily="34" charset="0"/>
                        </a:rPr>
                        <a:t>Monthly premium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$84</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179832">
                <a:tc>
                  <a:txBody>
                    <a:bodyPr/>
                    <a:lstStyle/>
                    <a:p>
                      <a:r>
                        <a:rPr lang="en-US" sz="1100" dirty="0">
                          <a:latin typeface="Arial" panose="020B0604020202020204" pitchFamily="34" charset="0"/>
                          <a:cs typeface="Arial" panose="020B0604020202020204" pitchFamily="34" charset="0"/>
                        </a:rPr>
                        <a:t>Plan deductible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179832">
                <a:tc>
                  <a:txBody>
                    <a:bodyPr/>
                    <a:lstStyle/>
                    <a:p>
                      <a:r>
                        <a:rPr lang="en-US" sz="1100" dirty="0">
                          <a:latin typeface="Arial" panose="020B0604020202020204" pitchFamily="34" charset="0"/>
                          <a:cs typeface="Arial" panose="020B0604020202020204" pitchFamily="34" charset="0"/>
                        </a:rPr>
                        <a:t>Annual out-of-pocket maximum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$3,900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$5,900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$3,850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$5,750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$4,500In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$6,500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Doctor Office Visits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52116028"/>
                  </a:ext>
                </a:extLst>
              </a:tr>
              <a:tr h="179832">
                <a:tc>
                  <a:txBody>
                    <a:bodyPr/>
                    <a:lstStyle/>
                    <a:p>
                      <a:r>
                        <a:rPr lang="en-US" sz="1100" dirty="0">
                          <a:latin typeface="Arial" panose="020B0604020202020204" pitchFamily="34" charset="0"/>
                          <a:cs typeface="Arial" panose="020B0604020202020204" pitchFamily="34" charset="0"/>
                        </a:rPr>
                        <a:t>Primary care provider (PCP)</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179832">
                <a:tc>
                  <a:txBody>
                    <a:bodyPr/>
                    <a:lstStyle/>
                    <a:p>
                      <a:r>
                        <a:rPr lang="en-US" sz="1100" dirty="0">
                          <a:latin typeface="Arial" panose="020B0604020202020204" pitchFamily="34" charset="0"/>
                          <a:cs typeface="Arial" panose="020B0604020202020204" pitchFamily="34" charset="0"/>
                        </a:rPr>
                        <a:t>Specialist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179832">
                <a:tc>
                  <a:txBody>
                    <a:bodyPr/>
                    <a:lstStyle/>
                    <a:p>
                      <a:r>
                        <a:rPr lang="en-US" sz="1100" dirty="0">
                          <a:latin typeface="Arial" panose="020B0604020202020204" pitchFamily="34" charset="0"/>
                          <a:cs typeface="Arial" panose="020B0604020202020204" pitchFamily="34" charset="0"/>
                        </a:rPr>
                        <a:t>Telehealth</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Inpatient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9898385"/>
                  </a:ext>
                </a:extLst>
              </a:tr>
              <a:tr h="359664">
                <a:tc>
                  <a:txBody>
                    <a:bodyPr/>
                    <a:lstStyle/>
                    <a:p>
                      <a:r>
                        <a:rPr lang="en-US" sz="1100" dirty="0">
                          <a:solidFill>
                            <a:schemeClr val="tx1"/>
                          </a:solidFill>
                          <a:latin typeface="Arial" panose="020B0604020202020204" pitchFamily="34" charset="0"/>
                          <a:cs typeface="Arial" panose="020B0604020202020204" pitchFamily="34" charset="0"/>
                        </a:rPr>
                        <a:t>Inpatient hospital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$400 per day 1–5; </a:t>
                      </a:r>
                    </a:p>
                    <a:p>
                      <a:pPr algn="ctr"/>
                      <a:r>
                        <a:rPr lang="en-US" sz="1100" b="0" dirty="0">
                          <a:solidFill>
                            <a:schemeClr val="tx1"/>
                          </a:solidFill>
                          <a:latin typeface="Arial" panose="020B0604020202020204" pitchFamily="34" charset="0"/>
                          <a:cs typeface="Arial" panose="020B0604020202020204" pitchFamily="34" charset="0"/>
                        </a:rPr>
                        <a:t>$0 days 6–90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$500 per day 1–5; </a:t>
                      </a:r>
                    </a:p>
                    <a:p>
                      <a:pPr algn="ctr"/>
                      <a:r>
                        <a:rPr lang="en-US" sz="1100" b="0" dirty="0">
                          <a:solidFill>
                            <a:schemeClr val="tx1"/>
                          </a:solidFill>
                          <a:latin typeface="Arial" panose="020B0604020202020204" pitchFamily="34" charset="0"/>
                          <a:cs typeface="Arial" panose="020B0604020202020204" pitchFamily="34" charset="0"/>
                        </a:rPr>
                        <a:t>$0 days 6–90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$350 per day 1–8; </a:t>
                      </a:r>
                    </a:p>
                    <a:p>
                      <a:pPr algn="ctr"/>
                      <a:r>
                        <a:rPr lang="en-US" sz="1100" b="0" dirty="0">
                          <a:solidFill>
                            <a:schemeClr val="tx1"/>
                          </a:solidFill>
                          <a:latin typeface="Arial" panose="020B0604020202020204" pitchFamily="34" charset="0"/>
                          <a:cs typeface="Arial" panose="020B0604020202020204" pitchFamily="34" charset="0"/>
                        </a:rPr>
                        <a:t>$0 days 9–90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$450 per day 1–8; </a:t>
                      </a:r>
                    </a:p>
                    <a:p>
                      <a:pPr algn="ctr"/>
                      <a:r>
                        <a:rPr lang="en-US" sz="1100" b="0" dirty="0">
                          <a:solidFill>
                            <a:schemeClr val="tx1"/>
                          </a:solidFill>
                          <a:latin typeface="Arial" panose="020B0604020202020204" pitchFamily="34" charset="0"/>
                          <a:cs typeface="Arial" panose="020B0604020202020204" pitchFamily="34" charset="0"/>
                        </a:rPr>
                        <a:t>$0 days 9–90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$275 per day 1–7; </a:t>
                      </a:r>
                    </a:p>
                    <a:p>
                      <a:pPr algn="ctr"/>
                      <a:r>
                        <a:rPr lang="en-US" sz="1100" b="0" dirty="0">
                          <a:solidFill>
                            <a:schemeClr val="tx1"/>
                          </a:solidFill>
                          <a:latin typeface="Arial" panose="020B0604020202020204" pitchFamily="34" charset="0"/>
                          <a:cs typeface="Arial" panose="020B0604020202020204" pitchFamily="34" charset="0"/>
                        </a:rPr>
                        <a:t>$0 days 8–90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$375 per day 1–7; </a:t>
                      </a:r>
                    </a:p>
                    <a:p>
                      <a:pPr algn="ctr"/>
                      <a:r>
                        <a:rPr lang="en-US" sz="1100" b="0" dirty="0">
                          <a:solidFill>
                            <a:schemeClr val="tx1"/>
                          </a:solidFill>
                          <a:latin typeface="Arial" panose="020B0604020202020204" pitchFamily="34" charset="0"/>
                          <a:cs typeface="Arial" panose="020B0604020202020204" pitchFamily="34" charset="0"/>
                        </a:rPr>
                        <a:t>$0 days 8–90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9004802"/>
                  </a:ext>
                </a:extLst>
              </a:tr>
              <a:tr h="359664">
                <a:tc>
                  <a:txBody>
                    <a:bodyPr/>
                    <a:lstStyle/>
                    <a:p>
                      <a:r>
                        <a:rPr lang="en-US" sz="1100" dirty="0">
                          <a:latin typeface="Arial" panose="020B0604020202020204" pitchFamily="34" charset="0"/>
                          <a:cs typeface="Arial" panose="020B0604020202020204" pitchFamily="34" charset="0"/>
                        </a:rPr>
                        <a:t>Skilled nursing facility (SNF)</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$150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$150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$125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$125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$150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$150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Outpatient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18198387"/>
                  </a:ext>
                </a:extLst>
              </a:tr>
              <a:tr h="1798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Outpatient hospital</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6475487"/>
                  </a:ext>
                </a:extLst>
              </a:tr>
              <a:tr h="179832">
                <a:tc>
                  <a:txBody>
                    <a:bodyPr/>
                    <a:lstStyle/>
                    <a:p>
                      <a:r>
                        <a:rPr lang="en-US" sz="1100" dirty="0">
                          <a:latin typeface="Arial" panose="020B0604020202020204" pitchFamily="34" charset="0"/>
                          <a:cs typeface="Arial" panose="020B0604020202020204" pitchFamily="34" charset="0"/>
                        </a:rPr>
                        <a:t>Ambulatory surgery center</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7257398"/>
                  </a:ext>
                </a:extLst>
              </a:tr>
              <a:tr h="1798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Home health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05194209"/>
                  </a:ext>
                </a:extLst>
              </a:tr>
              <a:tr h="179832">
                <a:tc>
                  <a:txBody>
                    <a:bodyPr/>
                    <a:lstStyle/>
                    <a:p>
                      <a:r>
                        <a:rPr lang="en-US" sz="1100" dirty="0">
                          <a:latin typeface="Arial" panose="020B0604020202020204" pitchFamily="34" charset="0"/>
                          <a:cs typeface="Arial" panose="020B0604020202020204" pitchFamily="34" charset="0"/>
                        </a:rPr>
                        <a:t>Diabetes supplies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38110162"/>
                  </a:ext>
                </a:extLst>
              </a:tr>
              <a:tr h="179832">
                <a:tc>
                  <a:txBody>
                    <a:bodyPr/>
                    <a:lstStyle/>
                    <a:p>
                      <a:r>
                        <a:rPr lang="en-US" sz="1100" dirty="0">
                          <a:latin typeface="Arial" panose="020B0604020202020204" pitchFamily="34" charset="0"/>
                          <a:cs typeface="Arial" panose="020B0604020202020204" pitchFamily="34" charset="0"/>
                        </a:rPr>
                        <a:t>Durable medical equipment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10%–20%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10%–20%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10%–20%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03054945"/>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Lab Services and Other Tests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8045092"/>
                  </a:ext>
                </a:extLst>
              </a:tr>
              <a:tr h="179832">
                <a:tc>
                  <a:txBody>
                    <a:bodyPr/>
                    <a:lstStyle/>
                    <a:p>
                      <a:r>
                        <a:rPr lang="en-US" sz="1100" dirty="0">
                          <a:latin typeface="Arial" panose="020B0604020202020204" pitchFamily="34" charset="0"/>
                          <a:cs typeface="Arial" panose="020B0604020202020204" pitchFamily="34" charset="0"/>
                        </a:rPr>
                        <a:t>Laboratory tests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49094905"/>
                  </a:ext>
                </a:extLst>
              </a:tr>
              <a:tr h="179832">
                <a:tc>
                  <a:txBody>
                    <a:bodyPr/>
                    <a:lstStyle/>
                    <a:p>
                      <a:r>
                        <a:rPr lang="en-US" sz="1100" dirty="0">
                          <a:latin typeface="Arial" panose="020B0604020202020204" pitchFamily="34" charset="0"/>
                          <a:cs typeface="Arial" panose="020B0604020202020204" pitchFamily="34" charset="0"/>
                        </a:rPr>
                        <a:t>Diagnostic image (MRI/CT/PET)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$0–$150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68876518"/>
                  </a:ext>
                </a:extLst>
              </a:tr>
              <a:tr h="179832">
                <a:tc>
                  <a:txBody>
                    <a:bodyPr/>
                    <a:lstStyle/>
                    <a:p>
                      <a:r>
                        <a:rPr lang="en-US" sz="1100" dirty="0">
                          <a:latin typeface="Arial" panose="020B0604020202020204" pitchFamily="34" charset="0"/>
                          <a:cs typeface="Arial" panose="020B0604020202020204" pitchFamily="34" charset="0"/>
                        </a:rPr>
                        <a:t>X-rays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59710354"/>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Emergency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88342289"/>
                  </a:ext>
                </a:extLst>
              </a:tr>
              <a:tr h="179832">
                <a:tc>
                  <a:txBody>
                    <a:bodyPr/>
                    <a:lstStyle/>
                    <a:p>
                      <a:r>
                        <a:rPr lang="en-US" sz="1100" dirty="0">
                          <a:latin typeface="Arial" panose="020B0604020202020204" pitchFamily="34" charset="0"/>
                          <a:cs typeface="Arial" panose="020B0604020202020204" pitchFamily="34" charset="0"/>
                        </a:rPr>
                        <a:t>Ambulance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45809554"/>
                  </a:ext>
                </a:extLst>
              </a:tr>
              <a:tr h="179832">
                <a:tc>
                  <a:txBody>
                    <a:bodyPr/>
                    <a:lstStyle/>
                    <a:p>
                      <a:r>
                        <a:rPr lang="en-US" sz="1100" dirty="0">
                          <a:latin typeface="Arial" panose="020B0604020202020204" pitchFamily="34" charset="0"/>
                          <a:cs typeface="Arial" panose="020B0604020202020204" pitchFamily="34" charset="0"/>
                        </a:rPr>
                        <a:t>Emergency room*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$110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r>
                        <a:rPr lang="en-US" sz="1100" b="0" dirty="0">
                          <a:solidFill>
                            <a:srgbClr val="509E2F"/>
                          </a:solidFill>
                          <a:latin typeface="Arial" panose="020B0604020202020204" pitchFamily="34" charset="0"/>
                          <a:cs typeface="Arial" panose="020B0604020202020204" pitchFamily="34" charset="0"/>
                        </a:rPr>
                        <a:t>$135</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$110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2227408"/>
                  </a:ext>
                </a:extLst>
              </a:tr>
              <a:tr h="179832">
                <a:tc>
                  <a:txBody>
                    <a:bodyPr/>
                    <a:lstStyle/>
                    <a:p>
                      <a:r>
                        <a:rPr lang="en-US" sz="1100" dirty="0">
                          <a:latin typeface="Arial" panose="020B0604020202020204" pitchFamily="34" charset="0"/>
                          <a:cs typeface="Arial" panose="020B0604020202020204" pitchFamily="34" charset="0"/>
                        </a:rPr>
                        <a:t>Urgently needed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$35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$65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$35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83444580"/>
                  </a:ext>
                </a:extLst>
              </a:tr>
              <a:tr h="179832">
                <a:tc gridSpan="7">
                  <a:txBody>
                    <a:bodyPr/>
                    <a:lstStyle/>
                    <a:p>
                      <a:r>
                        <a:rPr lang="en-US" sz="1100" dirty="0">
                          <a:latin typeface="Arial" panose="020B0604020202020204" pitchFamily="34" charset="0"/>
                          <a:cs typeface="Arial" panose="020B0604020202020204" pitchFamily="34" charset="0"/>
                        </a:rPr>
                        <a:t>*Coverage is worldwide. Copay waived if admitted within 24 hours for the same condition</a:t>
                      </a: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351054"/>
                  </a:ext>
                </a:extLst>
              </a:tr>
            </a:tbl>
          </a:graphicData>
        </a:graphic>
      </p:graphicFrame>
    </p:spTree>
    <p:extLst>
      <p:ext uri="{BB962C8B-B14F-4D97-AF65-F5344CB8AC3E}">
        <p14:creationId xmlns:p14="http://schemas.microsoft.com/office/powerpoint/2010/main" val="396399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Douglas County, OR</a:t>
            </a:r>
            <a:br>
              <a:rPr lang="en-US" sz="2800" dirty="0"/>
            </a:br>
            <a:r>
              <a:rPr lang="en-US" sz="2800" dirty="0">
                <a:solidFill>
                  <a:srgbClr val="00B050"/>
                </a:solidFill>
              </a:rPr>
              <a:t>2024 PPO Extra Benefits</a:t>
            </a:r>
          </a:p>
        </p:txBody>
      </p:sp>
      <p:graphicFrame>
        <p:nvGraphicFramePr>
          <p:cNvPr id="3" name="Table 4">
            <a:extLst>
              <a:ext uri="{FF2B5EF4-FFF2-40B4-BE49-F238E27FC236}">
                <a16:creationId xmlns:a16="http://schemas.microsoft.com/office/drawing/2014/main" id="{BED89D60-5A94-A3EF-B7AA-34D92683F94A}"/>
              </a:ext>
            </a:extLst>
          </p:cNvPr>
          <p:cNvGraphicFramePr>
            <a:graphicFrameLocks noGrp="1"/>
          </p:cNvGraphicFramePr>
          <p:nvPr/>
        </p:nvGraphicFramePr>
        <p:xfrm>
          <a:off x="274320" y="914400"/>
          <a:ext cx="11703015" cy="5394955"/>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3199965">
                  <a:extLst>
                    <a:ext uri="{9D8B030D-6E8A-4147-A177-3AD203B41FA5}">
                      <a16:colId xmlns:a16="http://schemas.microsoft.com/office/drawing/2014/main" val="1736527910"/>
                    </a:ext>
                  </a:extLst>
                </a:gridCol>
                <a:gridCol w="3199965">
                  <a:extLst>
                    <a:ext uri="{9D8B030D-6E8A-4147-A177-3AD203B41FA5}">
                      <a16:colId xmlns:a16="http://schemas.microsoft.com/office/drawing/2014/main" val="3308675339"/>
                    </a:ext>
                  </a:extLst>
                </a:gridCol>
                <a:gridCol w="3199965">
                  <a:extLst>
                    <a:ext uri="{9D8B030D-6E8A-4147-A177-3AD203B41FA5}">
                      <a16:colId xmlns:a16="http://schemas.microsoft.com/office/drawing/2014/main" val="3503356605"/>
                    </a:ext>
                  </a:extLst>
                </a:gridCol>
              </a:tblGrid>
              <a:tr h="390684">
                <a:tc>
                  <a:txBody>
                    <a:bodyPr/>
                    <a:lstStyle/>
                    <a:p>
                      <a:r>
                        <a:rPr lang="en-US" sz="1100" dirty="0">
                          <a:solidFill>
                            <a:schemeClr val="bg1"/>
                          </a:solidFill>
                          <a:latin typeface="Arial" panose="020B0604020202020204" pitchFamily="34" charset="0"/>
                          <a:cs typeface="Arial" panose="020B0604020202020204" pitchFamily="34" charset="0"/>
                        </a:rPr>
                        <a:t>Extra Benefits</a:t>
                      </a:r>
                    </a:p>
                  </a:txBody>
                  <a:tcPr marL="45720" marR="0" marT="0"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H6743-007</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H6743-023-001</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H6743-024-001</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237959">
                <a:tc>
                  <a:txBody>
                    <a:bodyPr/>
                    <a:lstStyle/>
                    <a:p>
                      <a:r>
                        <a:rPr lang="en-US" sz="1100" b="1" dirty="0">
                          <a:latin typeface="Arial" panose="020B0604020202020204" pitchFamily="34" charset="0"/>
                          <a:cs typeface="Arial" panose="020B0604020202020204" pitchFamily="34" charset="0"/>
                        </a:rPr>
                        <a:t>Annual physical exam</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 for 1 every year</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 for 1 every year</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 for 1 every year</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07788718"/>
                  </a:ext>
                </a:extLst>
              </a:tr>
              <a:tr h="628644">
                <a:tc>
                  <a:txBody>
                    <a:bodyPr/>
                    <a:lstStyle/>
                    <a:p>
                      <a:r>
                        <a:rPr lang="en-US" sz="1100" b="1" dirty="0">
                          <a:latin typeface="Arial" panose="020B0604020202020204" pitchFamily="34" charset="0"/>
                          <a:cs typeface="Arial" panose="020B0604020202020204" pitchFamily="34" charset="0"/>
                        </a:rPr>
                        <a:t>Routine chiropractic and acupuncture, and naturopathic services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433301">
                <a:tc>
                  <a:txBody>
                    <a:bodyPr/>
                    <a:lstStyle/>
                    <a:p>
                      <a:r>
                        <a:rPr lang="en-US" sz="1100" b="1" dirty="0">
                          <a:latin typeface="Arial" panose="020B0604020202020204" pitchFamily="34" charset="0"/>
                          <a:cs typeface="Arial" panose="020B0604020202020204" pitchFamily="34" charset="0"/>
                        </a:rPr>
                        <a:t>Fitness benefit</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$480 annual allowance for gym membership fees and classes on Flex Card</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$500 annual allowance for gym membership fees and classes on Flex Card</a:t>
                      </a:r>
                      <a:endParaRPr lang="en-US" sz="1100" b="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$250 annual allowance for gym membership fees and classes on Flex Card</a:t>
                      </a:r>
                      <a:endParaRPr lang="en-US" sz="1100" b="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628644">
                <a:tc>
                  <a:txBody>
                    <a:bodyPr/>
                    <a:lstStyle/>
                    <a:p>
                      <a:r>
                        <a:rPr lang="en-US" sz="1100" b="1" dirty="0">
                          <a:latin typeface="Arial" panose="020B0604020202020204" pitchFamily="34" charset="0"/>
                          <a:cs typeface="Arial" panose="020B0604020202020204" pitchFamily="34" charset="0"/>
                        </a:rPr>
                        <a:t>Personal emergency response system (PERS)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 for wearable medical alert system through LifeStation, including wristwatch option with heart monitor and step counter</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 for wearable medical alert system through LifeStation, including wristwatch option with heart monitor and step counter</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 for wearable medical alert system through LifeStation, including wristwatch option with heart monitor and step counter</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7810219"/>
                  </a:ext>
                </a:extLst>
              </a:tr>
              <a:tr h="411992">
                <a:tc>
                  <a:txBody>
                    <a:bodyPr/>
                    <a:lstStyle/>
                    <a:p>
                      <a:r>
                        <a:rPr lang="en-US" sz="1100" b="1" dirty="0">
                          <a:latin typeface="Arial" panose="020B0604020202020204" pitchFamily="34" charset="0"/>
                          <a:cs typeface="Arial" panose="020B0604020202020204" pitchFamily="34" charset="0"/>
                        </a:rPr>
                        <a:t>Preventive &amp; comprehensive dental services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$2,000 annual allowance on Flex Card</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$1,750 annual allowance on Flex Card</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$1,000 annual allowance on Flex Card</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237959">
                <a:tc>
                  <a:txBody>
                    <a:bodyPr/>
                    <a:lstStyle/>
                    <a:p>
                      <a:r>
                        <a:rPr lang="en-US" sz="1100" b="1" dirty="0">
                          <a:latin typeface="Arial" panose="020B0604020202020204" pitchFamily="34" charset="0"/>
                          <a:cs typeface="Arial" panose="020B0604020202020204" pitchFamily="34" charset="0"/>
                        </a:rPr>
                        <a:t>Routine vision exam</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 for 1 every year </a:t>
                      </a:r>
                      <a:r>
                        <a:rPr lang="en-US" sz="1100" dirty="0">
                          <a:solidFill>
                            <a:schemeClr val="tx1"/>
                          </a:solidFill>
                          <a:latin typeface="Arial" panose="020B0604020202020204" pitchFamily="34" charset="0"/>
                          <a:cs typeface="Arial" panose="020B0604020202020204" pitchFamily="34" charset="0"/>
                        </a:rPr>
                        <a:t>(In network only)</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433301">
                <a:tc>
                  <a:txBody>
                    <a:bodyPr/>
                    <a:lstStyle/>
                    <a:p>
                      <a:r>
                        <a:rPr lang="en-US" sz="1100" b="1" dirty="0">
                          <a:latin typeface="Arial" panose="020B0604020202020204" pitchFamily="34" charset="0"/>
                          <a:cs typeface="Arial" panose="020B0604020202020204" pitchFamily="34" charset="0"/>
                        </a:rPr>
                        <a:t>Routine eyewear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$200 allowance for frames and lenses, or</a:t>
                      </a:r>
                    </a:p>
                    <a:p>
                      <a:pPr algn="ctr"/>
                      <a:r>
                        <a:rPr lang="en-US" sz="1100" dirty="0">
                          <a:solidFill>
                            <a:schemeClr val="tx1"/>
                          </a:solidFill>
                          <a:latin typeface="Arial" panose="020B0604020202020204" pitchFamily="34" charset="0"/>
                          <a:cs typeface="Arial" panose="020B0604020202020204" pitchFamily="34" charset="0"/>
                        </a:rPr>
                        <a:t>$100 allowance for contact lenses per year</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$200 allowance for frames and lenses, or</a:t>
                      </a:r>
                    </a:p>
                    <a:p>
                      <a:pPr algn="ctr"/>
                      <a:r>
                        <a:rPr lang="en-US" sz="1100" dirty="0">
                          <a:solidFill>
                            <a:schemeClr val="tx1"/>
                          </a:solidFill>
                          <a:latin typeface="Arial" panose="020B0604020202020204" pitchFamily="34" charset="0"/>
                          <a:cs typeface="Arial" panose="020B0604020202020204" pitchFamily="34" charset="0"/>
                        </a:rPr>
                        <a:t>$100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 allowance for frames and lenses, or</a:t>
                      </a:r>
                    </a:p>
                    <a:p>
                      <a:pPr algn="ctr"/>
                      <a:r>
                        <a:rPr lang="en-US" sz="1100" dirty="0">
                          <a:solidFill>
                            <a:schemeClr val="tx1"/>
                          </a:solidFill>
                          <a:latin typeface="Arial" panose="020B0604020202020204" pitchFamily="34" charset="0"/>
                          <a:cs typeface="Arial" panose="020B0604020202020204" pitchFamily="34" charset="0"/>
                        </a:rPr>
                        <a:t>$100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237959">
                <a:tc>
                  <a:txBody>
                    <a:bodyPr/>
                    <a:lstStyle/>
                    <a:p>
                      <a:r>
                        <a:rPr lang="en-US" sz="1100" b="1" dirty="0">
                          <a:latin typeface="Arial" panose="020B0604020202020204" pitchFamily="34" charset="0"/>
                          <a:cs typeface="Arial" panose="020B0604020202020204" pitchFamily="34" charset="0"/>
                        </a:rPr>
                        <a:t>Routine hearing exam</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9898385"/>
                  </a:ext>
                </a:extLst>
              </a:tr>
              <a:tr h="433301">
                <a:tc>
                  <a:txBody>
                    <a:bodyPr/>
                    <a:lstStyle/>
                    <a:p>
                      <a:r>
                        <a:rPr lang="en-US" sz="1100" b="1" dirty="0">
                          <a:latin typeface="Arial" panose="020B0604020202020204" pitchFamily="34" charset="0"/>
                          <a:cs typeface="Arial" panose="020B0604020202020204" pitchFamily="34" charset="0"/>
                        </a:rPr>
                        <a:t>Hearing aids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$699 or $999 copay per hearing aid, up to 2 per year through Amplifon</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$1,500 annual allowance through Amplifon</a:t>
                      </a:r>
                      <a:endParaRPr lang="en-US" sz="1100" b="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$699 or $999 copay per hearing aid, up to 2 per year through Amplifon</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9004802"/>
                  </a:ext>
                </a:extLst>
              </a:tr>
              <a:tr h="433301">
                <a:tc>
                  <a:txBody>
                    <a:bodyPr/>
                    <a:lstStyle/>
                    <a:p>
                      <a:r>
                        <a:rPr lang="en-US" sz="1100" b="1" dirty="0">
                          <a:latin typeface="Arial" panose="020B0604020202020204" pitchFamily="34" charset="0"/>
                          <a:cs typeface="Arial" panose="020B0604020202020204" pitchFamily="34" charset="0"/>
                        </a:rPr>
                        <a:t>Meals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433301">
                <a:tc>
                  <a:txBody>
                    <a:bodyPr/>
                    <a:lstStyle/>
                    <a:p>
                      <a:r>
                        <a:rPr lang="en-US" sz="1100" b="1" dirty="0">
                          <a:latin typeface="Arial" panose="020B0604020202020204" pitchFamily="34" charset="0"/>
                          <a:cs typeface="Arial" panose="020B0604020202020204" pitchFamily="34" charset="0"/>
                        </a:rPr>
                        <a:t>Transportation</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18198387"/>
                  </a:ext>
                </a:extLst>
              </a:tr>
              <a:tr h="237959">
                <a:tc>
                  <a:txBody>
                    <a:bodyPr/>
                    <a:lstStyle/>
                    <a:p>
                      <a:r>
                        <a:rPr lang="en-US" sz="1100" b="1" dirty="0">
                          <a:latin typeface="Arial" panose="020B0604020202020204" pitchFamily="34" charset="0"/>
                          <a:cs typeface="Arial" panose="020B0604020202020204" pitchFamily="34" charset="0"/>
                        </a:rPr>
                        <a:t>Over the counter (OTC) items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$120 quarterly allowance on Flex Card</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$75 quarterly allowance on Flex Card</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$50 quarterly allowance on Flex Card</a:t>
                      </a:r>
                    </a:p>
                  </a:txBody>
                  <a:tcPr marL="45720" marR="18288"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6475487"/>
                  </a:ext>
                </a:extLst>
              </a:tr>
              <a:tr h="216650">
                <a:tc gridSpan="4">
                  <a:txBody>
                    <a:bodyPr/>
                    <a:lstStyle/>
                    <a:p>
                      <a:r>
                        <a:rPr lang="en-US" sz="1100" b="0" dirty="0">
                          <a:latin typeface="Arial" panose="020B0604020202020204" pitchFamily="34" charset="0"/>
                          <a:cs typeface="Arial" panose="020B0604020202020204" pitchFamily="34" charset="0"/>
                        </a:rPr>
                        <a:t>See the “Extra Benefits” section of the Enrollment Kit for a more detailed overview</a:t>
                      </a:r>
                    </a:p>
                  </a:txBody>
                  <a:tcPr marL="45720" marR="9144" marT="9144" marB="914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7257398"/>
                  </a:ext>
                </a:extLst>
              </a:tr>
            </a:tbl>
          </a:graphicData>
        </a:graphic>
      </p:graphicFrame>
    </p:spTree>
    <p:extLst>
      <p:ext uri="{BB962C8B-B14F-4D97-AF65-F5344CB8AC3E}">
        <p14:creationId xmlns:p14="http://schemas.microsoft.com/office/powerpoint/2010/main" val="2973610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Douglas County, OR</a:t>
            </a:r>
            <a:br>
              <a:rPr lang="en-US" dirty="0"/>
            </a:br>
            <a:r>
              <a:rPr lang="en-US" sz="2800" dirty="0">
                <a:solidFill>
                  <a:srgbClr val="00B050"/>
                </a:solidFill>
              </a:rPr>
              <a:t>2024 PPO Prescription Drug Benefits</a:t>
            </a:r>
          </a:p>
        </p:txBody>
      </p:sp>
      <p:graphicFrame>
        <p:nvGraphicFramePr>
          <p:cNvPr id="2" name="Table 4">
            <a:extLst>
              <a:ext uri="{FF2B5EF4-FFF2-40B4-BE49-F238E27FC236}">
                <a16:creationId xmlns:a16="http://schemas.microsoft.com/office/drawing/2014/main" id="{C2F30F45-B568-7BAA-44E7-C6272AB2EC41}"/>
              </a:ext>
            </a:extLst>
          </p:cNvPr>
          <p:cNvGraphicFramePr>
            <a:graphicFrameLocks noGrp="1"/>
          </p:cNvGraphicFramePr>
          <p:nvPr/>
        </p:nvGraphicFramePr>
        <p:xfrm>
          <a:off x="274320" y="914399"/>
          <a:ext cx="11704320" cy="4840224"/>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1600200">
                  <a:extLst>
                    <a:ext uri="{9D8B030D-6E8A-4147-A177-3AD203B41FA5}">
                      <a16:colId xmlns:a16="http://schemas.microsoft.com/office/drawing/2014/main" val="1736527910"/>
                    </a:ext>
                  </a:extLst>
                </a:gridCol>
                <a:gridCol w="1600200">
                  <a:extLst>
                    <a:ext uri="{9D8B030D-6E8A-4147-A177-3AD203B41FA5}">
                      <a16:colId xmlns:a16="http://schemas.microsoft.com/office/drawing/2014/main" val="2842650756"/>
                    </a:ext>
                  </a:extLst>
                </a:gridCol>
                <a:gridCol w="1600200">
                  <a:extLst>
                    <a:ext uri="{9D8B030D-6E8A-4147-A177-3AD203B41FA5}">
                      <a16:colId xmlns:a16="http://schemas.microsoft.com/office/drawing/2014/main" val="3308675339"/>
                    </a:ext>
                  </a:extLst>
                </a:gridCol>
                <a:gridCol w="1600200">
                  <a:extLst>
                    <a:ext uri="{9D8B030D-6E8A-4147-A177-3AD203B41FA5}">
                      <a16:colId xmlns:a16="http://schemas.microsoft.com/office/drawing/2014/main" val="1583475859"/>
                    </a:ext>
                  </a:extLst>
                </a:gridCol>
                <a:gridCol w="3200400">
                  <a:extLst>
                    <a:ext uri="{9D8B030D-6E8A-4147-A177-3AD203B41FA5}">
                      <a16:colId xmlns:a16="http://schemas.microsoft.com/office/drawing/2014/main" val="3503356605"/>
                    </a:ext>
                  </a:extLst>
                </a:gridCol>
              </a:tblGrid>
              <a:tr h="246792">
                <a:tc>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H6743-007</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H6743-023-001</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H6743-024-001</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23396">
                <a:tc>
                  <a:txBody>
                    <a:bodyPr/>
                    <a:lstStyle/>
                    <a:p>
                      <a:r>
                        <a:rPr lang="en-US" sz="1100" b="1" dirty="0">
                          <a:latin typeface="Arial" panose="020B0604020202020204" pitchFamily="34" charset="0"/>
                          <a:cs typeface="Arial" panose="020B0604020202020204" pitchFamily="34" charset="0"/>
                        </a:rPr>
                        <a:t>Drug deductible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rowSpan="10">
                  <a:txBody>
                    <a:bodyPr/>
                    <a:lstStyle/>
                    <a:p>
                      <a:pPr algn="ctr"/>
                      <a:r>
                        <a:rPr lang="en-US" sz="1100" b="0" i="1" dirty="0">
                          <a:latin typeface="Arial" panose="020B0604020202020204" pitchFamily="34" charset="0"/>
                          <a:cs typeface="Arial" panose="020B0604020202020204" pitchFamily="34" charset="0"/>
                        </a:rPr>
                        <a:t>Plan does not include </a:t>
                      </a:r>
                    </a:p>
                    <a:p>
                      <a:pPr algn="ctr"/>
                      <a:r>
                        <a:rPr lang="en-US" sz="1100" b="0" i="1" dirty="0">
                          <a:latin typeface="Arial" panose="020B0604020202020204" pitchFamily="34" charset="0"/>
                          <a:cs typeface="Arial" panose="020B0604020202020204" pitchFamily="34" charset="0"/>
                        </a:rPr>
                        <a:t>drug coverage</a:t>
                      </a:r>
                    </a:p>
                  </a:txBody>
                  <a:tcPr marL="45720" marR="0" marT="0" marB="0" anchor="ctr">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123396">
                <a:tc>
                  <a:txBody>
                    <a:bodyPr/>
                    <a:lstStyle/>
                    <a:p>
                      <a:r>
                        <a:rPr lang="en-US" sz="1100" b="1" dirty="0">
                          <a:solidFill>
                            <a:schemeClr val="bg1"/>
                          </a:solidFill>
                          <a:latin typeface="Arial" panose="020B0604020202020204" pitchFamily="34" charset="0"/>
                          <a:cs typeface="Arial" panose="020B0604020202020204" pitchFamily="34" charset="0"/>
                        </a:rPr>
                        <a:t>Drug Tiers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52116028"/>
                  </a:ext>
                </a:extLst>
              </a:tr>
              <a:tr h="260253">
                <a:tc>
                  <a:txBody>
                    <a:bodyPr/>
                    <a:lstStyle/>
                    <a:p>
                      <a:r>
                        <a:rPr lang="en-US" sz="1100" b="1" dirty="0">
                          <a:latin typeface="Arial" panose="020B0604020202020204" pitchFamily="34" charset="0"/>
                          <a:cs typeface="Arial" panose="020B0604020202020204" pitchFamily="34" charset="0"/>
                        </a:rPr>
                        <a:t>Tier 1</a:t>
                      </a:r>
                    </a:p>
                    <a:p>
                      <a:r>
                        <a:rPr lang="en-US" sz="1100" dirty="0">
                          <a:latin typeface="Arial" panose="020B0604020202020204" pitchFamily="34" charset="0"/>
                          <a:cs typeface="Arial" panose="020B0604020202020204" pitchFamily="34" charset="0"/>
                        </a:rPr>
                        <a:t>Preferred Generic</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260253">
                <a:tc>
                  <a:txBody>
                    <a:bodyPr/>
                    <a:lstStyle/>
                    <a:p>
                      <a:r>
                        <a:rPr lang="en-US" sz="1100" b="1" dirty="0">
                          <a:latin typeface="Arial" panose="020B0604020202020204" pitchFamily="34" charset="0"/>
                          <a:cs typeface="Arial" panose="020B0604020202020204" pitchFamily="34" charset="0"/>
                        </a:rPr>
                        <a:t>Tier 2</a:t>
                      </a:r>
                    </a:p>
                    <a:p>
                      <a:r>
                        <a:rPr lang="en-US" sz="1100" dirty="0">
                          <a:latin typeface="Arial" panose="020B0604020202020204" pitchFamily="34" charset="0"/>
                          <a:cs typeface="Arial" panose="020B0604020202020204" pitchFamily="34" charset="0"/>
                        </a:rPr>
                        <a:t>Generic</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260253">
                <a:tc>
                  <a:txBody>
                    <a:bodyPr/>
                    <a:lstStyle/>
                    <a:p>
                      <a:r>
                        <a:rPr lang="en-US" sz="1100" b="1" dirty="0">
                          <a:latin typeface="Arial" panose="020B0604020202020204" pitchFamily="34" charset="0"/>
                          <a:cs typeface="Arial" panose="020B0604020202020204" pitchFamily="34" charset="0"/>
                        </a:rPr>
                        <a:t>Tier 3*</a:t>
                      </a:r>
                    </a:p>
                    <a:p>
                      <a:r>
                        <a:rPr lang="en-US" sz="1100" dirty="0">
                          <a:latin typeface="Arial" panose="020B0604020202020204" pitchFamily="34" charset="0"/>
                          <a:cs typeface="Arial" panose="020B0604020202020204" pitchFamily="34" charset="0"/>
                        </a:rPr>
                        <a:t>Preferred Brand</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260253">
                <a:tc>
                  <a:txBody>
                    <a:bodyPr/>
                    <a:lstStyle/>
                    <a:p>
                      <a:r>
                        <a:rPr lang="en-US" sz="1100" b="1" dirty="0">
                          <a:latin typeface="Arial" panose="020B0604020202020204" pitchFamily="34" charset="0"/>
                          <a:cs typeface="Arial" panose="020B0604020202020204" pitchFamily="34" charset="0"/>
                        </a:rPr>
                        <a:t>Tier 4*</a:t>
                      </a:r>
                    </a:p>
                    <a:p>
                      <a:r>
                        <a:rPr lang="en-US" sz="1100" dirty="0">
                          <a:latin typeface="Arial" panose="020B0604020202020204" pitchFamily="34" charset="0"/>
                          <a:cs typeface="Arial" panose="020B0604020202020204" pitchFamily="34" charset="0"/>
                        </a:rPr>
                        <a:t>Non-Preferred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9898385"/>
                  </a:ext>
                </a:extLst>
              </a:tr>
              <a:tr h="260253">
                <a:tc>
                  <a:txBody>
                    <a:bodyPr/>
                    <a:lstStyle/>
                    <a:p>
                      <a:r>
                        <a:rPr lang="en-US" sz="1100" b="1" dirty="0">
                          <a:latin typeface="Arial" panose="020B0604020202020204" pitchFamily="34" charset="0"/>
                          <a:cs typeface="Arial" panose="020B0604020202020204" pitchFamily="34" charset="0"/>
                        </a:rPr>
                        <a:t>Tier 5*</a:t>
                      </a:r>
                    </a:p>
                    <a:p>
                      <a:r>
                        <a:rPr lang="en-US" sz="1100" dirty="0">
                          <a:latin typeface="Arial" panose="020B0604020202020204" pitchFamily="34" charset="0"/>
                          <a:cs typeface="Arial" panose="020B0604020202020204" pitchFamily="34" charset="0"/>
                        </a:rPr>
                        <a:t>Specialty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33%</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9004802"/>
                  </a:ext>
                </a:extLst>
              </a:tr>
              <a:tr h="260253">
                <a:tc>
                  <a:txBody>
                    <a:bodyPr/>
                    <a:lstStyle/>
                    <a:p>
                      <a:r>
                        <a:rPr lang="en-US" sz="1100" b="1" dirty="0">
                          <a:latin typeface="Arial" panose="020B0604020202020204" pitchFamily="34" charset="0"/>
                          <a:cs typeface="Arial" panose="020B0604020202020204" pitchFamily="34" charset="0"/>
                        </a:rPr>
                        <a:t>Tier 6</a:t>
                      </a:r>
                    </a:p>
                    <a:p>
                      <a:r>
                        <a:rPr lang="en-US" sz="1100" dirty="0">
                          <a:latin typeface="Arial" panose="020B0604020202020204" pitchFamily="34" charset="0"/>
                          <a:cs typeface="Arial" panose="020B0604020202020204" pitchFamily="34" charset="0"/>
                        </a:rPr>
                        <a:t>Select Care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09E2F"/>
                        </a:solidFill>
                        <a:effectLst/>
                        <a:uLnTx/>
                        <a:uFillTx/>
                        <a:latin typeface="Arial" panose="020B0604020202020204" pitchFamily="34" charset="0"/>
                        <a:ea typeface="+mn-ea"/>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630442">
                <a:tc>
                  <a:txBody>
                    <a:bodyPr/>
                    <a:lstStyle/>
                    <a:p>
                      <a:r>
                        <a:rPr lang="en-US" sz="1100" b="1" dirty="0">
                          <a:latin typeface="Arial" panose="020B0604020202020204" pitchFamily="34" charset="0"/>
                          <a:cs typeface="Arial" panose="020B0604020202020204" pitchFamily="34" charset="0"/>
                        </a:rPr>
                        <a:t>Coverage Gap Stage</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When the total paid by you and the plan reaches $5,030, you move to the Coverage Gap Stage</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45809554"/>
                  </a:ext>
                </a:extLst>
              </a:tr>
              <a:tr h="507046">
                <a:tc>
                  <a:txBody>
                    <a:bodyPr/>
                    <a:lstStyle/>
                    <a:p>
                      <a:r>
                        <a:rPr lang="en-US" sz="1100" b="1" dirty="0">
                          <a:latin typeface="Arial" panose="020B0604020202020204" pitchFamily="34" charset="0"/>
                          <a:cs typeface="Arial" panose="020B0604020202020204" pitchFamily="34" charset="0"/>
                        </a:rPr>
                        <a:t>Catastrophic Coverage Stage</a:t>
                      </a:r>
                      <a:r>
                        <a:rPr lang="en-US" sz="1100" dirty="0">
                          <a:latin typeface="Arial" panose="020B0604020202020204" pitchFamily="34" charset="0"/>
                          <a:cs typeface="Arial" panose="020B0604020202020204" pitchFamily="34" charset="0"/>
                        </a:rPr>
                        <a:t>: After you have paid $8,000 out of pocket, you move to the Catastrophic Coverage Stage</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2227408"/>
                  </a:ext>
                </a:extLst>
              </a:tr>
              <a:tr h="493584">
                <a:tc gridSpan="6">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*Part D deductible applies.  Save one month’s copay by switching to a 90-day supply at a network retail or mail order pharmacy. Ask your doctor about a 100-day supply and save even more (restrictions may apply). Note you will not pay more than $35 for a one-month supply of insulin, even if you have a deductible, you are in the Coverage Gap, or if you have an insulin pump and your insulin is covered under Part B.  $0 for adult vaccines recommended by the Centers for Disease Control, such as Shingles vaccine</a:t>
                      </a: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351054"/>
                  </a:ext>
                </a:extLst>
              </a:tr>
            </a:tbl>
          </a:graphicData>
        </a:graphic>
      </p:graphicFrame>
      <p:sp>
        <p:nvSpPr>
          <p:cNvPr id="4" name="TextBox 3">
            <a:extLst>
              <a:ext uri="{FF2B5EF4-FFF2-40B4-BE49-F238E27FC236}">
                <a16:creationId xmlns:a16="http://schemas.microsoft.com/office/drawing/2014/main" id="{B789A372-7805-5A2B-B920-F049FC1EEE32}"/>
              </a:ext>
            </a:extLst>
          </p:cNvPr>
          <p:cNvSpPr txBox="1"/>
          <p:nvPr/>
        </p:nvSpPr>
        <p:spPr>
          <a:xfrm>
            <a:off x="213360" y="5779388"/>
            <a:ext cx="11704320" cy="600164"/>
          </a:xfrm>
          <a:prstGeom prst="rect">
            <a:avLst/>
          </a:prstGeom>
          <a:noFill/>
        </p:spPr>
        <p:txBody>
          <a:bodyPr wrap="square">
            <a:spAutoFit/>
          </a:bodyPr>
          <a:lstStyle/>
          <a:p>
            <a:pPr defTabSz="1003300"/>
            <a:r>
              <a:rPr lang="en-US" sz="1100" dirty="0">
                <a:latin typeface="Arial" panose="020B0604020202020204" pitchFamily="34" charset="0"/>
                <a:cs typeface="Arial" panose="020B0604020202020204" pitchFamily="34" charset="0"/>
              </a:rPr>
              <a:t>ATRIO Health Plans is a PPO, HMO and HMO D-SNP with Medicare and Oregon Health Plan contracts. Enrollment in ATRIO Health Plans depends on contract renewal. Out-of-network / non-contracted providers are under no obligation to treat Plan members except in emergency situations. Please call our Customer Service number or see your Evidence of Coverage for more information, including the cost sharing that applies to out-of-network services.  				H6743_MKG_BAAG_ORD-2_2024_M</a:t>
            </a:r>
          </a:p>
        </p:txBody>
      </p:sp>
    </p:spTree>
    <p:extLst>
      <p:ext uri="{BB962C8B-B14F-4D97-AF65-F5344CB8AC3E}">
        <p14:creationId xmlns:p14="http://schemas.microsoft.com/office/powerpoint/2010/main" val="1396394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Jackson and Josephine Counties, OR</a:t>
            </a:r>
            <a:br>
              <a:rPr lang="en-US" sz="2800" dirty="0"/>
            </a:br>
            <a:r>
              <a:rPr lang="en-US" sz="2800" dirty="0">
                <a:solidFill>
                  <a:srgbClr val="00B050"/>
                </a:solidFill>
              </a:rPr>
              <a:t>2024 PPO Medical Benefits</a:t>
            </a:r>
          </a:p>
        </p:txBody>
      </p:sp>
      <p:graphicFrame>
        <p:nvGraphicFramePr>
          <p:cNvPr id="2" name="Table 4">
            <a:extLst>
              <a:ext uri="{FF2B5EF4-FFF2-40B4-BE49-F238E27FC236}">
                <a16:creationId xmlns:a16="http://schemas.microsoft.com/office/drawing/2014/main" id="{BCA56271-B763-C057-C346-0953E540373E}"/>
              </a:ext>
            </a:extLst>
          </p:cNvPr>
          <p:cNvGraphicFramePr>
            <a:graphicFrameLocks noGrp="1"/>
          </p:cNvGraphicFramePr>
          <p:nvPr/>
        </p:nvGraphicFramePr>
        <p:xfrm>
          <a:off x="274320" y="914401"/>
          <a:ext cx="11704322" cy="5394964"/>
        </p:xfrm>
        <a:graphic>
          <a:graphicData uri="http://schemas.openxmlformats.org/drawingml/2006/table">
            <a:tbl>
              <a:tblPr firstRow="1" bandRow="1">
                <a:tableStyleId>{5C22544A-7EE6-4342-B048-85BDC9FD1C3A}</a:tableStyleId>
              </a:tblPr>
              <a:tblGrid>
                <a:gridCol w="2105414">
                  <a:extLst>
                    <a:ext uri="{9D8B030D-6E8A-4147-A177-3AD203B41FA5}">
                      <a16:colId xmlns:a16="http://schemas.microsoft.com/office/drawing/2014/main" val="297996305"/>
                    </a:ext>
                  </a:extLst>
                </a:gridCol>
                <a:gridCol w="1599818">
                  <a:extLst>
                    <a:ext uri="{9D8B030D-6E8A-4147-A177-3AD203B41FA5}">
                      <a16:colId xmlns:a16="http://schemas.microsoft.com/office/drawing/2014/main" val="1736527910"/>
                    </a:ext>
                  </a:extLst>
                </a:gridCol>
                <a:gridCol w="1599818">
                  <a:extLst>
                    <a:ext uri="{9D8B030D-6E8A-4147-A177-3AD203B41FA5}">
                      <a16:colId xmlns:a16="http://schemas.microsoft.com/office/drawing/2014/main" val="2842650756"/>
                    </a:ext>
                  </a:extLst>
                </a:gridCol>
                <a:gridCol w="1599818">
                  <a:extLst>
                    <a:ext uri="{9D8B030D-6E8A-4147-A177-3AD203B41FA5}">
                      <a16:colId xmlns:a16="http://schemas.microsoft.com/office/drawing/2014/main" val="3308675339"/>
                    </a:ext>
                  </a:extLst>
                </a:gridCol>
                <a:gridCol w="1599818">
                  <a:extLst>
                    <a:ext uri="{9D8B030D-6E8A-4147-A177-3AD203B41FA5}">
                      <a16:colId xmlns:a16="http://schemas.microsoft.com/office/drawing/2014/main" val="1583475859"/>
                    </a:ext>
                  </a:extLst>
                </a:gridCol>
                <a:gridCol w="1599818">
                  <a:extLst>
                    <a:ext uri="{9D8B030D-6E8A-4147-A177-3AD203B41FA5}">
                      <a16:colId xmlns:a16="http://schemas.microsoft.com/office/drawing/2014/main" val="3503356605"/>
                    </a:ext>
                  </a:extLst>
                </a:gridCol>
                <a:gridCol w="1599818">
                  <a:extLst>
                    <a:ext uri="{9D8B030D-6E8A-4147-A177-3AD203B41FA5}">
                      <a16:colId xmlns:a16="http://schemas.microsoft.com/office/drawing/2014/main" val="2934275203"/>
                    </a:ext>
                  </a:extLst>
                </a:gridCol>
              </a:tblGrid>
              <a:tr h="348063">
                <a:tc rowSpan="2">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H6743-026</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H6743-027</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0" i="1" dirty="0">
                        <a:solidFill>
                          <a:schemeClr val="bg1"/>
                        </a:solidFill>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74031">
                <a:tc vMerge="1">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18288"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65727373"/>
                  </a:ext>
                </a:extLst>
              </a:tr>
              <a:tr h="174031">
                <a:tc>
                  <a:txBody>
                    <a:bodyPr/>
                    <a:lstStyle/>
                    <a:p>
                      <a:r>
                        <a:rPr lang="en-US" sz="1100" dirty="0">
                          <a:latin typeface="Arial" panose="020B0604020202020204" pitchFamily="34" charset="0"/>
                          <a:cs typeface="Arial" panose="020B0604020202020204" pitchFamily="34" charset="0"/>
                        </a:rPr>
                        <a:t>Monthly premium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$40.60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174031">
                <a:tc>
                  <a:txBody>
                    <a:bodyPr/>
                    <a:lstStyle/>
                    <a:p>
                      <a:r>
                        <a:rPr lang="en-US" sz="1100" dirty="0">
                          <a:latin typeface="Arial" panose="020B0604020202020204" pitchFamily="34" charset="0"/>
                          <a:cs typeface="Arial" panose="020B0604020202020204" pitchFamily="34" charset="0"/>
                        </a:rPr>
                        <a:t>Plan deductible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174031">
                <a:tc>
                  <a:txBody>
                    <a:bodyPr/>
                    <a:lstStyle/>
                    <a:p>
                      <a:r>
                        <a:rPr lang="en-US" sz="1100" dirty="0">
                          <a:latin typeface="Arial" panose="020B0604020202020204" pitchFamily="34" charset="0"/>
                          <a:cs typeface="Arial" panose="020B0604020202020204" pitchFamily="34" charset="0"/>
                        </a:rPr>
                        <a:t>Annual out-of-pocket maximum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$4,950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$5,950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$3,750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$5,750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$5,900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$7,900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174031">
                <a:tc>
                  <a:txBody>
                    <a:bodyPr/>
                    <a:lstStyle/>
                    <a:p>
                      <a:r>
                        <a:rPr lang="en-US" sz="1100" b="1" dirty="0">
                          <a:solidFill>
                            <a:schemeClr val="bg1"/>
                          </a:solidFill>
                          <a:latin typeface="Arial" panose="020B0604020202020204" pitchFamily="34" charset="0"/>
                          <a:cs typeface="Arial" panose="020B0604020202020204" pitchFamily="34" charset="0"/>
                        </a:rPr>
                        <a:t>Doctor Office Visits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52116028"/>
                  </a:ext>
                </a:extLst>
              </a:tr>
              <a:tr h="174031">
                <a:tc>
                  <a:txBody>
                    <a:bodyPr/>
                    <a:lstStyle/>
                    <a:p>
                      <a:r>
                        <a:rPr lang="en-US" sz="1100" dirty="0">
                          <a:latin typeface="Arial" panose="020B0604020202020204" pitchFamily="34" charset="0"/>
                          <a:cs typeface="Arial" panose="020B0604020202020204" pitchFamily="34" charset="0"/>
                        </a:rPr>
                        <a:t>Primary care provider (PCP)</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174031">
                <a:tc>
                  <a:txBody>
                    <a:bodyPr/>
                    <a:lstStyle/>
                    <a:p>
                      <a:r>
                        <a:rPr lang="en-US" sz="1100" dirty="0">
                          <a:latin typeface="Arial" panose="020B0604020202020204" pitchFamily="34" charset="0"/>
                          <a:cs typeface="Arial" panose="020B0604020202020204" pitchFamily="34" charset="0"/>
                        </a:rPr>
                        <a:t>Specialist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174031">
                <a:tc>
                  <a:txBody>
                    <a:bodyPr/>
                    <a:lstStyle/>
                    <a:p>
                      <a:r>
                        <a:rPr lang="en-US" sz="1100" dirty="0">
                          <a:latin typeface="Arial" panose="020B0604020202020204" pitchFamily="34" charset="0"/>
                          <a:cs typeface="Arial" panose="020B0604020202020204" pitchFamily="34" charset="0"/>
                        </a:rPr>
                        <a:t>Telehealth</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174031">
                <a:tc>
                  <a:txBody>
                    <a:bodyPr/>
                    <a:lstStyle/>
                    <a:p>
                      <a:r>
                        <a:rPr lang="en-US" sz="1100" b="1" dirty="0">
                          <a:solidFill>
                            <a:schemeClr val="bg1"/>
                          </a:solidFill>
                          <a:latin typeface="Arial" panose="020B0604020202020204" pitchFamily="34" charset="0"/>
                          <a:cs typeface="Arial" panose="020B0604020202020204" pitchFamily="34" charset="0"/>
                        </a:rPr>
                        <a:t>Inpatient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9898385"/>
                  </a:ext>
                </a:extLst>
              </a:tr>
              <a:tr h="522094">
                <a:tc>
                  <a:txBody>
                    <a:bodyPr/>
                    <a:lstStyle/>
                    <a:p>
                      <a:r>
                        <a:rPr lang="en-US" sz="1100" dirty="0">
                          <a:solidFill>
                            <a:schemeClr val="tx1"/>
                          </a:solidFill>
                          <a:latin typeface="Arial" panose="020B0604020202020204" pitchFamily="34" charset="0"/>
                          <a:cs typeface="Arial" panose="020B0604020202020204" pitchFamily="34" charset="0"/>
                        </a:rPr>
                        <a:t>Inpatient hospital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$400 per day 1–5; </a:t>
                      </a:r>
                    </a:p>
                    <a:p>
                      <a:pPr algn="ctr"/>
                      <a:r>
                        <a:rPr lang="en-US" sz="1100" b="0" dirty="0">
                          <a:solidFill>
                            <a:schemeClr val="tx1"/>
                          </a:solidFill>
                          <a:latin typeface="Arial" panose="020B0604020202020204" pitchFamily="34" charset="0"/>
                          <a:cs typeface="Arial" panose="020B0604020202020204" pitchFamily="34" charset="0"/>
                        </a:rPr>
                        <a:t>$0 days 6–90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$2,000 for day 1; </a:t>
                      </a:r>
                    </a:p>
                    <a:p>
                      <a:pPr algn="ctr"/>
                      <a:r>
                        <a:rPr lang="en-US" sz="1100" b="0" dirty="0">
                          <a:solidFill>
                            <a:schemeClr val="tx1"/>
                          </a:solidFill>
                          <a:latin typeface="Arial" panose="020B0604020202020204" pitchFamily="34" charset="0"/>
                          <a:cs typeface="Arial" panose="020B0604020202020204" pitchFamily="34" charset="0"/>
                        </a:rPr>
                        <a:t>$0 days 2–90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$375 per day 1–8; </a:t>
                      </a:r>
                    </a:p>
                    <a:p>
                      <a:pPr algn="ctr"/>
                      <a:r>
                        <a:rPr lang="en-US" sz="1100" b="0" dirty="0">
                          <a:solidFill>
                            <a:schemeClr val="tx1"/>
                          </a:solidFill>
                          <a:latin typeface="Arial" panose="020B0604020202020204" pitchFamily="34" charset="0"/>
                          <a:cs typeface="Arial" panose="020B0604020202020204" pitchFamily="34" charset="0"/>
                        </a:rPr>
                        <a:t>$0 days 9–90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$1,750 per stay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$375 per day 1–7; </a:t>
                      </a:r>
                    </a:p>
                    <a:p>
                      <a:pPr algn="ctr"/>
                      <a:r>
                        <a:rPr lang="en-US" sz="1100" b="0" dirty="0">
                          <a:solidFill>
                            <a:schemeClr val="tx1"/>
                          </a:solidFill>
                          <a:latin typeface="Arial" panose="020B0604020202020204" pitchFamily="34" charset="0"/>
                          <a:cs typeface="Arial" panose="020B0604020202020204" pitchFamily="34" charset="0"/>
                        </a:rPr>
                        <a:t>$0 days 8–90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$475 per day 1–7; </a:t>
                      </a:r>
                    </a:p>
                    <a:p>
                      <a:pPr algn="ctr"/>
                      <a:r>
                        <a:rPr lang="en-US" sz="1100" b="0" dirty="0">
                          <a:solidFill>
                            <a:schemeClr val="tx1"/>
                          </a:solidFill>
                          <a:latin typeface="Arial" panose="020B0604020202020204" pitchFamily="34" charset="0"/>
                          <a:cs typeface="Arial" panose="020B0604020202020204" pitchFamily="34" charset="0"/>
                        </a:rPr>
                        <a:t>$0 days 8–90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9004802"/>
                  </a:ext>
                </a:extLst>
              </a:tr>
              <a:tr h="348063">
                <a:tc>
                  <a:txBody>
                    <a:bodyPr/>
                    <a:lstStyle/>
                    <a:p>
                      <a:r>
                        <a:rPr lang="en-US" sz="1100" dirty="0">
                          <a:latin typeface="Arial" panose="020B0604020202020204" pitchFamily="34" charset="0"/>
                          <a:cs typeface="Arial" panose="020B0604020202020204" pitchFamily="34" charset="0"/>
                        </a:rPr>
                        <a:t>Skilled nursing facility (SNF)</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$200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$125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$200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$200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174031">
                <a:tc>
                  <a:txBody>
                    <a:bodyPr/>
                    <a:lstStyle/>
                    <a:p>
                      <a:r>
                        <a:rPr lang="en-US" sz="1100" b="1" dirty="0">
                          <a:solidFill>
                            <a:schemeClr val="bg1"/>
                          </a:solidFill>
                          <a:latin typeface="Arial" panose="020B0604020202020204" pitchFamily="34" charset="0"/>
                          <a:cs typeface="Arial" panose="020B0604020202020204" pitchFamily="34" charset="0"/>
                        </a:rPr>
                        <a:t>Outpatient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18198387"/>
                  </a:ext>
                </a:extLst>
              </a:tr>
              <a:tr h="1740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Outpatient hospital</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$375–$575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6475487"/>
                  </a:ext>
                </a:extLst>
              </a:tr>
              <a:tr h="174031">
                <a:tc>
                  <a:txBody>
                    <a:bodyPr/>
                    <a:lstStyle/>
                    <a:p>
                      <a:r>
                        <a:rPr lang="en-US" sz="1100" dirty="0">
                          <a:latin typeface="Arial" panose="020B0604020202020204" pitchFamily="34" charset="0"/>
                          <a:cs typeface="Arial" panose="020B0604020202020204" pitchFamily="34" charset="0"/>
                        </a:rPr>
                        <a:t>Ambulatory surgery center</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7257398"/>
                  </a:ext>
                </a:extLst>
              </a:tr>
              <a:tr h="1740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Home health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05194209"/>
                  </a:ext>
                </a:extLst>
              </a:tr>
              <a:tr h="174031">
                <a:tc>
                  <a:txBody>
                    <a:bodyPr/>
                    <a:lstStyle/>
                    <a:p>
                      <a:r>
                        <a:rPr lang="en-US" sz="1100" dirty="0">
                          <a:latin typeface="Arial" panose="020B0604020202020204" pitchFamily="34" charset="0"/>
                          <a:cs typeface="Arial" panose="020B0604020202020204" pitchFamily="34" charset="0"/>
                        </a:rPr>
                        <a:t>Diabetes supplies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38110162"/>
                  </a:ext>
                </a:extLst>
              </a:tr>
              <a:tr h="174031">
                <a:tc>
                  <a:txBody>
                    <a:bodyPr/>
                    <a:lstStyle/>
                    <a:p>
                      <a:r>
                        <a:rPr lang="en-US" sz="1100" dirty="0">
                          <a:latin typeface="Arial" panose="020B0604020202020204" pitchFamily="34" charset="0"/>
                          <a:cs typeface="Arial" panose="020B0604020202020204" pitchFamily="34" charset="0"/>
                        </a:rPr>
                        <a:t>Durable medical equipment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03054945"/>
                  </a:ext>
                </a:extLst>
              </a:tr>
              <a:tr h="174031">
                <a:tc>
                  <a:txBody>
                    <a:bodyPr/>
                    <a:lstStyle/>
                    <a:p>
                      <a:r>
                        <a:rPr lang="en-US" sz="1100" b="1" dirty="0">
                          <a:solidFill>
                            <a:schemeClr val="bg1"/>
                          </a:solidFill>
                          <a:latin typeface="Arial" panose="020B0604020202020204" pitchFamily="34" charset="0"/>
                          <a:cs typeface="Arial" panose="020B0604020202020204" pitchFamily="34" charset="0"/>
                        </a:rPr>
                        <a:t>Lab Services and Other Tests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8045092"/>
                  </a:ext>
                </a:extLst>
              </a:tr>
              <a:tr h="174031">
                <a:tc>
                  <a:txBody>
                    <a:bodyPr/>
                    <a:lstStyle/>
                    <a:p>
                      <a:r>
                        <a:rPr lang="en-US" sz="1100" dirty="0">
                          <a:latin typeface="Arial" panose="020B0604020202020204" pitchFamily="34" charset="0"/>
                          <a:cs typeface="Arial" panose="020B0604020202020204" pitchFamily="34" charset="0"/>
                        </a:rPr>
                        <a:t>Laboratory tests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49094905"/>
                  </a:ext>
                </a:extLst>
              </a:tr>
              <a:tr h="174031">
                <a:tc>
                  <a:txBody>
                    <a:bodyPr/>
                    <a:lstStyle/>
                    <a:p>
                      <a:r>
                        <a:rPr lang="en-US" sz="1100" dirty="0">
                          <a:latin typeface="Arial" panose="020B0604020202020204" pitchFamily="34" charset="0"/>
                          <a:cs typeface="Arial" panose="020B0604020202020204" pitchFamily="34" charset="0"/>
                        </a:rPr>
                        <a:t>Diagnostic image (MRI/CT/PET)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$0–$150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68876518"/>
                  </a:ext>
                </a:extLst>
              </a:tr>
              <a:tr h="174031">
                <a:tc>
                  <a:txBody>
                    <a:bodyPr/>
                    <a:lstStyle/>
                    <a:p>
                      <a:r>
                        <a:rPr lang="en-US" sz="1100" dirty="0">
                          <a:latin typeface="Arial" panose="020B0604020202020204" pitchFamily="34" charset="0"/>
                          <a:cs typeface="Arial" panose="020B0604020202020204" pitchFamily="34" charset="0"/>
                        </a:rPr>
                        <a:t>X-rays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59710354"/>
                  </a:ext>
                </a:extLst>
              </a:tr>
              <a:tr h="174031">
                <a:tc>
                  <a:txBody>
                    <a:bodyPr/>
                    <a:lstStyle/>
                    <a:p>
                      <a:r>
                        <a:rPr lang="en-US" sz="1100" b="1" dirty="0">
                          <a:solidFill>
                            <a:schemeClr val="bg1"/>
                          </a:solidFill>
                          <a:latin typeface="Arial" panose="020B0604020202020204" pitchFamily="34" charset="0"/>
                          <a:cs typeface="Arial" panose="020B0604020202020204" pitchFamily="34" charset="0"/>
                        </a:rPr>
                        <a:t>Emergency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88342289"/>
                  </a:ext>
                </a:extLst>
              </a:tr>
              <a:tr h="174031">
                <a:tc>
                  <a:txBody>
                    <a:bodyPr/>
                    <a:lstStyle/>
                    <a:p>
                      <a:r>
                        <a:rPr lang="en-US" sz="1100" dirty="0">
                          <a:latin typeface="Arial" panose="020B0604020202020204" pitchFamily="34" charset="0"/>
                          <a:cs typeface="Arial" panose="020B0604020202020204" pitchFamily="34" charset="0"/>
                        </a:rPr>
                        <a:t>Ambulance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45809554"/>
                  </a:ext>
                </a:extLst>
              </a:tr>
              <a:tr h="174031">
                <a:tc>
                  <a:txBody>
                    <a:bodyPr/>
                    <a:lstStyle/>
                    <a:p>
                      <a:r>
                        <a:rPr lang="en-US" sz="1100" dirty="0">
                          <a:latin typeface="Arial" panose="020B0604020202020204" pitchFamily="34" charset="0"/>
                          <a:cs typeface="Arial" panose="020B0604020202020204" pitchFamily="34" charset="0"/>
                        </a:rPr>
                        <a:t>Emergency room*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r>
                        <a:rPr lang="en-US" sz="1100" b="0" dirty="0">
                          <a:solidFill>
                            <a:srgbClr val="509E2F"/>
                          </a:solidFill>
                          <a:latin typeface="Arial" panose="020B0604020202020204" pitchFamily="34" charset="0"/>
                          <a:cs typeface="Arial" panose="020B0604020202020204" pitchFamily="34" charset="0"/>
                        </a:rPr>
                        <a:t>$135</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$135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2227408"/>
                  </a:ext>
                </a:extLst>
              </a:tr>
              <a:tr h="174031">
                <a:tc>
                  <a:txBody>
                    <a:bodyPr/>
                    <a:lstStyle/>
                    <a:p>
                      <a:r>
                        <a:rPr lang="en-US" sz="1100" dirty="0">
                          <a:latin typeface="Arial" panose="020B0604020202020204" pitchFamily="34" charset="0"/>
                          <a:cs typeface="Arial" panose="020B0604020202020204" pitchFamily="34" charset="0"/>
                        </a:rPr>
                        <a:t>Urgently needed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$60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$60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83444580"/>
                  </a:ext>
                </a:extLst>
              </a:tr>
              <a:tr h="174031">
                <a:tc gridSpan="7">
                  <a:txBody>
                    <a:bodyPr/>
                    <a:lstStyle/>
                    <a:p>
                      <a:r>
                        <a:rPr lang="en-US" sz="1100" dirty="0">
                          <a:latin typeface="Arial" panose="020B0604020202020204" pitchFamily="34" charset="0"/>
                          <a:cs typeface="Arial" panose="020B0604020202020204" pitchFamily="34" charset="0"/>
                        </a:rPr>
                        <a:t>*Coverage is worldwide. Copay waived if admitted within 24 hours for the same condition</a:t>
                      </a: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351054"/>
                  </a:ext>
                </a:extLst>
              </a:tr>
            </a:tbl>
          </a:graphicData>
        </a:graphic>
      </p:graphicFrame>
    </p:spTree>
    <p:extLst>
      <p:ext uri="{BB962C8B-B14F-4D97-AF65-F5344CB8AC3E}">
        <p14:creationId xmlns:p14="http://schemas.microsoft.com/office/powerpoint/2010/main" val="4003635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Jackson and Josephine Counties, OR</a:t>
            </a:r>
            <a:br>
              <a:rPr lang="en-US" sz="2800" dirty="0"/>
            </a:br>
            <a:r>
              <a:rPr lang="en-US" sz="2800" dirty="0">
                <a:solidFill>
                  <a:srgbClr val="00B050"/>
                </a:solidFill>
              </a:rPr>
              <a:t>2024 PPO Extra Benefits</a:t>
            </a:r>
          </a:p>
        </p:txBody>
      </p:sp>
      <p:graphicFrame>
        <p:nvGraphicFramePr>
          <p:cNvPr id="2" name="Table 4">
            <a:extLst>
              <a:ext uri="{FF2B5EF4-FFF2-40B4-BE49-F238E27FC236}">
                <a16:creationId xmlns:a16="http://schemas.microsoft.com/office/drawing/2014/main" id="{F6785471-DC09-05E7-6F3A-DDC0747CA341}"/>
              </a:ext>
            </a:extLst>
          </p:cNvPr>
          <p:cNvGraphicFramePr>
            <a:graphicFrameLocks noGrp="1"/>
          </p:cNvGraphicFramePr>
          <p:nvPr>
            <p:extLst>
              <p:ext uri="{D42A27DB-BD31-4B8C-83A1-F6EECF244321}">
                <p14:modId xmlns:p14="http://schemas.microsoft.com/office/powerpoint/2010/main" val="2943023353"/>
              </p:ext>
            </p:extLst>
          </p:nvPr>
        </p:nvGraphicFramePr>
        <p:xfrm>
          <a:off x="274320" y="914400"/>
          <a:ext cx="11704959" cy="5394962"/>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3200613">
                  <a:extLst>
                    <a:ext uri="{9D8B030D-6E8A-4147-A177-3AD203B41FA5}">
                      <a16:colId xmlns:a16="http://schemas.microsoft.com/office/drawing/2014/main" val="1736527910"/>
                    </a:ext>
                  </a:extLst>
                </a:gridCol>
                <a:gridCol w="3200613">
                  <a:extLst>
                    <a:ext uri="{9D8B030D-6E8A-4147-A177-3AD203B41FA5}">
                      <a16:colId xmlns:a16="http://schemas.microsoft.com/office/drawing/2014/main" val="3308675339"/>
                    </a:ext>
                  </a:extLst>
                </a:gridCol>
                <a:gridCol w="3200613">
                  <a:extLst>
                    <a:ext uri="{9D8B030D-6E8A-4147-A177-3AD203B41FA5}">
                      <a16:colId xmlns:a16="http://schemas.microsoft.com/office/drawing/2014/main" val="3503356605"/>
                    </a:ext>
                  </a:extLst>
                </a:gridCol>
              </a:tblGrid>
              <a:tr h="362138">
                <a:tc>
                  <a:txBody>
                    <a:bodyPr/>
                    <a:lstStyle/>
                    <a:p>
                      <a:r>
                        <a:rPr lang="en-US" sz="1100" dirty="0">
                          <a:solidFill>
                            <a:schemeClr val="bg1"/>
                          </a:solidFill>
                          <a:latin typeface="Arial" panose="020B0604020202020204" pitchFamily="34" charset="0"/>
                          <a:cs typeface="Arial" panose="020B0604020202020204" pitchFamily="34" charset="0"/>
                        </a:rPr>
                        <a:t>Extra Benefits</a:t>
                      </a: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H6743-026</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H6743-027</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279834">
                <a:tc>
                  <a:txBody>
                    <a:bodyPr/>
                    <a:lstStyle/>
                    <a:p>
                      <a:r>
                        <a:rPr lang="en-US" sz="1100" b="1" dirty="0">
                          <a:latin typeface="Arial" panose="020B0604020202020204" pitchFamily="34" charset="0"/>
                          <a:cs typeface="Arial" panose="020B0604020202020204" pitchFamily="34" charset="0"/>
                        </a:rPr>
                        <a:t>Annual physical exam</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 for 1 every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07788718"/>
                  </a:ext>
                </a:extLst>
              </a:tr>
              <a:tr h="641974">
                <a:tc>
                  <a:txBody>
                    <a:bodyPr/>
                    <a:lstStyle/>
                    <a:p>
                      <a:r>
                        <a:rPr lang="en-US" sz="1100" b="1" dirty="0">
                          <a:latin typeface="Arial" panose="020B0604020202020204" pitchFamily="34" charset="0"/>
                          <a:cs typeface="Arial" panose="020B0604020202020204" pitchFamily="34" charset="0"/>
                        </a:rPr>
                        <a:t>Routine chiropractic and acupuncture, and naturopathic services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endParaRPr kumimoji="0" lang="en-US" sz="11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endParaRPr kumimoji="0" lang="en-US" sz="11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endParaRPr kumimoji="0" lang="en-US" sz="11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460904">
                <a:tc>
                  <a:txBody>
                    <a:bodyPr/>
                    <a:lstStyle/>
                    <a:p>
                      <a:r>
                        <a:rPr lang="en-US" sz="1100" b="1" dirty="0">
                          <a:latin typeface="Arial" panose="020B0604020202020204" pitchFamily="34" charset="0"/>
                          <a:cs typeface="Arial" panose="020B0604020202020204" pitchFamily="34" charset="0"/>
                        </a:rPr>
                        <a:t>Fitness benefit</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$480 annual allowance for gym membership fees and classes 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$480 annual allowance for gym membership fees and classes on Flex Card</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$250 annual allowance for gym membership fees and classes on Flex Card</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460904">
                <a:tc>
                  <a:txBody>
                    <a:bodyPr/>
                    <a:lstStyle/>
                    <a:p>
                      <a:r>
                        <a:rPr lang="en-US" sz="1100" b="1" dirty="0">
                          <a:latin typeface="Arial" panose="020B0604020202020204" pitchFamily="34" charset="0"/>
                          <a:cs typeface="Arial" panose="020B0604020202020204" pitchFamily="34" charset="0"/>
                        </a:rPr>
                        <a:t>Preventive &amp; comprehensive dental services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$1,750 annual allowance 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$2,000 annual allowance 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$1,200 annual allowance 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460904">
                <a:tc>
                  <a:txBody>
                    <a:bodyPr/>
                    <a:lstStyle/>
                    <a:p>
                      <a:r>
                        <a:rPr lang="en-US" sz="1100" b="1" dirty="0">
                          <a:latin typeface="Arial" panose="020B0604020202020204" pitchFamily="34" charset="0"/>
                          <a:cs typeface="Arial" panose="020B0604020202020204" pitchFamily="34" charset="0"/>
                        </a:rPr>
                        <a:t>Routine vision exam</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460904">
                <a:tc>
                  <a:txBody>
                    <a:bodyPr/>
                    <a:lstStyle/>
                    <a:p>
                      <a:r>
                        <a:rPr lang="en-US" sz="1100" b="1" dirty="0">
                          <a:latin typeface="Arial" panose="020B0604020202020204" pitchFamily="34" charset="0"/>
                          <a:cs typeface="Arial" panose="020B0604020202020204" pitchFamily="34" charset="0"/>
                        </a:rPr>
                        <a:t>Routine eyewear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 allowance for frames and lenses, or</a:t>
                      </a:r>
                    </a:p>
                    <a:p>
                      <a:pPr algn="ctr"/>
                      <a:r>
                        <a:rPr lang="en-US" sz="1100" dirty="0">
                          <a:solidFill>
                            <a:schemeClr val="tx1"/>
                          </a:solidFill>
                          <a:latin typeface="Arial" panose="020B0604020202020204" pitchFamily="34" charset="0"/>
                          <a:cs typeface="Arial" panose="020B0604020202020204" pitchFamily="34" charset="0"/>
                        </a:rPr>
                        <a:t>$100 allowance for contact lenses per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$200 allowance for frames and lenses, or</a:t>
                      </a:r>
                    </a:p>
                    <a:p>
                      <a:pPr algn="ctr"/>
                      <a:r>
                        <a:rPr lang="en-US" sz="1100" dirty="0">
                          <a:solidFill>
                            <a:schemeClr val="tx1"/>
                          </a:solidFill>
                          <a:latin typeface="Arial" panose="020B0604020202020204" pitchFamily="34" charset="0"/>
                          <a:cs typeface="Arial" panose="020B0604020202020204" pitchFamily="34" charset="0"/>
                        </a:rPr>
                        <a:t>$100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 allowance for frames and lenses, or</a:t>
                      </a:r>
                    </a:p>
                    <a:p>
                      <a:pPr algn="ctr"/>
                      <a:r>
                        <a:rPr lang="en-US" sz="1100" dirty="0">
                          <a:solidFill>
                            <a:schemeClr val="tx1"/>
                          </a:solidFill>
                          <a:latin typeface="Arial" panose="020B0604020202020204" pitchFamily="34" charset="0"/>
                          <a:cs typeface="Arial" panose="020B0604020202020204" pitchFamily="34" charset="0"/>
                        </a:rPr>
                        <a:t>$100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460904">
                <a:tc>
                  <a:txBody>
                    <a:bodyPr/>
                    <a:lstStyle/>
                    <a:p>
                      <a:r>
                        <a:rPr lang="en-US" sz="1100" b="1" dirty="0">
                          <a:latin typeface="Arial" panose="020B0604020202020204" pitchFamily="34" charset="0"/>
                          <a:cs typeface="Arial" panose="020B0604020202020204" pitchFamily="34" charset="0"/>
                        </a:rPr>
                        <a:t>Routine hearing exam</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9898385"/>
                  </a:ext>
                </a:extLst>
              </a:tr>
              <a:tr h="279834">
                <a:tc>
                  <a:txBody>
                    <a:bodyPr/>
                    <a:lstStyle/>
                    <a:p>
                      <a:r>
                        <a:rPr lang="en-US" sz="1100" b="1" dirty="0">
                          <a:latin typeface="Arial" panose="020B0604020202020204" pitchFamily="34" charset="0"/>
                          <a:cs typeface="Arial" panose="020B0604020202020204" pitchFamily="34" charset="0"/>
                        </a:rPr>
                        <a:t>Hearing aids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$1,500 annual allowance through Amplifon</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$1,500 annual allowance through Amplifon</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$1,500 annual allowance through Amplifon</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9004802"/>
                  </a:ext>
                </a:extLst>
              </a:tr>
              <a:tr h="460904">
                <a:tc>
                  <a:txBody>
                    <a:bodyPr/>
                    <a:lstStyle/>
                    <a:p>
                      <a:r>
                        <a:rPr lang="en-US" sz="1100" b="1" dirty="0">
                          <a:latin typeface="Arial" panose="020B0604020202020204" pitchFamily="34" charset="0"/>
                          <a:cs typeface="Arial" panose="020B0604020202020204" pitchFamily="34" charset="0"/>
                        </a:rPr>
                        <a:t>Meals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460904">
                <a:tc>
                  <a:txBody>
                    <a:bodyPr/>
                    <a:lstStyle/>
                    <a:p>
                      <a:r>
                        <a:rPr lang="en-US" sz="1100" b="1" dirty="0">
                          <a:latin typeface="Arial" panose="020B0604020202020204" pitchFamily="34" charset="0"/>
                          <a:cs typeface="Arial" panose="020B0604020202020204" pitchFamily="34" charset="0"/>
                        </a:rPr>
                        <a:t>Transportation</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Not covered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18198387"/>
                  </a:ext>
                </a:extLst>
              </a:tr>
              <a:tr h="325020">
                <a:tc>
                  <a:txBody>
                    <a:bodyPr/>
                    <a:lstStyle/>
                    <a:p>
                      <a:r>
                        <a:rPr lang="en-US" sz="1100" b="1" dirty="0">
                          <a:latin typeface="Arial" panose="020B0604020202020204" pitchFamily="34" charset="0"/>
                          <a:cs typeface="Arial" panose="020B0604020202020204" pitchFamily="34" charset="0"/>
                        </a:rPr>
                        <a:t>Over the counter (OTC) items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$100 quarterly allowance 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$120 quarterly allowance 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$50 quarterly allowance 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6475487"/>
                  </a:ext>
                </a:extLst>
              </a:tr>
              <a:tr h="279834">
                <a:tc gridSpan="4">
                  <a:txBody>
                    <a:bodyPr/>
                    <a:lstStyle/>
                    <a:p>
                      <a:r>
                        <a:rPr lang="en-US" sz="1100" b="0" dirty="0">
                          <a:latin typeface="Arial" panose="020B0604020202020204" pitchFamily="34" charset="0"/>
                          <a:cs typeface="Arial" panose="020B0604020202020204" pitchFamily="34" charset="0"/>
                        </a:rPr>
                        <a:t>See the “Extra Benefits” section of the Enrollment Kit for a more detailed overview</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7257398"/>
                  </a:ext>
                </a:extLst>
              </a:tr>
            </a:tbl>
          </a:graphicData>
        </a:graphic>
      </p:graphicFrame>
    </p:spTree>
    <p:extLst>
      <p:ext uri="{BB962C8B-B14F-4D97-AF65-F5344CB8AC3E}">
        <p14:creationId xmlns:p14="http://schemas.microsoft.com/office/powerpoint/2010/main" val="419719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Jackson and Josephine Counties, OR</a:t>
            </a:r>
            <a:br>
              <a:rPr lang="en-US" dirty="0"/>
            </a:br>
            <a:r>
              <a:rPr lang="en-US" sz="2800" dirty="0">
                <a:solidFill>
                  <a:srgbClr val="00B050"/>
                </a:solidFill>
              </a:rPr>
              <a:t>2024 PPO Prescription Drug Benefits</a:t>
            </a:r>
          </a:p>
        </p:txBody>
      </p:sp>
      <p:graphicFrame>
        <p:nvGraphicFramePr>
          <p:cNvPr id="3" name="Table 4">
            <a:extLst>
              <a:ext uri="{FF2B5EF4-FFF2-40B4-BE49-F238E27FC236}">
                <a16:creationId xmlns:a16="http://schemas.microsoft.com/office/drawing/2014/main" id="{EA8F1FF6-D975-BF2D-A616-1541682B29E9}"/>
              </a:ext>
            </a:extLst>
          </p:cNvPr>
          <p:cNvGraphicFramePr>
            <a:graphicFrameLocks noGrp="1"/>
          </p:cNvGraphicFramePr>
          <p:nvPr/>
        </p:nvGraphicFramePr>
        <p:xfrm>
          <a:off x="274320" y="914401"/>
          <a:ext cx="11702837" cy="4840224"/>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1600893">
                  <a:extLst>
                    <a:ext uri="{9D8B030D-6E8A-4147-A177-3AD203B41FA5}">
                      <a16:colId xmlns:a16="http://schemas.microsoft.com/office/drawing/2014/main" val="1736527910"/>
                    </a:ext>
                  </a:extLst>
                </a:gridCol>
                <a:gridCol w="1600893">
                  <a:extLst>
                    <a:ext uri="{9D8B030D-6E8A-4147-A177-3AD203B41FA5}">
                      <a16:colId xmlns:a16="http://schemas.microsoft.com/office/drawing/2014/main" val="2842650756"/>
                    </a:ext>
                  </a:extLst>
                </a:gridCol>
                <a:gridCol w="1600893">
                  <a:extLst>
                    <a:ext uri="{9D8B030D-6E8A-4147-A177-3AD203B41FA5}">
                      <a16:colId xmlns:a16="http://schemas.microsoft.com/office/drawing/2014/main" val="3308675339"/>
                    </a:ext>
                  </a:extLst>
                </a:gridCol>
                <a:gridCol w="1600893">
                  <a:extLst>
                    <a:ext uri="{9D8B030D-6E8A-4147-A177-3AD203B41FA5}">
                      <a16:colId xmlns:a16="http://schemas.microsoft.com/office/drawing/2014/main" val="1583475859"/>
                    </a:ext>
                  </a:extLst>
                </a:gridCol>
                <a:gridCol w="3196145">
                  <a:extLst>
                    <a:ext uri="{9D8B030D-6E8A-4147-A177-3AD203B41FA5}">
                      <a16:colId xmlns:a16="http://schemas.microsoft.com/office/drawing/2014/main" val="3503356605"/>
                    </a:ext>
                  </a:extLst>
                </a:gridCol>
              </a:tblGrid>
              <a:tr h="211901">
                <a:tc>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H6743-026</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H6743-027</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05950">
                <a:tc>
                  <a:txBody>
                    <a:bodyPr/>
                    <a:lstStyle/>
                    <a:p>
                      <a:r>
                        <a:rPr lang="en-US" sz="1100" b="1" dirty="0">
                          <a:latin typeface="Arial" panose="020B0604020202020204" pitchFamily="34" charset="0"/>
                          <a:cs typeface="Arial" panose="020B0604020202020204" pitchFamily="34" charset="0"/>
                        </a:rPr>
                        <a:t>Drug deductible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$200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rowSpan="10">
                  <a:txBody>
                    <a:bodyPr/>
                    <a:lstStyle/>
                    <a:p>
                      <a:pPr algn="ctr"/>
                      <a:r>
                        <a:rPr lang="en-US" sz="1100" b="0" i="1" dirty="0">
                          <a:latin typeface="Arial" panose="020B0604020202020204" pitchFamily="34" charset="0"/>
                          <a:cs typeface="Arial" panose="020B0604020202020204" pitchFamily="34" charset="0"/>
                        </a:rPr>
                        <a:t>Plan does not include </a:t>
                      </a:r>
                    </a:p>
                    <a:p>
                      <a:pPr algn="ctr"/>
                      <a:r>
                        <a:rPr lang="en-US" sz="1100" b="0" i="1" dirty="0">
                          <a:latin typeface="Arial" panose="020B0604020202020204" pitchFamily="34" charset="0"/>
                          <a:cs typeface="Arial" panose="020B0604020202020204" pitchFamily="34" charset="0"/>
                        </a:rPr>
                        <a:t>drug coverage</a:t>
                      </a:r>
                    </a:p>
                  </a:txBody>
                  <a:tcPr marL="45720" marR="0" marT="0" marB="0" anchor="ctr">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131566">
                <a:tc>
                  <a:txBody>
                    <a:bodyPr/>
                    <a:lstStyle/>
                    <a:p>
                      <a:r>
                        <a:rPr lang="en-US" sz="1100" b="1" dirty="0">
                          <a:solidFill>
                            <a:schemeClr val="bg1"/>
                          </a:solidFill>
                          <a:latin typeface="Arial" panose="020B0604020202020204" pitchFamily="34" charset="0"/>
                          <a:cs typeface="Arial" panose="020B0604020202020204" pitchFamily="34" charset="0"/>
                        </a:rPr>
                        <a:t>Drug Tiers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52116028"/>
                  </a:ext>
                </a:extLst>
              </a:tr>
              <a:tr h="223459">
                <a:tc>
                  <a:txBody>
                    <a:bodyPr/>
                    <a:lstStyle/>
                    <a:p>
                      <a:r>
                        <a:rPr lang="en-US" sz="1100" b="1" dirty="0">
                          <a:latin typeface="Arial" panose="020B0604020202020204" pitchFamily="34" charset="0"/>
                          <a:cs typeface="Arial" panose="020B0604020202020204" pitchFamily="34" charset="0"/>
                        </a:rPr>
                        <a:t>Tier 1</a:t>
                      </a:r>
                    </a:p>
                    <a:p>
                      <a:r>
                        <a:rPr lang="en-US" sz="1100" dirty="0">
                          <a:latin typeface="Arial" panose="020B0604020202020204" pitchFamily="34" charset="0"/>
                          <a:cs typeface="Arial" panose="020B0604020202020204" pitchFamily="34" charset="0"/>
                        </a:rPr>
                        <a:t>Preferred Generic</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223459">
                <a:tc>
                  <a:txBody>
                    <a:bodyPr/>
                    <a:lstStyle/>
                    <a:p>
                      <a:r>
                        <a:rPr lang="en-US" sz="1100" b="1" dirty="0">
                          <a:latin typeface="Arial" panose="020B0604020202020204" pitchFamily="34" charset="0"/>
                          <a:cs typeface="Arial" panose="020B0604020202020204" pitchFamily="34" charset="0"/>
                        </a:rPr>
                        <a:t>Tier 2</a:t>
                      </a:r>
                    </a:p>
                    <a:p>
                      <a:r>
                        <a:rPr lang="en-US" sz="1100" dirty="0">
                          <a:latin typeface="Arial" panose="020B0604020202020204" pitchFamily="34" charset="0"/>
                          <a:cs typeface="Arial" panose="020B0604020202020204" pitchFamily="34" charset="0"/>
                        </a:rPr>
                        <a:t>Generic</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223459">
                <a:tc>
                  <a:txBody>
                    <a:bodyPr/>
                    <a:lstStyle/>
                    <a:p>
                      <a:r>
                        <a:rPr lang="en-US" sz="1100" b="1" dirty="0">
                          <a:latin typeface="Arial" panose="020B0604020202020204" pitchFamily="34" charset="0"/>
                          <a:cs typeface="Arial" panose="020B0604020202020204" pitchFamily="34" charset="0"/>
                        </a:rPr>
                        <a:t>Tier 3*</a:t>
                      </a:r>
                    </a:p>
                    <a:p>
                      <a:r>
                        <a:rPr lang="en-US" sz="1100" dirty="0">
                          <a:latin typeface="Arial" panose="020B0604020202020204" pitchFamily="34" charset="0"/>
                          <a:cs typeface="Arial" panose="020B0604020202020204" pitchFamily="34" charset="0"/>
                        </a:rPr>
                        <a:t>Preferred Brand</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223459">
                <a:tc>
                  <a:txBody>
                    <a:bodyPr/>
                    <a:lstStyle/>
                    <a:p>
                      <a:r>
                        <a:rPr lang="en-US" sz="1100" b="1" dirty="0">
                          <a:latin typeface="Arial" panose="020B0604020202020204" pitchFamily="34" charset="0"/>
                          <a:cs typeface="Arial" panose="020B0604020202020204" pitchFamily="34" charset="0"/>
                        </a:rPr>
                        <a:t>Tier 4*</a:t>
                      </a:r>
                    </a:p>
                    <a:p>
                      <a:r>
                        <a:rPr lang="en-US" sz="1100" dirty="0">
                          <a:latin typeface="Arial" panose="020B0604020202020204" pitchFamily="34" charset="0"/>
                          <a:cs typeface="Arial" panose="020B0604020202020204" pitchFamily="34" charset="0"/>
                        </a:rPr>
                        <a:t>Non-Preferred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9898385"/>
                  </a:ext>
                </a:extLst>
              </a:tr>
              <a:tr h="223459">
                <a:tc>
                  <a:txBody>
                    <a:bodyPr/>
                    <a:lstStyle/>
                    <a:p>
                      <a:r>
                        <a:rPr lang="en-US" sz="1100" b="1" dirty="0">
                          <a:latin typeface="Arial" panose="020B0604020202020204" pitchFamily="34" charset="0"/>
                          <a:cs typeface="Arial" panose="020B0604020202020204" pitchFamily="34" charset="0"/>
                        </a:rPr>
                        <a:t>Tier 5*</a:t>
                      </a:r>
                    </a:p>
                    <a:p>
                      <a:r>
                        <a:rPr lang="en-US" sz="1100" dirty="0">
                          <a:latin typeface="Arial" panose="020B0604020202020204" pitchFamily="34" charset="0"/>
                          <a:cs typeface="Arial" panose="020B0604020202020204" pitchFamily="34" charset="0"/>
                        </a:rPr>
                        <a:t>Specialty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33%</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9004802"/>
                  </a:ext>
                </a:extLst>
              </a:tr>
              <a:tr h="223459">
                <a:tc>
                  <a:txBody>
                    <a:bodyPr/>
                    <a:lstStyle/>
                    <a:p>
                      <a:r>
                        <a:rPr lang="en-US" sz="1100" b="1" dirty="0">
                          <a:latin typeface="Arial" panose="020B0604020202020204" pitchFamily="34" charset="0"/>
                          <a:cs typeface="Arial" panose="020B0604020202020204" pitchFamily="34" charset="0"/>
                        </a:rPr>
                        <a:t>Tier 6</a:t>
                      </a:r>
                    </a:p>
                    <a:p>
                      <a:r>
                        <a:rPr lang="en-US" sz="1100" dirty="0">
                          <a:latin typeface="Arial" panose="020B0604020202020204" pitchFamily="34" charset="0"/>
                          <a:cs typeface="Arial" panose="020B0604020202020204" pitchFamily="34" charset="0"/>
                        </a:rPr>
                        <a:t>Select Care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09E2F"/>
                        </a:solidFill>
                        <a:effectLst/>
                        <a:uLnTx/>
                        <a:uFillTx/>
                        <a:latin typeface="Arial" panose="020B0604020202020204" pitchFamily="34" charset="0"/>
                        <a:ea typeface="+mn-ea"/>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533439">
                <a:tc>
                  <a:txBody>
                    <a:bodyPr/>
                    <a:lstStyle/>
                    <a:p>
                      <a:r>
                        <a:rPr lang="en-US" sz="1100" b="1" dirty="0">
                          <a:latin typeface="Arial" panose="020B0604020202020204" pitchFamily="34" charset="0"/>
                          <a:cs typeface="Arial" panose="020B0604020202020204" pitchFamily="34" charset="0"/>
                        </a:rPr>
                        <a:t>Coverage Gap Stage</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When the total paid by you and the plan reaches $5,030, you move to the Coverage Gap Stage</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45809554"/>
                  </a:ext>
                </a:extLst>
              </a:tr>
              <a:tr h="533439">
                <a:tc>
                  <a:txBody>
                    <a:bodyPr/>
                    <a:lstStyle/>
                    <a:p>
                      <a:r>
                        <a:rPr lang="en-US" sz="1100" b="1" dirty="0">
                          <a:latin typeface="Arial" panose="020B0604020202020204" pitchFamily="34" charset="0"/>
                          <a:cs typeface="Arial" panose="020B0604020202020204" pitchFamily="34" charset="0"/>
                        </a:rPr>
                        <a:t>Catastrophic Coverage Stage</a:t>
                      </a:r>
                      <a:r>
                        <a:rPr lang="en-US" sz="1100" dirty="0">
                          <a:latin typeface="Arial" panose="020B0604020202020204" pitchFamily="34" charset="0"/>
                          <a:cs typeface="Arial" panose="020B0604020202020204" pitchFamily="34" charset="0"/>
                        </a:rPr>
                        <a:t>: After you have paid $8,000 out of pocket, you move to the Catastrophic Coverage Stage</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2227408"/>
                  </a:ext>
                </a:extLst>
              </a:tr>
              <a:tr h="381451">
                <a:tc gridSpan="6">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*Part D deductible applies.  Save one month’s copay by switching to a 90-day supply at a network retail or mail order pharmacy. Ask your doctor about a 100-day supply and save even more (restrictions may apply). Note you will not pay more than $35 for a one-month supply of insulin, even if you have a deductible, you are in the Coverage Gap, or if you have an insulin pump and your insulin is covered under Part B.  $0 for adult vaccines recommended by the Centers for Disease Control, such as Shingles vaccine</a:t>
                      </a: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1828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351054"/>
                  </a:ext>
                </a:extLst>
              </a:tr>
            </a:tbl>
          </a:graphicData>
        </a:graphic>
      </p:graphicFrame>
      <p:sp>
        <p:nvSpPr>
          <p:cNvPr id="2" name="TextBox 1">
            <a:extLst>
              <a:ext uri="{FF2B5EF4-FFF2-40B4-BE49-F238E27FC236}">
                <a16:creationId xmlns:a16="http://schemas.microsoft.com/office/drawing/2014/main" id="{ABB640FA-C17B-6D2E-5133-868826626104}"/>
              </a:ext>
            </a:extLst>
          </p:cNvPr>
          <p:cNvSpPr txBox="1"/>
          <p:nvPr/>
        </p:nvSpPr>
        <p:spPr>
          <a:xfrm>
            <a:off x="213360" y="5779388"/>
            <a:ext cx="11704320" cy="600164"/>
          </a:xfrm>
          <a:prstGeom prst="rect">
            <a:avLst/>
          </a:prstGeom>
          <a:noFill/>
        </p:spPr>
        <p:txBody>
          <a:bodyPr wrap="square">
            <a:spAutoFit/>
          </a:bodyPr>
          <a:lstStyle/>
          <a:p>
            <a:pPr defTabSz="977900"/>
            <a:r>
              <a:rPr lang="en-US" sz="1100" dirty="0">
                <a:latin typeface="Arial" panose="020B0604020202020204" pitchFamily="34" charset="0"/>
                <a:cs typeface="Arial" panose="020B0604020202020204" pitchFamily="34" charset="0"/>
              </a:rPr>
              <a:t>ATRIO Health Plans is a PPO, HMO and HMO D-SNP with Medicare and Oregon Health Plan contracts. Enrollment in ATRIO Health Plans depends on contract renewal. Out-of-network / non-contracted providers are under no obligation to treat Plan members except in emergency situations. Please call our Customer Service number or see your Evidence of Coverage for more information, including the cost sharing that applies to out-of-network services.  				H6743_MKG_BAAG_ORJAJO-2_2024_M</a:t>
            </a:r>
          </a:p>
        </p:txBody>
      </p:sp>
    </p:spTree>
    <p:extLst>
      <p:ext uri="{BB962C8B-B14F-4D97-AF65-F5344CB8AC3E}">
        <p14:creationId xmlns:p14="http://schemas.microsoft.com/office/powerpoint/2010/main" val="39376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Klamath County, OR</a:t>
            </a:r>
            <a:br>
              <a:rPr lang="en-US" sz="2800" dirty="0"/>
            </a:br>
            <a:r>
              <a:rPr lang="en-US" sz="2800" dirty="0">
                <a:solidFill>
                  <a:srgbClr val="00B050"/>
                </a:solidFill>
              </a:rPr>
              <a:t>2024 PPO and HMO Medical Benefits</a:t>
            </a:r>
          </a:p>
        </p:txBody>
      </p:sp>
      <p:graphicFrame>
        <p:nvGraphicFramePr>
          <p:cNvPr id="2" name="Table 4">
            <a:extLst>
              <a:ext uri="{FF2B5EF4-FFF2-40B4-BE49-F238E27FC236}">
                <a16:creationId xmlns:a16="http://schemas.microsoft.com/office/drawing/2014/main" id="{3AC9B023-1C2C-F491-8702-D554E4587637}"/>
              </a:ext>
            </a:extLst>
          </p:cNvPr>
          <p:cNvGraphicFramePr>
            <a:graphicFrameLocks noGrp="1"/>
          </p:cNvGraphicFramePr>
          <p:nvPr/>
        </p:nvGraphicFramePr>
        <p:xfrm>
          <a:off x="274320" y="914402"/>
          <a:ext cx="11705783" cy="5469636"/>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1371809">
                  <a:extLst>
                    <a:ext uri="{9D8B030D-6E8A-4147-A177-3AD203B41FA5}">
                      <a16:colId xmlns:a16="http://schemas.microsoft.com/office/drawing/2014/main" val="2931107919"/>
                    </a:ext>
                  </a:extLst>
                </a:gridCol>
                <a:gridCol w="1371809">
                  <a:extLst>
                    <a:ext uri="{9D8B030D-6E8A-4147-A177-3AD203B41FA5}">
                      <a16:colId xmlns:a16="http://schemas.microsoft.com/office/drawing/2014/main" val="479353223"/>
                    </a:ext>
                  </a:extLst>
                </a:gridCol>
                <a:gridCol w="1371809">
                  <a:extLst>
                    <a:ext uri="{9D8B030D-6E8A-4147-A177-3AD203B41FA5}">
                      <a16:colId xmlns:a16="http://schemas.microsoft.com/office/drawing/2014/main" val="1736527910"/>
                    </a:ext>
                  </a:extLst>
                </a:gridCol>
                <a:gridCol w="1371809">
                  <a:extLst>
                    <a:ext uri="{9D8B030D-6E8A-4147-A177-3AD203B41FA5}">
                      <a16:colId xmlns:a16="http://schemas.microsoft.com/office/drawing/2014/main" val="2842650756"/>
                    </a:ext>
                  </a:extLst>
                </a:gridCol>
                <a:gridCol w="1371809">
                  <a:extLst>
                    <a:ext uri="{9D8B030D-6E8A-4147-A177-3AD203B41FA5}">
                      <a16:colId xmlns:a16="http://schemas.microsoft.com/office/drawing/2014/main" val="3308675339"/>
                    </a:ext>
                  </a:extLst>
                </a:gridCol>
                <a:gridCol w="1371809">
                  <a:extLst>
                    <a:ext uri="{9D8B030D-6E8A-4147-A177-3AD203B41FA5}">
                      <a16:colId xmlns:a16="http://schemas.microsoft.com/office/drawing/2014/main" val="1583475859"/>
                    </a:ext>
                  </a:extLst>
                </a:gridCol>
                <a:gridCol w="1371809">
                  <a:extLst>
                    <a:ext uri="{9D8B030D-6E8A-4147-A177-3AD203B41FA5}">
                      <a16:colId xmlns:a16="http://schemas.microsoft.com/office/drawing/2014/main" val="142913563"/>
                    </a:ext>
                  </a:extLst>
                </a:gridCol>
              </a:tblGrid>
              <a:tr h="348741">
                <a:tc rowSpan="2">
                  <a:txBody>
                    <a:bodyPr/>
                    <a:lstStyle/>
                    <a:p>
                      <a:r>
                        <a:rPr lang="en-US" sz="1050" b="1" dirty="0">
                          <a:solidFill>
                            <a:schemeClr val="bg1"/>
                          </a:solidFill>
                          <a:latin typeface="Arial" panose="020B0604020202020204" pitchFamily="34" charset="0"/>
                          <a:cs typeface="Arial" panose="020B0604020202020204" pitchFamily="34" charset="0"/>
                        </a:rPr>
                        <a:t>Plan Costs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H6743-001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H6743-023-003</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H6743-024-003</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Select Rx (HMO) </a:t>
                      </a:r>
                      <a:r>
                        <a:rPr lang="en-US" sz="1100" b="0" i="1" dirty="0">
                          <a:solidFill>
                            <a:schemeClr val="bg1"/>
                          </a:solidFill>
                          <a:latin typeface="Arial" panose="020B0604020202020204" pitchFamily="34" charset="0"/>
                          <a:cs typeface="Arial" panose="020B0604020202020204" pitchFamily="34" charset="0"/>
                        </a:rPr>
                        <a:t>H3814-031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75874">
                <a:tc vMerge="1">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18288"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050" b="1" dirty="0">
                          <a:solidFill>
                            <a:schemeClr val="bg1"/>
                          </a:solidFill>
                          <a:latin typeface="Arial" panose="020B0604020202020204" pitchFamily="34" charset="0"/>
                          <a:cs typeface="Arial" panose="020B0604020202020204" pitchFamily="34" charset="0"/>
                        </a:rPr>
                        <a:t>In and 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050" b="1" dirty="0">
                          <a:solidFill>
                            <a:schemeClr val="bg1"/>
                          </a:solidFill>
                          <a:latin typeface="Arial" panose="020B0604020202020204" pitchFamily="34" charset="0"/>
                          <a:cs typeface="Arial" panose="020B0604020202020204" pitchFamily="34" charset="0"/>
                        </a:rPr>
                        <a:t>In and 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050" b="1" dirty="0">
                          <a:solidFill>
                            <a:schemeClr val="bg1"/>
                          </a:solidFill>
                          <a:latin typeface="Arial" panose="020B0604020202020204" pitchFamily="34" charset="0"/>
                          <a:cs typeface="Arial" panose="020B0604020202020204" pitchFamily="34" charset="0"/>
                        </a:rPr>
                        <a:t>In and 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US" sz="1050" b="1" dirty="0">
                          <a:solidFill>
                            <a:schemeClr val="bg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65727373"/>
                  </a:ext>
                </a:extLst>
              </a:tr>
              <a:tr h="183390">
                <a:tc>
                  <a:txBody>
                    <a:bodyPr/>
                    <a:lstStyle/>
                    <a:p>
                      <a:r>
                        <a:rPr lang="en-US" sz="1100" dirty="0">
                          <a:latin typeface="Arial" panose="020B0604020202020204" pitchFamily="34" charset="0"/>
                          <a:cs typeface="Arial" panose="020B0604020202020204" pitchFamily="34" charset="0"/>
                        </a:rPr>
                        <a:t>Monthly premium</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$104</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$40.60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183390">
                <a:tc>
                  <a:txBody>
                    <a:bodyPr/>
                    <a:lstStyle/>
                    <a:p>
                      <a:r>
                        <a:rPr lang="en-US" sz="1100" dirty="0">
                          <a:latin typeface="Arial" panose="020B0604020202020204" pitchFamily="34" charset="0"/>
                          <a:cs typeface="Arial" panose="020B0604020202020204" pitchFamily="34" charset="0"/>
                        </a:rPr>
                        <a:t>Plan deductible</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$110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183390">
                <a:tc>
                  <a:txBody>
                    <a:bodyPr/>
                    <a:lstStyle/>
                    <a:p>
                      <a:r>
                        <a:rPr lang="en-US" sz="1100" dirty="0">
                          <a:latin typeface="Arial" panose="020B0604020202020204" pitchFamily="34" charset="0"/>
                          <a:cs typeface="Arial" panose="020B0604020202020204" pitchFamily="34" charset="0"/>
                        </a:rPr>
                        <a:t>Annual out-of-pocket maximum</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$4,950 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$6,500 Combined</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$3,850 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$5,750 Combined</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$4,500 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$6,500 Combined</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$4,500 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175874">
                <a:tc>
                  <a:txBody>
                    <a:bodyPr/>
                    <a:lstStyle/>
                    <a:p>
                      <a:r>
                        <a:rPr lang="en-US" sz="1050" b="1" dirty="0">
                          <a:solidFill>
                            <a:schemeClr val="bg1"/>
                          </a:solidFill>
                          <a:latin typeface="Arial" panose="020B0604020202020204" pitchFamily="34" charset="0"/>
                          <a:cs typeface="Arial" panose="020B0604020202020204" pitchFamily="34" charset="0"/>
                        </a:rPr>
                        <a:t>Doctor Office Visits</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116028"/>
                  </a:ext>
                </a:extLst>
              </a:tr>
              <a:tr h="183390">
                <a:tc>
                  <a:txBody>
                    <a:bodyPr/>
                    <a:lstStyle/>
                    <a:p>
                      <a:r>
                        <a:rPr lang="en-US" sz="1100" dirty="0">
                          <a:latin typeface="Arial" panose="020B0604020202020204" pitchFamily="34" charset="0"/>
                          <a:cs typeface="Arial" panose="020B0604020202020204" pitchFamily="34" charset="0"/>
                        </a:rPr>
                        <a:t>Primary care provider (PCP)</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183390">
                <a:tc>
                  <a:txBody>
                    <a:bodyPr/>
                    <a:lstStyle/>
                    <a:p>
                      <a:r>
                        <a:rPr lang="en-US" sz="1100" dirty="0">
                          <a:latin typeface="Arial" panose="020B0604020202020204" pitchFamily="34" charset="0"/>
                          <a:cs typeface="Arial" panose="020B0604020202020204" pitchFamily="34" charset="0"/>
                        </a:rPr>
                        <a:t>Specialist</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$65</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$65</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183390">
                <a:tc>
                  <a:txBody>
                    <a:bodyPr/>
                    <a:lstStyle/>
                    <a:p>
                      <a:r>
                        <a:rPr lang="en-US" sz="1100" dirty="0">
                          <a:latin typeface="Arial" panose="020B0604020202020204" pitchFamily="34" charset="0"/>
                          <a:cs typeface="Arial" panose="020B0604020202020204" pitchFamily="34" charset="0"/>
                        </a:rPr>
                        <a:t>Telehealth</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175874">
                <a:tc>
                  <a:txBody>
                    <a:bodyPr/>
                    <a:lstStyle/>
                    <a:p>
                      <a:r>
                        <a:rPr lang="en-US" sz="1050" b="1" dirty="0">
                          <a:solidFill>
                            <a:schemeClr val="bg1"/>
                          </a:solidFill>
                          <a:latin typeface="Arial" panose="020B0604020202020204" pitchFamily="34" charset="0"/>
                          <a:cs typeface="Arial" panose="020B0604020202020204" pitchFamily="34" charset="0"/>
                        </a:rPr>
                        <a:t>Inpatient Care</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348741">
                <a:tc>
                  <a:txBody>
                    <a:bodyPr/>
                    <a:lstStyle/>
                    <a:p>
                      <a:r>
                        <a:rPr lang="en-US" sz="1100" dirty="0">
                          <a:solidFill>
                            <a:schemeClr val="tx1"/>
                          </a:solidFill>
                          <a:latin typeface="Arial" panose="020B0604020202020204" pitchFamily="34" charset="0"/>
                          <a:cs typeface="Arial" panose="020B0604020202020204" pitchFamily="34" charset="0"/>
                        </a:rPr>
                        <a:t>Inpatient hospital care</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$500 per day 1–5; </a:t>
                      </a:r>
                    </a:p>
                    <a:p>
                      <a:pPr algn="ctr"/>
                      <a:r>
                        <a:rPr lang="en-US" sz="1100" b="0" dirty="0">
                          <a:solidFill>
                            <a:schemeClr val="tx1"/>
                          </a:solidFill>
                          <a:latin typeface="Arial" panose="020B0604020202020204" pitchFamily="34" charset="0"/>
                          <a:cs typeface="Arial" panose="020B0604020202020204" pitchFamily="34" charset="0"/>
                        </a:rPr>
                        <a:t>$0 days 6–90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$600 per day 1–5; </a:t>
                      </a:r>
                    </a:p>
                    <a:p>
                      <a:pPr algn="ctr"/>
                      <a:r>
                        <a:rPr lang="en-US" sz="1100" b="0" dirty="0">
                          <a:solidFill>
                            <a:schemeClr val="tx1"/>
                          </a:solidFill>
                          <a:latin typeface="Arial" panose="020B0604020202020204" pitchFamily="34" charset="0"/>
                          <a:cs typeface="Arial" panose="020B0604020202020204" pitchFamily="34" charset="0"/>
                        </a:rPr>
                        <a:t>$0 days 6–90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$350 per day 1–8; </a:t>
                      </a:r>
                    </a:p>
                    <a:p>
                      <a:pPr algn="ctr"/>
                      <a:r>
                        <a:rPr lang="en-US" sz="1100" b="0" dirty="0">
                          <a:solidFill>
                            <a:schemeClr val="tx1"/>
                          </a:solidFill>
                          <a:latin typeface="Arial" panose="020B0604020202020204" pitchFamily="34" charset="0"/>
                          <a:cs typeface="Arial" panose="020B0604020202020204" pitchFamily="34" charset="0"/>
                        </a:rPr>
                        <a:t>$0 days 9–90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$450 per day 1–5; </a:t>
                      </a:r>
                    </a:p>
                    <a:p>
                      <a:pPr algn="ctr"/>
                      <a:r>
                        <a:rPr lang="en-US" sz="1100" b="0" dirty="0">
                          <a:solidFill>
                            <a:schemeClr val="tx1"/>
                          </a:solidFill>
                          <a:latin typeface="Arial" panose="020B0604020202020204" pitchFamily="34" charset="0"/>
                          <a:cs typeface="Arial" panose="020B0604020202020204" pitchFamily="34" charset="0"/>
                        </a:rPr>
                        <a:t>$0 days 6–90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$275 per day 1–7; </a:t>
                      </a:r>
                    </a:p>
                    <a:p>
                      <a:pPr algn="ctr"/>
                      <a:r>
                        <a:rPr lang="en-US" sz="1100" b="0" dirty="0">
                          <a:solidFill>
                            <a:schemeClr val="tx1"/>
                          </a:solidFill>
                          <a:latin typeface="Arial" panose="020B0604020202020204" pitchFamily="34" charset="0"/>
                          <a:cs typeface="Arial" panose="020B0604020202020204" pitchFamily="34" charset="0"/>
                        </a:rPr>
                        <a:t>$0 days 8–90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$375 per day 1–7; </a:t>
                      </a:r>
                    </a:p>
                    <a:p>
                      <a:pPr algn="ctr"/>
                      <a:r>
                        <a:rPr lang="en-US" sz="1100" b="0" dirty="0">
                          <a:solidFill>
                            <a:schemeClr val="tx1"/>
                          </a:solidFill>
                          <a:latin typeface="Arial" panose="020B0604020202020204" pitchFamily="34" charset="0"/>
                          <a:cs typeface="Arial" panose="020B0604020202020204" pitchFamily="34" charset="0"/>
                        </a:rPr>
                        <a:t>$0 days 8–90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$350 per day 1–5; </a:t>
                      </a:r>
                    </a:p>
                    <a:p>
                      <a:pPr algn="ctr"/>
                      <a:r>
                        <a:rPr lang="en-US" sz="1100" b="0" dirty="0">
                          <a:solidFill>
                            <a:schemeClr val="tx1"/>
                          </a:solidFill>
                          <a:latin typeface="Arial" panose="020B0604020202020204" pitchFamily="34" charset="0"/>
                          <a:cs typeface="Arial" panose="020B0604020202020204" pitchFamily="34" charset="0"/>
                        </a:rPr>
                        <a:t>$0 days 6–90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348741">
                <a:tc>
                  <a:txBody>
                    <a:bodyPr/>
                    <a:lstStyle/>
                    <a:p>
                      <a:r>
                        <a:rPr lang="en-US" sz="1100" dirty="0">
                          <a:latin typeface="Arial" panose="020B0604020202020204" pitchFamily="34" charset="0"/>
                          <a:cs typeface="Arial" panose="020B0604020202020204" pitchFamily="34" charset="0"/>
                        </a:rPr>
                        <a:t>Skilled nursing facility (SNF)</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$203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$203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$203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$203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$203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$203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$203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175874">
                <a:tc>
                  <a:txBody>
                    <a:bodyPr/>
                    <a:lstStyle/>
                    <a:p>
                      <a:r>
                        <a:rPr lang="en-US" sz="1050" b="1" dirty="0">
                          <a:solidFill>
                            <a:schemeClr val="bg1"/>
                          </a:solidFill>
                          <a:latin typeface="Arial" panose="020B0604020202020204" pitchFamily="34" charset="0"/>
                          <a:cs typeface="Arial" panose="020B0604020202020204" pitchFamily="34" charset="0"/>
                        </a:rPr>
                        <a:t>Outpatient Services</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8198387"/>
                  </a:ext>
                </a:extLst>
              </a:tr>
              <a:tr h="1833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Outpatient hospital</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$500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$600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$275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$350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183390">
                <a:tc>
                  <a:txBody>
                    <a:bodyPr/>
                    <a:lstStyle/>
                    <a:p>
                      <a:r>
                        <a:rPr lang="en-US" sz="1100" dirty="0">
                          <a:latin typeface="Arial" panose="020B0604020202020204" pitchFamily="34" charset="0"/>
                          <a:cs typeface="Arial" panose="020B0604020202020204" pitchFamily="34" charset="0"/>
                        </a:rPr>
                        <a:t>Ambulatory surgery center</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57398"/>
                  </a:ext>
                </a:extLst>
              </a:tr>
              <a:tr h="1833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Home health care</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5194209"/>
                  </a:ext>
                </a:extLst>
              </a:tr>
              <a:tr h="183390">
                <a:tc>
                  <a:txBody>
                    <a:bodyPr/>
                    <a:lstStyle/>
                    <a:p>
                      <a:r>
                        <a:rPr lang="en-US" sz="1100" dirty="0">
                          <a:latin typeface="Arial" panose="020B0604020202020204" pitchFamily="34" charset="0"/>
                          <a:cs typeface="Arial" panose="020B0604020202020204" pitchFamily="34" charset="0"/>
                        </a:rPr>
                        <a:t>Diabetes supplies</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110162"/>
                  </a:ext>
                </a:extLst>
              </a:tr>
              <a:tr h="183390">
                <a:tc>
                  <a:txBody>
                    <a:bodyPr/>
                    <a:lstStyle/>
                    <a:p>
                      <a:r>
                        <a:rPr lang="en-US" sz="1100" dirty="0">
                          <a:latin typeface="Arial" panose="020B0604020202020204" pitchFamily="34" charset="0"/>
                          <a:cs typeface="Arial" panose="020B0604020202020204" pitchFamily="34" charset="0"/>
                        </a:rPr>
                        <a:t>Durable medical equipment</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 </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3054945"/>
                  </a:ext>
                </a:extLst>
              </a:tr>
              <a:tr h="175874">
                <a:tc>
                  <a:txBody>
                    <a:bodyPr/>
                    <a:lstStyle/>
                    <a:p>
                      <a:r>
                        <a:rPr lang="en-US" sz="1050" b="1" dirty="0">
                          <a:solidFill>
                            <a:schemeClr val="bg1"/>
                          </a:solidFill>
                          <a:latin typeface="Arial" panose="020B0604020202020204" pitchFamily="34" charset="0"/>
                          <a:cs typeface="Arial" panose="020B0604020202020204" pitchFamily="34" charset="0"/>
                        </a:rPr>
                        <a:t>Lab Services and Other Tests</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045092"/>
                  </a:ext>
                </a:extLst>
              </a:tr>
              <a:tr h="183390">
                <a:tc>
                  <a:txBody>
                    <a:bodyPr/>
                    <a:lstStyle/>
                    <a:p>
                      <a:r>
                        <a:rPr lang="en-US" sz="1100" dirty="0">
                          <a:latin typeface="Arial" panose="020B0604020202020204" pitchFamily="34" charset="0"/>
                          <a:cs typeface="Arial" panose="020B0604020202020204" pitchFamily="34" charset="0"/>
                        </a:rPr>
                        <a:t>Laboratory tests</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9094905"/>
                  </a:ext>
                </a:extLst>
              </a:tr>
              <a:tr h="183390">
                <a:tc>
                  <a:txBody>
                    <a:bodyPr/>
                    <a:lstStyle/>
                    <a:p>
                      <a:r>
                        <a:rPr lang="en-US" sz="1100" dirty="0">
                          <a:latin typeface="Arial" panose="020B0604020202020204" pitchFamily="34" charset="0"/>
                          <a:cs typeface="Arial" panose="020B0604020202020204" pitchFamily="34" charset="0"/>
                        </a:rPr>
                        <a:t>Diagnostic imaging (</a:t>
                      </a:r>
                      <a:r>
                        <a:rPr lang="en-US" sz="1000" dirty="0">
                          <a:latin typeface="Arial" panose="020B0604020202020204" pitchFamily="34" charset="0"/>
                          <a:cs typeface="Arial" panose="020B0604020202020204" pitchFamily="34" charset="0"/>
                        </a:rPr>
                        <a:t>MRI/CT/PET</a:t>
                      </a:r>
                      <a:r>
                        <a:rPr lang="en-US" sz="1100" dirty="0">
                          <a:latin typeface="Arial" panose="020B0604020202020204" pitchFamily="34" charset="0"/>
                          <a:cs typeface="Arial" panose="020B0604020202020204" pitchFamily="34" charset="0"/>
                        </a:rPr>
                        <a: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8876518"/>
                  </a:ext>
                </a:extLst>
              </a:tr>
              <a:tr h="183390">
                <a:tc>
                  <a:txBody>
                    <a:bodyPr/>
                    <a:lstStyle/>
                    <a:p>
                      <a:r>
                        <a:rPr lang="en-US" sz="1100" dirty="0">
                          <a:latin typeface="Arial" panose="020B0604020202020204" pitchFamily="34" charset="0"/>
                          <a:cs typeface="Arial" panose="020B0604020202020204" pitchFamily="34" charset="0"/>
                        </a:rPr>
                        <a:t>X-rays</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9710354"/>
                  </a:ext>
                </a:extLst>
              </a:tr>
              <a:tr h="175874">
                <a:tc>
                  <a:txBody>
                    <a:bodyPr/>
                    <a:lstStyle/>
                    <a:p>
                      <a:r>
                        <a:rPr lang="en-US" sz="1050" b="1" dirty="0">
                          <a:solidFill>
                            <a:schemeClr val="bg1"/>
                          </a:solidFill>
                          <a:latin typeface="Arial" panose="020B0604020202020204" pitchFamily="34" charset="0"/>
                          <a:cs typeface="Arial" panose="020B0604020202020204" pitchFamily="34" charset="0"/>
                        </a:rPr>
                        <a:t>Emergency Services</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Out of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In network</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8342289"/>
                  </a:ext>
                </a:extLst>
              </a:tr>
              <a:tr h="183390">
                <a:tc>
                  <a:txBody>
                    <a:bodyPr/>
                    <a:lstStyle/>
                    <a:p>
                      <a:r>
                        <a:rPr lang="en-US" sz="1100" dirty="0">
                          <a:latin typeface="Arial" panose="020B0604020202020204" pitchFamily="34" charset="0"/>
                          <a:cs typeface="Arial" panose="020B0604020202020204" pitchFamily="34" charset="0"/>
                        </a:rPr>
                        <a:t>Ambulance</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$350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$275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09554"/>
                  </a:ext>
                </a:extLst>
              </a:tr>
              <a:tr h="183390">
                <a:tc>
                  <a:txBody>
                    <a:bodyPr/>
                    <a:lstStyle/>
                    <a:p>
                      <a:r>
                        <a:rPr lang="en-US" sz="1100" dirty="0">
                          <a:latin typeface="Arial" panose="020B0604020202020204" pitchFamily="34" charset="0"/>
                          <a:cs typeface="Arial" panose="020B0604020202020204" pitchFamily="34" charset="0"/>
                        </a:rPr>
                        <a:t>Emergency room*</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r>
                        <a:rPr lang="en-US" sz="1100" b="0" dirty="0">
                          <a:solidFill>
                            <a:srgbClr val="509E2F"/>
                          </a:solidFill>
                          <a:latin typeface="Arial" panose="020B0604020202020204" pitchFamily="34" charset="0"/>
                          <a:cs typeface="Arial" panose="020B0604020202020204" pitchFamily="34" charset="0"/>
                        </a:rPr>
                        <a:t>$135</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$110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r>
                        <a:rPr lang="en-US" sz="1100" b="0" dirty="0">
                          <a:solidFill>
                            <a:srgbClr val="509E2F"/>
                          </a:solidFill>
                          <a:latin typeface="Arial" panose="020B0604020202020204" pitchFamily="34" charset="0"/>
                          <a:cs typeface="Arial" panose="020B0604020202020204" pitchFamily="34" charset="0"/>
                        </a:rPr>
                        <a:t>$135</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2227408"/>
                  </a:ext>
                </a:extLst>
              </a:tr>
              <a:tr h="183390">
                <a:tc>
                  <a:txBody>
                    <a:bodyPr/>
                    <a:lstStyle/>
                    <a:p>
                      <a:r>
                        <a:rPr lang="en-US" sz="1100" dirty="0">
                          <a:latin typeface="Arial" panose="020B0604020202020204" pitchFamily="34" charset="0"/>
                          <a:cs typeface="Arial" panose="020B0604020202020204" pitchFamily="34" charset="0"/>
                        </a:rPr>
                        <a:t>Urgently needed care</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$60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$25</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$60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$60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444580"/>
                  </a:ext>
                </a:extLst>
              </a:tr>
              <a:tr h="175874">
                <a:tc gridSpan="8">
                  <a:txBody>
                    <a:bodyPr/>
                    <a:lstStyle/>
                    <a:p>
                      <a:r>
                        <a:rPr lang="en-US" sz="1050" dirty="0">
                          <a:solidFill>
                            <a:schemeClr val="tx1"/>
                          </a:solidFill>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Coverage is worldwide. Copay waived if admitted within 24 hours for the same condition.  **</a:t>
                      </a:r>
                      <a:r>
                        <a:rPr lang="en-US" sz="1050" dirty="0">
                          <a:solidFill>
                            <a:schemeClr val="tx1"/>
                          </a:solidFill>
                          <a:latin typeface="Arial" panose="020B0604020202020204" pitchFamily="34" charset="0"/>
                          <a:cs typeface="Arial" panose="020B0604020202020204" pitchFamily="34" charset="0"/>
                        </a:rPr>
                        <a:t>Out of network coverage not included except for emergency and urgently needed care.</a:t>
                      </a:r>
                    </a:p>
                  </a:txBody>
                  <a:tcPr marL="45720" marR="0" marT="9144" marB="914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lnL w="12700" cmpd="sng">
                      <a:noFill/>
                    </a:lnL>
                    <a:lnT w="9525" cap="flat" cmpd="sng" algn="ctr">
                      <a:solidFill>
                        <a:schemeClr val="bg1">
                          <a:lumMod val="85000"/>
                        </a:schemeClr>
                      </a:solidFill>
                      <a:prstDash val="solid"/>
                      <a:round/>
                      <a:headEnd type="none" w="med" len="med"/>
                      <a:tailEnd type="none" w="med" len="med"/>
                    </a:lnT>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351054"/>
                  </a:ext>
                </a:extLst>
              </a:tr>
            </a:tbl>
          </a:graphicData>
        </a:graphic>
      </p:graphicFrame>
    </p:spTree>
    <p:extLst>
      <p:ext uri="{BB962C8B-B14F-4D97-AF65-F5344CB8AC3E}">
        <p14:creationId xmlns:p14="http://schemas.microsoft.com/office/powerpoint/2010/main" val="3941433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Klamath County, OR</a:t>
            </a:r>
            <a:br>
              <a:rPr lang="en-US" sz="2800" dirty="0"/>
            </a:br>
            <a:r>
              <a:rPr lang="en-US" sz="2800" dirty="0">
                <a:solidFill>
                  <a:srgbClr val="00B050"/>
                </a:solidFill>
              </a:rPr>
              <a:t>2024 PPO and HMO Extra Benefits</a:t>
            </a:r>
          </a:p>
        </p:txBody>
      </p:sp>
      <p:graphicFrame>
        <p:nvGraphicFramePr>
          <p:cNvPr id="2" name="Table 4">
            <a:extLst>
              <a:ext uri="{FF2B5EF4-FFF2-40B4-BE49-F238E27FC236}">
                <a16:creationId xmlns:a16="http://schemas.microsoft.com/office/drawing/2014/main" id="{CCB0C813-F131-854D-3842-08CAC70ED5C4}"/>
              </a:ext>
            </a:extLst>
          </p:cNvPr>
          <p:cNvGraphicFramePr>
            <a:graphicFrameLocks noGrp="1"/>
          </p:cNvGraphicFramePr>
          <p:nvPr>
            <p:extLst>
              <p:ext uri="{D42A27DB-BD31-4B8C-83A1-F6EECF244321}">
                <p14:modId xmlns:p14="http://schemas.microsoft.com/office/powerpoint/2010/main" val="231468497"/>
              </p:ext>
            </p:extLst>
          </p:nvPr>
        </p:nvGraphicFramePr>
        <p:xfrm>
          <a:off x="274320" y="914400"/>
          <a:ext cx="11705616" cy="5422392"/>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2400624">
                  <a:extLst>
                    <a:ext uri="{9D8B030D-6E8A-4147-A177-3AD203B41FA5}">
                      <a16:colId xmlns:a16="http://schemas.microsoft.com/office/drawing/2014/main" val="3653958645"/>
                    </a:ext>
                  </a:extLst>
                </a:gridCol>
                <a:gridCol w="2400624">
                  <a:extLst>
                    <a:ext uri="{9D8B030D-6E8A-4147-A177-3AD203B41FA5}">
                      <a16:colId xmlns:a16="http://schemas.microsoft.com/office/drawing/2014/main" val="1736527910"/>
                    </a:ext>
                  </a:extLst>
                </a:gridCol>
                <a:gridCol w="2400624">
                  <a:extLst>
                    <a:ext uri="{9D8B030D-6E8A-4147-A177-3AD203B41FA5}">
                      <a16:colId xmlns:a16="http://schemas.microsoft.com/office/drawing/2014/main" val="3308675339"/>
                    </a:ext>
                  </a:extLst>
                </a:gridCol>
                <a:gridCol w="2400624">
                  <a:extLst>
                    <a:ext uri="{9D8B030D-6E8A-4147-A177-3AD203B41FA5}">
                      <a16:colId xmlns:a16="http://schemas.microsoft.com/office/drawing/2014/main" val="1545570628"/>
                    </a:ext>
                  </a:extLst>
                </a:gridCol>
              </a:tblGrid>
              <a:tr h="351779">
                <a:tc>
                  <a:txBody>
                    <a:bodyPr/>
                    <a:lstStyle/>
                    <a:p>
                      <a:r>
                        <a:rPr lang="en-US" sz="1100" dirty="0">
                          <a:solidFill>
                            <a:schemeClr val="bg1"/>
                          </a:solidFill>
                          <a:latin typeface="Arial" panose="020B0604020202020204" pitchFamily="34" charset="0"/>
                          <a:cs typeface="Arial" panose="020B0604020202020204" pitchFamily="34" charset="0"/>
                        </a:rPr>
                        <a:t>Extra Benefits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H6743-001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H6743-023-003</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H6743-024-003</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Select Rx (HMO) </a:t>
                      </a:r>
                    </a:p>
                    <a:p>
                      <a:pPr algn="ctr"/>
                      <a:r>
                        <a:rPr lang="en-US" sz="1100" b="0" i="1" dirty="0">
                          <a:solidFill>
                            <a:schemeClr val="bg1"/>
                          </a:solidFill>
                          <a:latin typeface="Arial" panose="020B0604020202020204" pitchFamily="34" charset="0"/>
                          <a:cs typeface="Arial" panose="020B0604020202020204" pitchFamily="34" charset="0"/>
                        </a:rPr>
                        <a:t>H3814-031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239574">
                <a:tc>
                  <a:txBody>
                    <a:bodyPr/>
                    <a:lstStyle/>
                    <a:p>
                      <a:r>
                        <a:rPr lang="en-US" sz="1100" b="1" dirty="0">
                          <a:latin typeface="Arial" panose="020B0604020202020204" pitchFamily="34" charset="0"/>
                          <a:cs typeface="Arial" panose="020B0604020202020204" pitchFamily="34" charset="0"/>
                        </a:rPr>
                        <a:t>Annual physical exam</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739950">
                <a:tc>
                  <a:txBody>
                    <a:bodyPr/>
                    <a:lstStyle/>
                    <a:p>
                      <a:r>
                        <a:rPr lang="en-US" sz="1100" b="1" dirty="0">
                          <a:latin typeface="Arial" panose="020B0604020202020204" pitchFamily="34" charset="0"/>
                          <a:cs typeface="Arial" panose="020B0604020202020204" pitchFamily="34" charset="0"/>
                        </a:rPr>
                        <a:t>Routine chiropractic and acupuncture, and naturopathic services</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573158">
                <a:tc>
                  <a:txBody>
                    <a:bodyPr/>
                    <a:lstStyle/>
                    <a:p>
                      <a:r>
                        <a:rPr lang="en-US" sz="1100" b="1" dirty="0">
                          <a:latin typeface="Arial" panose="020B0604020202020204" pitchFamily="34" charset="0"/>
                          <a:cs typeface="Arial" panose="020B0604020202020204" pitchFamily="34" charset="0"/>
                        </a:rPr>
                        <a:t>Fitness benefit</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$250 annual allowance for gym membership fees and classes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$550 annual allowance for gym membership fees and classes 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$250 annual allowance for gym membership fees and classes on Flex Card</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$300 annual allowance for gym membership fees and classes </a:t>
                      </a:r>
                    </a:p>
                    <a:p>
                      <a:pPr algn="ctr"/>
                      <a:r>
                        <a:rPr lang="en-US" sz="1100" dirty="0">
                          <a:solidFill>
                            <a:schemeClr val="tx1"/>
                          </a:solidFill>
                          <a:latin typeface="Arial" panose="020B0604020202020204" pitchFamily="34" charset="0"/>
                          <a:cs typeface="Arial" panose="020B0604020202020204" pitchFamily="34" charset="0"/>
                        </a:rPr>
                        <a:t>on Flex Card</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406366">
                <a:tc>
                  <a:txBody>
                    <a:bodyPr/>
                    <a:lstStyle/>
                    <a:p>
                      <a:r>
                        <a:rPr lang="en-US" sz="1100" b="1" dirty="0">
                          <a:latin typeface="Arial" panose="020B0604020202020204" pitchFamily="34" charset="0"/>
                          <a:cs typeface="Arial" panose="020B0604020202020204" pitchFamily="34" charset="0"/>
                        </a:rPr>
                        <a:t>Preventive &amp; comprehensive dental services</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$1,000 annual allowance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$1,000 annual allowance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$750 annual allowance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$850 annual allowance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239574">
                <a:tc>
                  <a:txBody>
                    <a:bodyPr/>
                    <a:lstStyle/>
                    <a:p>
                      <a:r>
                        <a:rPr lang="en-US" sz="1100" b="1" dirty="0">
                          <a:latin typeface="Arial" panose="020B0604020202020204" pitchFamily="34" charset="0"/>
                          <a:cs typeface="Arial" panose="020B0604020202020204" pitchFamily="34" charset="0"/>
                        </a:rPr>
                        <a:t>Routine vision exam</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 for 1 every year </a:t>
                      </a:r>
                      <a:r>
                        <a:rPr lang="en-US" sz="1100" dirty="0">
                          <a:solidFill>
                            <a:schemeClr val="tx1"/>
                          </a:solidFill>
                          <a:latin typeface="Arial" panose="020B0604020202020204" pitchFamily="34" charset="0"/>
                          <a:cs typeface="Arial" panose="020B0604020202020204" pitchFamily="34" charset="0"/>
                        </a:rPr>
                        <a:t>(In network only)</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573158">
                <a:tc>
                  <a:txBody>
                    <a:bodyPr/>
                    <a:lstStyle/>
                    <a:p>
                      <a:r>
                        <a:rPr lang="en-US" sz="1100" b="1" dirty="0">
                          <a:latin typeface="Arial" panose="020B0604020202020204" pitchFamily="34" charset="0"/>
                          <a:cs typeface="Arial" panose="020B0604020202020204" pitchFamily="34" charset="0"/>
                        </a:rPr>
                        <a:t>Routine eyewear</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 allowance for frames and lenses, or $100 allowance for contact lenses per year</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$200 allowance for frames and lenses, or $100 allowance for contact lenses per year</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 allowance for frames and lenses, or $100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 allowance for frames and lenses, or $100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239574">
                <a:tc>
                  <a:txBody>
                    <a:bodyPr/>
                    <a:lstStyle/>
                    <a:p>
                      <a:r>
                        <a:rPr lang="en-US" sz="1100" b="1" dirty="0">
                          <a:latin typeface="Arial" panose="020B0604020202020204" pitchFamily="34" charset="0"/>
                          <a:cs typeface="Arial" panose="020B0604020202020204" pitchFamily="34" charset="0"/>
                        </a:rPr>
                        <a:t>Routine hearing exam</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lang="en-US" sz="110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406366">
                <a:tc>
                  <a:txBody>
                    <a:bodyPr/>
                    <a:lstStyle/>
                    <a:p>
                      <a:r>
                        <a:rPr lang="en-US" sz="1100" b="1" dirty="0">
                          <a:latin typeface="Arial" panose="020B0604020202020204" pitchFamily="34" charset="0"/>
                          <a:cs typeface="Arial" panose="020B0604020202020204" pitchFamily="34" charset="0"/>
                        </a:rPr>
                        <a:t>Hearing aids</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$699 or $999 copay per hearing aid, up to 2 per year through Amplifon</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$699 or $999 copay per hearing aid, up to 2 per year through Amplifon</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$699 or $999 copay per hearing aid, up to 2 per year through Amplifon</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$699 or $999 copay per hearing aid, up to 2 per year through Amplifon</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406366">
                <a:tc>
                  <a:txBody>
                    <a:bodyPr/>
                    <a:lstStyle/>
                    <a:p>
                      <a:r>
                        <a:rPr lang="en-US" sz="1100" b="1" dirty="0">
                          <a:latin typeface="Arial" panose="020B0604020202020204" pitchFamily="34" charset="0"/>
                          <a:cs typeface="Arial" panose="020B0604020202020204" pitchFamily="34" charset="0"/>
                        </a:rPr>
                        <a:t>Meals</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573158">
                <a:tc>
                  <a:txBody>
                    <a:bodyPr/>
                    <a:lstStyle/>
                    <a:p>
                      <a:r>
                        <a:rPr lang="en-US" sz="1100" b="1" dirty="0">
                          <a:latin typeface="Arial" panose="020B0604020202020204" pitchFamily="34" charset="0"/>
                          <a:cs typeface="Arial" panose="020B0604020202020204" pitchFamily="34" charset="0"/>
                        </a:rPr>
                        <a:t>Transportation</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12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8198387"/>
                  </a:ext>
                </a:extLst>
              </a:tr>
              <a:tr h="406366">
                <a:tc>
                  <a:txBody>
                    <a:bodyPr/>
                    <a:lstStyle/>
                    <a:p>
                      <a:r>
                        <a:rPr lang="en-US" sz="1100" b="1" dirty="0">
                          <a:latin typeface="Arial" panose="020B0604020202020204" pitchFamily="34" charset="0"/>
                          <a:cs typeface="Arial" panose="020B0604020202020204" pitchFamily="34" charset="0"/>
                        </a:rPr>
                        <a:t>Over the counter (OTC) items</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$35 quarterly allowance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$75 quarterly allowance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$35 quarterly allowance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$30 quarterly allowance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on Flex Card</a:t>
                      </a:r>
                    </a:p>
                  </a:txBody>
                  <a:tcPr marL="45720" marR="45720" marT="36576" marB="3657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239574">
                <a:tc gridSpan="4">
                  <a:txBody>
                    <a:bodyPr/>
                    <a:lstStyle/>
                    <a:p>
                      <a:r>
                        <a:rPr lang="en-US" sz="1100" b="0" dirty="0">
                          <a:latin typeface="Arial" panose="020B0604020202020204" pitchFamily="34" charset="0"/>
                          <a:cs typeface="Arial" panose="020B0604020202020204" pitchFamily="34" charset="0"/>
                        </a:rPr>
                        <a:t>See the “Extra Benefits” section of the Enrollment Kit for a more detailed overview</a:t>
                      </a:r>
                    </a:p>
                  </a:txBody>
                  <a:tcPr marL="45720" marR="45720" marT="36576" marB="365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endParaRPr lang="en-US" sz="1100" b="0" dirty="0">
                        <a:latin typeface="Arial" panose="020B0604020202020204" pitchFamily="34" charset="0"/>
                        <a:cs typeface="Arial" panose="020B0604020202020204" pitchFamily="34" charset="0"/>
                      </a:endParaRPr>
                    </a:p>
                  </a:txBody>
                  <a:tcPr marL="45720" marR="45720" marT="36576" marB="365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257398"/>
                  </a:ext>
                </a:extLst>
              </a:tr>
            </a:tbl>
          </a:graphicData>
        </a:graphic>
      </p:graphicFrame>
    </p:spTree>
    <p:extLst>
      <p:ext uri="{BB962C8B-B14F-4D97-AF65-F5344CB8AC3E}">
        <p14:creationId xmlns:p14="http://schemas.microsoft.com/office/powerpoint/2010/main" val="413785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p:txBody>
          <a:bodyPr/>
          <a:lstStyle/>
          <a:p>
            <a:r>
              <a:rPr lang="en-US" dirty="0"/>
              <a:t>Agenda</a:t>
            </a:r>
          </a:p>
        </p:txBody>
      </p:sp>
      <p:graphicFrame>
        <p:nvGraphicFramePr>
          <p:cNvPr id="11" name="Table 11">
            <a:extLst>
              <a:ext uri="{FF2B5EF4-FFF2-40B4-BE49-F238E27FC236}">
                <a16:creationId xmlns:a16="http://schemas.microsoft.com/office/drawing/2014/main" id="{C4462736-057C-063C-96E3-E9A045D575C5}"/>
              </a:ext>
            </a:extLst>
          </p:cNvPr>
          <p:cNvGraphicFramePr>
            <a:graphicFrameLocks noGrp="1"/>
          </p:cNvGraphicFramePr>
          <p:nvPr>
            <p:extLst>
              <p:ext uri="{D42A27DB-BD31-4B8C-83A1-F6EECF244321}">
                <p14:modId xmlns:p14="http://schemas.microsoft.com/office/powerpoint/2010/main" val="4098654907"/>
              </p:ext>
            </p:extLst>
          </p:nvPr>
        </p:nvGraphicFramePr>
        <p:xfrm>
          <a:off x="768217" y="1035409"/>
          <a:ext cx="9305795" cy="4787181"/>
        </p:xfrm>
        <a:graphic>
          <a:graphicData uri="http://schemas.openxmlformats.org/drawingml/2006/table">
            <a:tbl>
              <a:tblPr firstRow="1" bandRow="1">
                <a:tableStyleId>{E8034E78-7F5D-4C2E-B375-FC64B27BC917}</a:tableStyleId>
              </a:tblPr>
              <a:tblGrid>
                <a:gridCol w="1381470">
                  <a:extLst>
                    <a:ext uri="{9D8B030D-6E8A-4147-A177-3AD203B41FA5}">
                      <a16:colId xmlns:a16="http://schemas.microsoft.com/office/drawing/2014/main" val="1589064869"/>
                    </a:ext>
                  </a:extLst>
                </a:gridCol>
                <a:gridCol w="7924325">
                  <a:extLst>
                    <a:ext uri="{9D8B030D-6E8A-4147-A177-3AD203B41FA5}">
                      <a16:colId xmlns:a16="http://schemas.microsoft.com/office/drawing/2014/main" val="3067645382"/>
                    </a:ext>
                  </a:extLst>
                </a:gridCol>
              </a:tblGrid>
              <a:tr h="683883">
                <a:tc>
                  <a:txBody>
                    <a:bodyPr/>
                    <a:lstStyle/>
                    <a:p>
                      <a:pPr algn="ctr"/>
                      <a:r>
                        <a:rPr lang="en-US" sz="3200" b="1" dirty="0">
                          <a:solidFill>
                            <a:srgbClr val="00B050"/>
                          </a:solidFill>
                          <a:latin typeface="Nunito" pitchFamily="2" charset="0"/>
                        </a:rPr>
                        <a:t>1</a:t>
                      </a:r>
                    </a:p>
                  </a:txBody>
                  <a:tcPr anchor="ctr">
                    <a:lnL>
                      <a:noFill/>
                    </a:lnL>
                    <a:lnR>
                      <a:noFill/>
                    </a:lnR>
                    <a:lnT w="12700" cap="flat" cmpd="sng" algn="ctr">
                      <a:no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rgbClr val="006666"/>
                          </a:solidFill>
                          <a:latin typeface="Nunito" pitchFamily="2" charset="0"/>
                        </a:rPr>
                        <a:t>Why ATRIO Health Plans</a:t>
                      </a:r>
                    </a:p>
                  </a:txBody>
                  <a:tcPr anchor="ctr">
                    <a:lnL>
                      <a:noFill/>
                    </a:lnL>
                    <a:lnR>
                      <a:noFill/>
                    </a:lnR>
                    <a:lnT w="12700" cap="flat" cmpd="sng" algn="ctr">
                      <a:no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618522"/>
                  </a:ext>
                </a:extLst>
              </a:tr>
              <a:tr h="683883">
                <a:tc>
                  <a:txBody>
                    <a:bodyPr/>
                    <a:lstStyle/>
                    <a:p>
                      <a:pPr algn="ctr"/>
                      <a:r>
                        <a:rPr lang="en-US" sz="3200" b="1" dirty="0">
                          <a:solidFill>
                            <a:srgbClr val="00B050"/>
                          </a:solidFill>
                          <a:latin typeface="Nunito" pitchFamily="2" charset="0"/>
                        </a:rPr>
                        <a:t>2</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6666"/>
                          </a:solidFill>
                          <a:latin typeface="Nunito" pitchFamily="2" charset="0"/>
                        </a:rPr>
                        <a:t>Understanding your Medicare Choices</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808981"/>
                  </a:ext>
                </a:extLst>
              </a:tr>
              <a:tr h="683883">
                <a:tc>
                  <a:txBody>
                    <a:bodyPr/>
                    <a:lstStyle/>
                    <a:p>
                      <a:pPr algn="ctr"/>
                      <a:r>
                        <a:rPr lang="en-US" sz="3200" b="1" dirty="0">
                          <a:solidFill>
                            <a:srgbClr val="00B050"/>
                          </a:solidFill>
                          <a:latin typeface="Nunito" pitchFamily="2" charset="0"/>
                        </a:rPr>
                        <a:t>3</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6666"/>
                          </a:solidFill>
                          <a:latin typeface="Nunito" pitchFamily="2" charset="0"/>
                        </a:rPr>
                        <a:t>Eligibility and enrollment</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298686"/>
                  </a:ext>
                </a:extLst>
              </a:tr>
              <a:tr h="683883">
                <a:tc>
                  <a:txBody>
                    <a:bodyPr/>
                    <a:lstStyle/>
                    <a:p>
                      <a:pPr algn="ctr"/>
                      <a:r>
                        <a:rPr lang="en-US" sz="3200" b="1" dirty="0">
                          <a:solidFill>
                            <a:srgbClr val="00B050"/>
                          </a:solidFill>
                          <a:latin typeface="Nunito" pitchFamily="2" charset="0"/>
                        </a:rPr>
                        <a:t>4</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6666"/>
                          </a:solidFill>
                          <a:latin typeface="Nunito" pitchFamily="2" charset="0"/>
                        </a:rPr>
                        <a:t>The Advantages of Medicare Advantage</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949711"/>
                  </a:ext>
                </a:extLst>
              </a:tr>
              <a:tr h="683883">
                <a:tc>
                  <a:txBody>
                    <a:bodyPr/>
                    <a:lstStyle/>
                    <a:p>
                      <a:pPr algn="ctr"/>
                      <a:r>
                        <a:rPr lang="en-US" sz="3200" b="1" dirty="0">
                          <a:solidFill>
                            <a:srgbClr val="00B050"/>
                          </a:solidFill>
                          <a:latin typeface="Nunito" pitchFamily="2" charset="0"/>
                        </a:rPr>
                        <a:t>5</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6666"/>
                          </a:solidFill>
                          <a:latin typeface="Nunito" pitchFamily="2" charset="0"/>
                        </a:rPr>
                        <a:t>Prescription Drug Coverage</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077310"/>
                  </a:ext>
                </a:extLst>
              </a:tr>
              <a:tr h="683883">
                <a:tc>
                  <a:txBody>
                    <a:bodyPr/>
                    <a:lstStyle/>
                    <a:p>
                      <a:pPr algn="ctr"/>
                      <a:r>
                        <a:rPr lang="en-US" sz="3200" b="1" dirty="0">
                          <a:solidFill>
                            <a:srgbClr val="00B050"/>
                          </a:solidFill>
                          <a:latin typeface="Nunito" pitchFamily="2" charset="0"/>
                        </a:rPr>
                        <a:t>6</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6666"/>
                          </a:solidFill>
                          <a:latin typeface="Nunito" pitchFamily="2" charset="0"/>
                        </a:rPr>
                        <a:t>2024 Medicare Advantage plan information</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491225"/>
                  </a:ext>
                </a:extLst>
              </a:tr>
              <a:tr h="683883">
                <a:tc>
                  <a:txBody>
                    <a:bodyPr/>
                    <a:lstStyle/>
                    <a:p>
                      <a:pPr algn="ctr"/>
                      <a:r>
                        <a:rPr lang="en-US" sz="3200" b="1" dirty="0">
                          <a:solidFill>
                            <a:srgbClr val="00B050"/>
                          </a:solidFill>
                          <a:latin typeface="Nunito" pitchFamily="2" charset="0"/>
                        </a:rPr>
                        <a:t>7</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6666"/>
                          </a:solidFill>
                          <a:latin typeface="Nunito" pitchFamily="2" charset="0"/>
                        </a:rPr>
                        <a:t>Agent assistance &amp; Next Steps</a:t>
                      </a:r>
                    </a:p>
                  </a:txBody>
                  <a:tcPr anchor="ctr">
                    <a:lnL>
                      <a:noFill/>
                    </a:lnL>
                    <a:lnR>
                      <a:noFill/>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5426308"/>
                  </a:ext>
                </a:extLst>
              </a:tr>
            </a:tbl>
          </a:graphicData>
        </a:graphic>
      </p:graphicFrame>
    </p:spTree>
    <p:extLst>
      <p:ext uri="{BB962C8B-B14F-4D97-AF65-F5344CB8AC3E}">
        <p14:creationId xmlns:p14="http://schemas.microsoft.com/office/powerpoint/2010/main" val="44148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Klamath County, OR</a:t>
            </a:r>
            <a:br>
              <a:rPr lang="en-US" dirty="0"/>
            </a:br>
            <a:r>
              <a:rPr lang="en-US" sz="2800" dirty="0">
                <a:solidFill>
                  <a:srgbClr val="00B050"/>
                </a:solidFill>
              </a:rPr>
              <a:t>2024 PPO and HMO Prescription Drug Benefits</a:t>
            </a:r>
          </a:p>
        </p:txBody>
      </p:sp>
      <p:graphicFrame>
        <p:nvGraphicFramePr>
          <p:cNvPr id="2" name="Table 4">
            <a:extLst>
              <a:ext uri="{FF2B5EF4-FFF2-40B4-BE49-F238E27FC236}">
                <a16:creationId xmlns:a16="http://schemas.microsoft.com/office/drawing/2014/main" id="{325CA4BF-9626-C98E-FD5E-0334FC7F4302}"/>
              </a:ext>
            </a:extLst>
          </p:cNvPr>
          <p:cNvGraphicFramePr>
            <a:graphicFrameLocks noGrp="1"/>
          </p:cNvGraphicFramePr>
          <p:nvPr/>
        </p:nvGraphicFramePr>
        <p:xfrm>
          <a:off x="274320" y="914401"/>
          <a:ext cx="11705124" cy="4913376"/>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1282715">
                  <a:extLst>
                    <a:ext uri="{9D8B030D-6E8A-4147-A177-3AD203B41FA5}">
                      <a16:colId xmlns:a16="http://schemas.microsoft.com/office/drawing/2014/main" val="143948470"/>
                    </a:ext>
                  </a:extLst>
                </a:gridCol>
                <a:gridCol w="1282716">
                  <a:extLst>
                    <a:ext uri="{9D8B030D-6E8A-4147-A177-3AD203B41FA5}">
                      <a16:colId xmlns:a16="http://schemas.microsoft.com/office/drawing/2014/main" val="3879764205"/>
                    </a:ext>
                  </a:extLst>
                </a:gridCol>
                <a:gridCol w="1282715">
                  <a:extLst>
                    <a:ext uri="{9D8B030D-6E8A-4147-A177-3AD203B41FA5}">
                      <a16:colId xmlns:a16="http://schemas.microsoft.com/office/drawing/2014/main" val="1736527910"/>
                    </a:ext>
                  </a:extLst>
                </a:gridCol>
                <a:gridCol w="1282715">
                  <a:extLst>
                    <a:ext uri="{9D8B030D-6E8A-4147-A177-3AD203B41FA5}">
                      <a16:colId xmlns:a16="http://schemas.microsoft.com/office/drawing/2014/main" val="2842650756"/>
                    </a:ext>
                  </a:extLst>
                </a:gridCol>
                <a:gridCol w="1916203">
                  <a:extLst>
                    <a:ext uri="{9D8B030D-6E8A-4147-A177-3AD203B41FA5}">
                      <a16:colId xmlns:a16="http://schemas.microsoft.com/office/drawing/2014/main" val="3308675339"/>
                    </a:ext>
                  </a:extLst>
                </a:gridCol>
                <a:gridCol w="1277470">
                  <a:extLst>
                    <a:ext uri="{9D8B030D-6E8A-4147-A177-3AD203B41FA5}">
                      <a16:colId xmlns:a16="http://schemas.microsoft.com/office/drawing/2014/main" val="3610676714"/>
                    </a:ext>
                  </a:extLst>
                </a:gridCol>
                <a:gridCol w="1277470">
                  <a:extLst>
                    <a:ext uri="{9D8B030D-6E8A-4147-A177-3AD203B41FA5}">
                      <a16:colId xmlns:a16="http://schemas.microsoft.com/office/drawing/2014/main" val="2279226478"/>
                    </a:ext>
                  </a:extLst>
                </a:gridCol>
              </a:tblGrid>
              <a:tr h="243325">
                <a:tc>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H6743-001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H6743-023-003</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H6743-024-003</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Select Rx (HMO) </a:t>
                      </a:r>
                    </a:p>
                    <a:p>
                      <a:pPr algn="ctr"/>
                      <a:r>
                        <a:rPr lang="en-US" sz="1100" b="0" i="1" dirty="0">
                          <a:solidFill>
                            <a:schemeClr val="bg1"/>
                          </a:solidFill>
                          <a:latin typeface="Arial" panose="020B0604020202020204" pitchFamily="34" charset="0"/>
                          <a:cs typeface="Arial" panose="020B0604020202020204" pitchFamily="34" charset="0"/>
                        </a:rPr>
                        <a:t>H3814-031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27955">
                <a:tc>
                  <a:txBody>
                    <a:bodyPr/>
                    <a:lstStyle/>
                    <a:p>
                      <a:r>
                        <a:rPr lang="en-US" sz="1100" b="1" dirty="0">
                          <a:latin typeface="Arial" panose="020B0604020202020204" pitchFamily="34" charset="0"/>
                          <a:cs typeface="Arial" panose="020B0604020202020204" pitchFamily="34" charset="0"/>
                        </a:rPr>
                        <a:t>Drug deductible</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$250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rowSpan="10">
                  <a:txBody>
                    <a:bodyPr/>
                    <a:lstStyle/>
                    <a:p>
                      <a:pPr algn="ctr"/>
                      <a:r>
                        <a:rPr lang="en-US" sz="1100" b="0" i="1" dirty="0">
                          <a:latin typeface="Arial" panose="020B0604020202020204" pitchFamily="34" charset="0"/>
                          <a:cs typeface="Arial" panose="020B0604020202020204" pitchFamily="34" charset="0"/>
                        </a:rPr>
                        <a:t>Plan does not include </a:t>
                      </a:r>
                    </a:p>
                    <a:p>
                      <a:pPr algn="ctr"/>
                      <a:r>
                        <a:rPr lang="en-US" sz="1100" b="0" i="1" dirty="0">
                          <a:latin typeface="Arial" panose="020B0604020202020204" pitchFamily="34" charset="0"/>
                          <a:cs typeface="Arial" panose="020B0604020202020204" pitchFamily="34" charset="0"/>
                        </a:rPr>
                        <a:t>drug coverage</a:t>
                      </a:r>
                      <a:endParaRPr lang="en-US" sz="1100" b="0" dirty="0">
                        <a:solidFill>
                          <a:schemeClr val="tx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$350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127955">
                <a:tc>
                  <a:txBody>
                    <a:bodyPr/>
                    <a:lstStyle/>
                    <a:p>
                      <a:r>
                        <a:rPr lang="en-US" sz="1100" b="1" dirty="0">
                          <a:solidFill>
                            <a:schemeClr val="bg1"/>
                          </a:solidFill>
                          <a:latin typeface="Arial" panose="020B0604020202020204" pitchFamily="34" charset="0"/>
                          <a:cs typeface="Arial" panose="020B0604020202020204" pitchFamily="34" charset="0"/>
                        </a:rPr>
                        <a:t>Drug Tiers</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116028"/>
                  </a:ext>
                </a:extLst>
              </a:tr>
              <a:tr h="243325">
                <a:tc>
                  <a:txBody>
                    <a:bodyPr/>
                    <a:lstStyle/>
                    <a:p>
                      <a:r>
                        <a:rPr lang="en-US" sz="1100" b="1" dirty="0">
                          <a:latin typeface="Arial" panose="020B0604020202020204" pitchFamily="34" charset="0"/>
                          <a:cs typeface="Arial" panose="020B0604020202020204" pitchFamily="34" charset="0"/>
                        </a:rPr>
                        <a:t>Tier 1</a:t>
                      </a:r>
                    </a:p>
                    <a:p>
                      <a:r>
                        <a:rPr lang="en-US" sz="1100" dirty="0">
                          <a:latin typeface="Arial" panose="020B0604020202020204" pitchFamily="34" charset="0"/>
                          <a:cs typeface="Arial" panose="020B0604020202020204" pitchFamily="34" charset="0"/>
                        </a:rPr>
                        <a:t>Preferred Generic</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$14</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243325">
                <a:tc>
                  <a:txBody>
                    <a:bodyPr/>
                    <a:lstStyle/>
                    <a:p>
                      <a:r>
                        <a:rPr lang="en-US" sz="1100" b="1" dirty="0">
                          <a:latin typeface="Arial" panose="020B0604020202020204" pitchFamily="34" charset="0"/>
                          <a:cs typeface="Arial" panose="020B0604020202020204" pitchFamily="34" charset="0"/>
                        </a:rPr>
                        <a:t>Tier 2</a:t>
                      </a:r>
                    </a:p>
                    <a:p>
                      <a:r>
                        <a:rPr lang="en-US" sz="1100" dirty="0">
                          <a:latin typeface="Arial" panose="020B0604020202020204" pitchFamily="34" charset="0"/>
                          <a:cs typeface="Arial" panose="020B0604020202020204" pitchFamily="34" charset="0"/>
                        </a:rPr>
                        <a:t>Generic</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243325">
                <a:tc>
                  <a:txBody>
                    <a:bodyPr/>
                    <a:lstStyle/>
                    <a:p>
                      <a:r>
                        <a:rPr lang="en-US" sz="1100" b="1" dirty="0">
                          <a:latin typeface="Arial" panose="020B0604020202020204" pitchFamily="34" charset="0"/>
                          <a:cs typeface="Arial" panose="020B0604020202020204" pitchFamily="34" charset="0"/>
                        </a:rPr>
                        <a:t>Tier 3*</a:t>
                      </a:r>
                    </a:p>
                    <a:p>
                      <a:r>
                        <a:rPr lang="en-US" sz="1100" dirty="0">
                          <a:latin typeface="Arial" panose="020B0604020202020204" pitchFamily="34" charset="0"/>
                          <a:cs typeface="Arial" panose="020B0604020202020204" pitchFamily="34" charset="0"/>
                        </a:rPr>
                        <a:t>Preferred Brand</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$45</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243325">
                <a:tc>
                  <a:txBody>
                    <a:bodyPr/>
                    <a:lstStyle/>
                    <a:p>
                      <a:r>
                        <a:rPr lang="en-US" sz="1100" b="1" dirty="0">
                          <a:latin typeface="Arial" panose="020B0604020202020204" pitchFamily="34" charset="0"/>
                          <a:cs typeface="Arial" panose="020B0604020202020204" pitchFamily="34" charset="0"/>
                        </a:rPr>
                        <a:t>Tier 4*</a:t>
                      </a:r>
                    </a:p>
                    <a:p>
                      <a:r>
                        <a:rPr lang="en-US" sz="1100" dirty="0">
                          <a:latin typeface="Arial" panose="020B0604020202020204" pitchFamily="34" charset="0"/>
                          <a:cs typeface="Arial" panose="020B0604020202020204" pitchFamily="34" charset="0"/>
                        </a:rPr>
                        <a:t>Non-Preferred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$95</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$190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243325">
                <a:tc>
                  <a:txBody>
                    <a:bodyPr/>
                    <a:lstStyle/>
                    <a:p>
                      <a:r>
                        <a:rPr lang="en-US" sz="1100" b="1" dirty="0">
                          <a:latin typeface="Arial" panose="020B0604020202020204" pitchFamily="34" charset="0"/>
                          <a:cs typeface="Arial" panose="020B0604020202020204" pitchFamily="34" charset="0"/>
                        </a:rPr>
                        <a:t>Tier 5*</a:t>
                      </a:r>
                    </a:p>
                    <a:p>
                      <a:r>
                        <a:rPr lang="en-US" sz="1100" dirty="0">
                          <a:latin typeface="Arial" panose="020B0604020202020204" pitchFamily="34" charset="0"/>
                          <a:cs typeface="Arial" panose="020B0604020202020204" pitchFamily="34" charset="0"/>
                        </a:rPr>
                        <a:t>Specialty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28%</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33%</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27%</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243325">
                <a:tc>
                  <a:txBody>
                    <a:bodyPr/>
                    <a:lstStyle/>
                    <a:p>
                      <a:r>
                        <a:rPr lang="en-US" sz="1100" b="1" dirty="0">
                          <a:latin typeface="Arial" panose="020B0604020202020204" pitchFamily="34" charset="0"/>
                          <a:cs typeface="Arial" panose="020B0604020202020204" pitchFamily="34" charset="0"/>
                        </a:rPr>
                        <a:t>Tier 6</a:t>
                      </a:r>
                    </a:p>
                    <a:p>
                      <a:r>
                        <a:rPr lang="en-US" sz="1100" dirty="0">
                          <a:latin typeface="Arial" panose="020B0604020202020204" pitchFamily="34" charset="0"/>
                          <a:cs typeface="Arial" panose="020B0604020202020204" pitchFamily="34" charset="0"/>
                        </a:rPr>
                        <a:t>Select Care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589433">
                <a:tc>
                  <a:txBody>
                    <a:bodyPr/>
                    <a:lstStyle/>
                    <a:p>
                      <a:r>
                        <a:rPr lang="en-US" sz="1100" b="1" dirty="0">
                          <a:latin typeface="Arial" panose="020B0604020202020204" pitchFamily="34" charset="0"/>
                          <a:cs typeface="Arial" panose="020B0604020202020204" pitchFamily="34" charset="0"/>
                        </a:rPr>
                        <a:t>Coverage Gap Stage</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When the total paid by you and the plan reaches $5,030, you move to the Coverage Gap Stage</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algn="ctr"/>
                      <a:endParaRPr lang="en-US" sz="1100" b="0" dirty="0">
                        <a:solidFill>
                          <a:srgbClr val="FF0000"/>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tc>
                <a:extLst>
                  <a:ext uri="{0D108BD9-81ED-4DB2-BD59-A6C34878D82A}">
                    <a16:rowId xmlns:a16="http://schemas.microsoft.com/office/drawing/2014/main" val="4245809554"/>
                  </a:ext>
                </a:extLst>
              </a:tr>
              <a:tr h="474064">
                <a:tc>
                  <a:txBody>
                    <a:bodyPr/>
                    <a:lstStyle/>
                    <a:p>
                      <a:r>
                        <a:rPr lang="en-US" sz="1100" b="1" dirty="0">
                          <a:latin typeface="Arial" panose="020B0604020202020204" pitchFamily="34" charset="0"/>
                          <a:cs typeface="Arial" panose="020B0604020202020204" pitchFamily="34" charset="0"/>
                        </a:rPr>
                        <a:t>Catastrophic Coverage Stage</a:t>
                      </a:r>
                      <a:r>
                        <a:rPr lang="en-US" sz="1100" dirty="0">
                          <a:latin typeface="Arial" panose="020B0604020202020204" pitchFamily="34" charset="0"/>
                          <a:cs typeface="Arial" panose="020B0604020202020204" pitchFamily="34" charset="0"/>
                        </a:rPr>
                        <a:t>: After you have paid $8,000 out of pocket, you move to the Catastrophic Coverage Stage</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rgbClr val="FF0000"/>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tc>
                <a:extLst>
                  <a:ext uri="{0D108BD9-81ED-4DB2-BD59-A6C34878D82A}">
                    <a16:rowId xmlns:a16="http://schemas.microsoft.com/office/drawing/2014/main" val="3752227408"/>
                  </a:ext>
                </a:extLst>
              </a:tr>
              <a:tr h="358694">
                <a:tc gridSpan="8">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*Part D deductible applies.  Save one month’s copay by switching to a 90-day supply at a network retail or mail order pharmacy. Ask your doctor about a 100-day supply and save even more (restrictions may apply). Note you will not pay more than $35 for a one-month supply of insulin, even if you have a deductible, you are in the Coverage Gap, or if you have an insulin pump and your insulin is covered under Part B.  $0 for adult vaccines recommended by the Centers for Disease Control, such as Shingles vaccine</a:t>
                      </a:r>
                    </a:p>
                  </a:txBody>
                  <a:tcPr marL="45720" marR="0" marT="9144" marB="914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351054"/>
                  </a:ext>
                </a:extLst>
              </a:tr>
            </a:tbl>
          </a:graphicData>
        </a:graphic>
      </p:graphicFrame>
      <p:sp>
        <p:nvSpPr>
          <p:cNvPr id="3" name="TextBox 2">
            <a:extLst>
              <a:ext uri="{FF2B5EF4-FFF2-40B4-BE49-F238E27FC236}">
                <a16:creationId xmlns:a16="http://schemas.microsoft.com/office/drawing/2014/main" id="{83C1C975-DE68-9E12-0E65-C324B9F4324C}"/>
              </a:ext>
            </a:extLst>
          </p:cNvPr>
          <p:cNvSpPr txBox="1"/>
          <p:nvPr/>
        </p:nvSpPr>
        <p:spPr>
          <a:xfrm>
            <a:off x="213360" y="5779388"/>
            <a:ext cx="11704320" cy="600164"/>
          </a:xfrm>
          <a:prstGeom prst="rect">
            <a:avLst/>
          </a:prstGeom>
          <a:noFill/>
        </p:spPr>
        <p:txBody>
          <a:bodyPr wrap="square">
            <a:spAutoFit/>
          </a:bodyPr>
          <a:lstStyle/>
          <a:p>
            <a:pPr defTabSz="896938"/>
            <a:r>
              <a:rPr lang="en-US" sz="1100" dirty="0">
                <a:latin typeface="Arial" panose="020B0604020202020204" pitchFamily="34" charset="0"/>
                <a:cs typeface="Arial" panose="020B0604020202020204" pitchFamily="34" charset="0"/>
              </a:rPr>
              <a:t>ATRIO Health Plans is a PPO, HMO and HMO D-SNP with Medicare and Oregon Health Plan contracts. Enrollment in ATRIO Health Plans depends on contract renewal. Out-of-network / non-contracted providers are under no obligation to treat Plan members except in emergency situations. Please call our Customer Service number or see your Evidence of Coverage for more information, including the cost sharing that applies to out-of-network services.  		Y0084_MKG_BAAG_ORK-2_2024_M; H6743_MKG_BAAG_ORKPPO-2_2024_M</a:t>
            </a:r>
          </a:p>
        </p:txBody>
      </p:sp>
    </p:spTree>
    <p:extLst>
      <p:ext uri="{BB962C8B-B14F-4D97-AF65-F5344CB8AC3E}">
        <p14:creationId xmlns:p14="http://schemas.microsoft.com/office/powerpoint/2010/main" val="42121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Marion and Polk Counties, OR</a:t>
            </a:r>
            <a:br>
              <a:rPr lang="en-US" sz="2800" dirty="0"/>
            </a:br>
            <a:r>
              <a:rPr lang="en-US" sz="2800" dirty="0">
                <a:solidFill>
                  <a:srgbClr val="00B050"/>
                </a:solidFill>
              </a:rPr>
              <a:t>2024 PPO Medical Benefits</a:t>
            </a:r>
          </a:p>
        </p:txBody>
      </p:sp>
      <p:graphicFrame>
        <p:nvGraphicFramePr>
          <p:cNvPr id="2" name="Table 4">
            <a:extLst>
              <a:ext uri="{FF2B5EF4-FFF2-40B4-BE49-F238E27FC236}">
                <a16:creationId xmlns:a16="http://schemas.microsoft.com/office/drawing/2014/main" id="{7E21752B-3238-396C-5395-DC1CA7207E60}"/>
              </a:ext>
            </a:extLst>
          </p:cNvPr>
          <p:cNvGraphicFramePr>
            <a:graphicFrameLocks noGrp="1"/>
          </p:cNvGraphicFramePr>
          <p:nvPr/>
        </p:nvGraphicFramePr>
        <p:xfrm>
          <a:off x="274320" y="914399"/>
          <a:ext cx="11704320" cy="53949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2400300">
                  <a:extLst>
                    <a:ext uri="{9D8B030D-6E8A-4147-A177-3AD203B41FA5}">
                      <a16:colId xmlns:a16="http://schemas.microsoft.com/office/drawing/2014/main" val="1736527910"/>
                    </a:ext>
                  </a:extLst>
                </a:gridCol>
                <a:gridCol w="2400300">
                  <a:extLst>
                    <a:ext uri="{9D8B030D-6E8A-4147-A177-3AD203B41FA5}">
                      <a16:colId xmlns:a16="http://schemas.microsoft.com/office/drawing/2014/main" val="2842650756"/>
                    </a:ext>
                  </a:extLst>
                </a:gridCol>
                <a:gridCol w="2400300">
                  <a:extLst>
                    <a:ext uri="{9D8B030D-6E8A-4147-A177-3AD203B41FA5}">
                      <a16:colId xmlns:a16="http://schemas.microsoft.com/office/drawing/2014/main" val="3308675339"/>
                    </a:ext>
                  </a:extLst>
                </a:gridCol>
                <a:gridCol w="2400300">
                  <a:extLst>
                    <a:ext uri="{9D8B030D-6E8A-4147-A177-3AD203B41FA5}">
                      <a16:colId xmlns:a16="http://schemas.microsoft.com/office/drawing/2014/main" val="1583475859"/>
                    </a:ext>
                  </a:extLst>
                </a:gridCol>
              </a:tblGrid>
              <a:tr h="359664">
                <a:tc rowSpan="2">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H7006-007</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H7006-003</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79832">
                <a:tc vMerge="1">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18288"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65727373"/>
                  </a:ext>
                </a:extLst>
              </a:tr>
              <a:tr h="179832">
                <a:tc>
                  <a:txBody>
                    <a:bodyPr/>
                    <a:lstStyle/>
                    <a:p>
                      <a:r>
                        <a:rPr lang="en-US" sz="1100" dirty="0">
                          <a:latin typeface="Arial" panose="020B0604020202020204" pitchFamily="34" charset="0"/>
                          <a:cs typeface="Arial" panose="020B0604020202020204" pitchFamily="34" charset="0"/>
                        </a:rPr>
                        <a:t>Monthly premium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$84</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7788718"/>
                  </a:ext>
                </a:extLst>
              </a:tr>
              <a:tr h="179832">
                <a:tc>
                  <a:txBody>
                    <a:bodyPr/>
                    <a:lstStyle/>
                    <a:p>
                      <a:r>
                        <a:rPr lang="en-US" sz="1100" dirty="0">
                          <a:latin typeface="Arial" panose="020B0604020202020204" pitchFamily="34" charset="0"/>
                          <a:cs typeface="Arial" panose="020B0604020202020204" pitchFamily="34" charset="0"/>
                        </a:rPr>
                        <a:t>Plan deductible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179832">
                <a:tc>
                  <a:txBody>
                    <a:bodyPr/>
                    <a:lstStyle/>
                    <a:p>
                      <a:r>
                        <a:rPr lang="en-US" sz="1100" dirty="0">
                          <a:latin typeface="Arial" panose="020B0604020202020204" pitchFamily="34" charset="0"/>
                          <a:cs typeface="Arial" panose="020B0604020202020204" pitchFamily="34" charset="0"/>
                        </a:rPr>
                        <a:t>Annual out-of-pocket maximum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$4,500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$6,500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$2,950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$5,700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Doctor Office Visits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116028"/>
                  </a:ext>
                </a:extLst>
              </a:tr>
              <a:tr h="179832">
                <a:tc>
                  <a:txBody>
                    <a:bodyPr/>
                    <a:lstStyle/>
                    <a:p>
                      <a:r>
                        <a:rPr lang="en-US" sz="1100" dirty="0">
                          <a:latin typeface="Arial" panose="020B0604020202020204" pitchFamily="34" charset="0"/>
                          <a:cs typeface="Arial" panose="020B0604020202020204" pitchFamily="34" charset="0"/>
                        </a:rPr>
                        <a:t>Primary care provider (PCP)</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179832">
                <a:tc>
                  <a:txBody>
                    <a:bodyPr/>
                    <a:lstStyle/>
                    <a:p>
                      <a:r>
                        <a:rPr lang="en-US" sz="1100" dirty="0">
                          <a:latin typeface="Arial" panose="020B0604020202020204" pitchFamily="34" charset="0"/>
                          <a:cs typeface="Arial" panose="020B0604020202020204" pitchFamily="34" charset="0"/>
                        </a:rPr>
                        <a:t>Specialist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179832">
                <a:tc>
                  <a:txBody>
                    <a:bodyPr/>
                    <a:lstStyle/>
                    <a:p>
                      <a:r>
                        <a:rPr lang="en-US" sz="1100" dirty="0">
                          <a:latin typeface="Arial" panose="020B0604020202020204" pitchFamily="34" charset="0"/>
                          <a:cs typeface="Arial" panose="020B0604020202020204" pitchFamily="34" charset="0"/>
                        </a:rPr>
                        <a:t>Telehealth</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Inpatient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179832">
                <a:tc>
                  <a:txBody>
                    <a:bodyPr/>
                    <a:lstStyle/>
                    <a:p>
                      <a:r>
                        <a:rPr lang="en-US" sz="1100" dirty="0">
                          <a:solidFill>
                            <a:schemeClr val="tx1"/>
                          </a:solidFill>
                          <a:latin typeface="Arial" panose="020B0604020202020204" pitchFamily="34" charset="0"/>
                          <a:cs typeface="Arial" panose="020B0604020202020204" pitchFamily="34" charset="0"/>
                        </a:rPr>
                        <a:t>Inpatient hospital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$425 per day 1–5; $0 days 6–90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$550 per day 1–5; $0 days 6–90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$290 per day 1–8; $0 days 9–90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$395 per day 1–7; $0 days 8–90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359664">
                <a:tc>
                  <a:txBody>
                    <a:bodyPr/>
                    <a:lstStyle/>
                    <a:p>
                      <a:r>
                        <a:rPr lang="en-US" sz="1100" dirty="0">
                          <a:latin typeface="Arial" panose="020B0604020202020204" pitchFamily="34" charset="0"/>
                          <a:cs typeface="Arial" panose="020B0604020202020204" pitchFamily="34" charset="0"/>
                        </a:rPr>
                        <a:t>Skilled nursing facility (SNF)</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$150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$200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 days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$125 per day 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$125 per day 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Outpatient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8198387"/>
                  </a:ext>
                </a:extLst>
              </a:tr>
              <a:tr h="1798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Outpatient hospital</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$425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$395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179832">
                <a:tc>
                  <a:txBody>
                    <a:bodyPr/>
                    <a:lstStyle/>
                    <a:p>
                      <a:r>
                        <a:rPr lang="en-US" sz="1100" dirty="0">
                          <a:latin typeface="Arial" panose="020B0604020202020204" pitchFamily="34" charset="0"/>
                          <a:cs typeface="Arial" panose="020B0604020202020204" pitchFamily="34" charset="0"/>
                        </a:rPr>
                        <a:t>Ambulatory surgery center</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57398"/>
                  </a:ext>
                </a:extLst>
              </a:tr>
              <a:tr h="1798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Home health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5194209"/>
                  </a:ext>
                </a:extLst>
              </a:tr>
              <a:tr h="179832">
                <a:tc>
                  <a:txBody>
                    <a:bodyPr/>
                    <a:lstStyle/>
                    <a:p>
                      <a:r>
                        <a:rPr lang="en-US" sz="1100" dirty="0">
                          <a:latin typeface="Arial" panose="020B0604020202020204" pitchFamily="34" charset="0"/>
                          <a:cs typeface="Arial" panose="020B0604020202020204" pitchFamily="34" charset="0"/>
                        </a:rPr>
                        <a:t>Diabetes supplies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50%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110162"/>
                  </a:ext>
                </a:extLst>
              </a:tr>
              <a:tr h="179832">
                <a:tc>
                  <a:txBody>
                    <a:bodyPr/>
                    <a:lstStyle/>
                    <a:p>
                      <a:r>
                        <a:rPr lang="en-US" sz="1100" dirty="0">
                          <a:latin typeface="Arial" panose="020B0604020202020204" pitchFamily="34" charset="0"/>
                          <a:cs typeface="Arial" panose="020B0604020202020204" pitchFamily="34" charset="0"/>
                        </a:rPr>
                        <a:t>Durable medical equipment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10%–20% </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10%–20%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3054945"/>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Lab Services and Other Tests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045092"/>
                  </a:ext>
                </a:extLst>
              </a:tr>
              <a:tr h="179832">
                <a:tc>
                  <a:txBody>
                    <a:bodyPr/>
                    <a:lstStyle/>
                    <a:p>
                      <a:r>
                        <a:rPr lang="en-US" sz="1100" dirty="0">
                          <a:latin typeface="Arial" panose="020B0604020202020204" pitchFamily="34" charset="0"/>
                          <a:cs typeface="Arial" panose="020B0604020202020204" pitchFamily="34" charset="0"/>
                        </a:rPr>
                        <a:t>Laboratory tests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9094905"/>
                  </a:ext>
                </a:extLst>
              </a:tr>
              <a:tr h="359664">
                <a:tc>
                  <a:txBody>
                    <a:bodyPr/>
                    <a:lstStyle/>
                    <a:p>
                      <a:r>
                        <a:rPr lang="en-US" sz="1100" dirty="0">
                          <a:latin typeface="Arial" panose="020B0604020202020204" pitchFamily="34" charset="0"/>
                          <a:cs typeface="Arial" panose="020B0604020202020204" pitchFamily="34" charset="0"/>
                        </a:rPr>
                        <a:t>Diagnostic imaging (MRI/CT/PET)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$0–$150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8876518"/>
                  </a:ext>
                </a:extLst>
              </a:tr>
              <a:tr h="179832">
                <a:tc>
                  <a:txBody>
                    <a:bodyPr/>
                    <a:lstStyle/>
                    <a:p>
                      <a:r>
                        <a:rPr lang="en-US" sz="1100" dirty="0">
                          <a:latin typeface="Arial" panose="020B0604020202020204" pitchFamily="34" charset="0"/>
                          <a:cs typeface="Arial" panose="020B0604020202020204" pitchFamily="34" charset="0"/>
                        </a:rPr>
                        <a:t>X-rays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9710354"/>
                  </a:ext>
                </a:extLst>
              </a:tr>
              <a:tr h="179832">
                <a:tc>
                  <a:txBody>
                    <a:bodyPr/>
                    <a:lstStyle/>
                    <a:p>
                      <a:r>
                        <a:rPr lang="en-US" sz="1100" b="1" dirty="0">
                          <a:solidFill>
                            <a:schemeClr val="bg1"/>
                          </a:solidFill>
                          <a:latin typeface="Arial" panose="020B0604020202020204" pitchFamily="34" charset="0"/>
                          <a:cs typeface="Arial" panose="020B0604020202020204" pitchFamily="34" charset="0"/>
                        </a:rPr>
                        <a:t>Emergency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8342289"/>
                  </a:ext>
                </a:extLst>
              </a:tr>
              <a:tr h="179832">
                <a:tc>
                  <a:txBody>
                    <a:bodyPr/>
                    <a:lstStyle/>
                    <a:p>
                      <a:r>
                        <a:rPr lang="en-US" sz="1100" dirty="0">
                          <a:latin typeface="Arial" panose="020B0604020202020204" pitchFamily="34" charset="0"/>
                          <a:cs typeface="Arial" panose="020B0604020202020204" pitchFamily="34" charset="0"/>
                        </a:rPr>
                        <a:t>Ambulance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09554"/>
                  </a:ext>
                </a:extLst>
              </a:tr>
              <a:tr h="179832">
                <a:tc>
                  <a:txBody>
                    <a:bodyPr/>
                    <a:lstStyle/>
                    <a:p>
                      <a:r>
                        <a:rPr lang="en-US" sz="1100" dirty="0">
                          <a:latin typeface="Arial" panose="020B0604020202020204" pitchFamily="34" charset="0"/>
                          <a:cs typeface="Arial" panose="020B0604020202020204" pitchFamily="34" charset="0"/>
                        </a:rPr>
                        <a:t>Emergency room*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r>
                        <a:rPr lang="en-US" sz="1100" b="0" dirty="0">
                          <a:solidFill>
                            <a:srgbClr val="509E2F"/>
                          </a:solidFill>
                          <a:latin typeface="Arial" panose="020B0604020202020204" pitchFamily="34" charset="0"/>
                          <a:cs typeface="Arial" panose="020B0604020202020204" pitchFamily="34" charset="0"/>
                        </a:rPr>
                        <a:t>$135</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2227408"/>
                  </a:ext>
                </a:extLst>
              </a:tr>
              <a:tr h="179832">
                <a:tc>
                  <a:txBody>
                    <a:bodyPr/>
                    <a:lstStyle/>
                    <a:p>
                      <a:r>
                        <a:rPr lang="en-US" sz="1100" dirty="0">
                          <a:latin typeface="Arial" panose="020B0604020202020204" pitchFamily="34" charset="0"/>
                          <a:cs typeface="Arial" panose="020B0604020202020204" pitchFamily="34" charset="0"/>
                        </a:rPr>
                        <a:t>Urgently needed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$45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$65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444580"/>
                  </a:ext>
                </a:extLst>
              </a:tr>
              <a:tr h="179832">
                <a:tc gridSpan="5">
                  <a:txBody>
                    <a:bodyPr/>
                    <a:lstStyle/>
                    <a:p>
                      <a:r>
                        <a:rPr lang="en-US" sz="1100" dirty="0">
                          <a:latin typeface="Arial" panose="020B0604020202020204" pitchFamily="34" charset="0"/>
                          <a:cs typeface="Arial" panose="020B0604020202020204" pitchFamily="34" charset="0"/>
                        </a:rPr>
                        <a:t>*Coverage is worldwide. Copay waived if admitted within 24 hours for the same condition</a:t>
                      </a: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extLst>
                  <a:ext uri="{0D108BD9-81ED-4DB2-BD59-A6C34878D82A}">
                    <a16:rowId xmlns:a16="http://schemas.microsoft.com/office/drawing/2014/main" val="1630351054"/>
                  </a:ext>
                </a:extLst>
              </a:tr>
            </a:tbl>
          </a:graphicData>
        </a:graphic>
      </p:graphicFrame>
    </p:spTree>
    <p:extLst>
      <p:ext uri="{BB962C8B-B14F-4D97-AF65-F5344CB8AC3E}">
        <p14:creationId xmlns:p14="http://schemas.microsoft.com/office/powerpoint/2010/main" val="2200636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Marion and Polk Counties, OR</a:t>
            </a:r>
            <a:br>
              <a:rPr lang="en-US" sz="2800" dirty="0"/>
            </a:br>
            <a:r>
              <a:rPr lang="en-US" sz="2800" dirty="0">
                <a:solidFill>
                  <a:srgbClr val="00B050"/>
                </a:solidFill>
              </a:rPr>
              <a:t>2024 PPO Extra Benefits</a:t>
            </a:r>
          </a:p>
        </p:txBody>
      </p:sp>
      <p:graphicFrame>
        <p:nvGraphicFramePr>
          <p:cNvPr id="2" name="Table 4">
            <a:extLst>
              <a:ext uri="{FF2B5EF4-FFF2-40B4-BE49-F238E27FC236}">
                <a16:creationId xmlns:a16="http://schemas.microsoft.com/office/drawing/2014/main" id="{E727FA71-3216-442F-37C6-4593536C4D6A}"/>
              </a:ext>
            </a:extLst>
          </p:cNvPr>
          <p:cNvGraphicFramePr>
            <a:graphicFrameLocks noGrp="1"/>
          </p:cNvGraphicFramePr>
          <p:nvPr/>
        </p:nvGraphicFramePr>
        <p:xfrm>
          <a:off x="274320" y="914400"/>
          <a:ext cx="11707120" cy="5394961"/>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4802000">
                  <a:extLst>
                    <a:ext uri="{9D8B030D-6E8A-4147-A177-3AD203B41FA5}">
                      <a16:colId xmlns:a16="http://schemas.microsoft.com/office/drawing/2014/main" val="1736527910"/>
                    </a:ext>
                  </a:extLst>
                </a:gridCol>
                <a:gridCol w="4802000">
                  <a:extLst>
                    <a:ext uri="{9D8B030D-6E8A-4147-A177-3AD203B41FA5}">
                      <a16:colId xmlns:a16="http://schemas.microsoft.com/office/drawing/2014/main" val="3308675339"/>
                    </a:ext>
                  </a:extLst>
                </a:gridCol>
              </a:tblGrid>
              <a:tr h="375189">
                <a:tc>
                  <a:txBody>
                    <a:bodyPr/>
                    <a:lstStyle/>
                    <a:p>
                      <a:r>
                        <a:rPr lang="en-US" sz="1100" dirty="0">
                          <a:solidFill>
                            <a:schemeClr val="bg1"/>
                          </a:solidFill>
                          <a:latin typeface="Arial" panose="020B0604020202020204" pitchFamily="34" charset="0"/>
                          <a:cs typeface="Arial" panose="020B0604020202020204" pitchFamily="34" charset="0"/>
                        </a:rPr>
                        <a:t>Extra Benefits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H7006-007</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H7006-003</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274924">
                <a:tc>
                  <a:txBody>
                    <a:bodyPr/>
                    <a:lstStyle/>
                    <a:p>
                      <a:r>
                        <a:rPr lang="en-US" sz="1100" b="1" dirty="0">
                          <a:latin typeface="Arial" panose="020B0604020202020204" pitchFamily="34" charset="0"/>
                          <a:cs typeface="Arial" panose="020B0604020202020204" pitchFamily="34" charset="0"/>
                        </a:rPr>
                        <a:t>Annual physical exam</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a:t>
                      </a:r>
                      <a:r>
                        <a:rPr lang="en-US" sz="1100" b="0" dirty="0">
                          <a:solidFill>
                            <a:schemeClr val="tx1"/>
                          </a:solidFill>
                          <a:latin typeface="Arial" panose="020B0604020202020204" pitchFamily="34" charset="0"/>
                          <a:cs typeface="Arial" panose="020B0604020202020204" pitchFamily="34" charset="0"/>
                        </a:rPr>
                        <a:t>1 every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a:t>
                      </a:r>
                      <a:r>
                        <a:rPr lang="en-US" sz="1100" b="0" dirty="0">
                          <a:solidFill>
                            <a:schemeClr val="tx1"/>
                          </a:solidFill>
                          <a:latin typeface="Arial" panose="020B0604020202020204" pitchFamily="34" charset="0"/>
                          <a:cs typeface="Arial" panose="020B0604020202020204" pitchFamily="34" charset="0"/>
                        </a:rPr>
                        <a:t>1 every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553080">
                <a:tc>
                  <a:txBody>
                    <a:bodyPr/>
                    <a:lstStyle/>
                    <a:p>
                      <a:r>
                        <a:rPr lang="en-US" sz="1100" b="1" dirty="0">
                          <a:latin typeface="Arial" panose="020B0604020202020204" pitchFamily="34" charset="0"/>
                          <a:cs typeface="Arial" panose="020B0604020202020204" pitchFamily="34" charset="0"/>
                        </a:rPr>
                        <a:t>Routine chiropractic and acupuncture, and naturopathic services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452814">
                <a:tc>
                  <a:txBody>
                    <a:bodyPr/>
                    <a:lstStyle/>
                    <a:p>
                      <a:r>
                        <a:rPr lang="en-US" sz="1100" b="1" dirty="0">
                          <a:latin typeface="Arial" panose="020B0604020202020204" pitchFamily="34" charset="0"/>
                          <a:cs typeface="Arial" panose="020B0604020202020204" pitchFamily="34" charset="0"/>
                        </a:rPr>
                        <a:t>Fitness benefit</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$480 annual allowance for gym membership fees and classes </a:t>
                      </a:r>
                    </a:p>
                    <a:p>
                      <a:pPr algn="ctr"/>
                      <a:r>
                        <a:rPr lang="en-US" sz="1100" dirty="0">
                          <a:solidFill>
                            <a:schemeClr val="tx1"/>
                          </a:solidFill>
                          <a:latin typeface="Arial" panose="020B0604020202020204" pitchFamily="34" charset="0"/>
                          <a:cs typeface="Arial" panose="020B0604020202020204" pitchFamily="34" charset="0"/>
                        </a:rPr>
                        <a:t>on Flex Card</a:t>
                      </a:r>
                      <a:endParaRPr lang="en-US" sz="1100" dirty="0">
                        <a:solidFill>
                          <a:srgbClr val="509E2F"/>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$500 annual allowance for gym membership fees and classes </a:t>
                      </a:r>
                    </a:p>
                    <a:p>
                      <a:pPr algn="ctr"/>
                      <a:r>
                        <a:rPr lang="en-US" sz="1100" dirty="0">
                          <a:solidFill>
                            <a:schemeClr val="tx1"/>
                          </a:solidFill>
                          <a:latin typeface="Arial" panose="020B0604020202020204" pitchFamily="34" charset="0"/>
                          <a:cs typeface="Arial" panose="020B0604020202020204" pitchFamily="34" charset="0"/>
                        </a:rPr>
                        <a:t>on Flex Card</a:t>
                      </a:r>
                      <a:endParaRPr lang="en-US" sz="1100" b="0" dirty="0">
                        <a:solidFill>
                          <a:srgbClr val="509E2F"/>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452814">
                <a:tc>
                  <a:txBody>
                    <a:bodyPr/>
                    <a:lstStyle/>
                    <a:p>
                      <a:r>
                        <a:rPr lang="en-US" sz="1100" b="1" dirty="0">
                          <a:latin typeface="Arial" panose="020B0604020202020204" pitchFamily="34" charset="0"/>
                          <a:cs typeface="Arial" panose="020B0604020202020204" pitchFamily="34" charset="0"/>
                        </a:rPr>
                        <a:t>Personal emergency response system (PERS)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 for wearable medical alert system through LifeStation, including wristwatch option with heart monitor and step counter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 for wearable medical alert system through LifeStation, including wristwatch option with heart monitor and step counter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116028"/>
                  </a:ext>
                </a:extLst>
              </a:tr>
              <a:tr h="452814">
                <a:tc>
                  <a:txBody>
                    <a:bodyPr/>
                    <a:lstStyle/>
                    <a:p>
                      <a:r>
                        <a:rPr lang="en-US" sz="1100" b="1" dirty="0">
                          <a:latin typeface="Arial" panose="020B0604020202020204" pitchFamily="34" charset="0"/>
                          <a:cs typeface="Arial" panose="020B0604020202020204" pitchFamily="34" charset="0"/>
                        </a:rPr>
                        <a:t>Preventive &amp; comprehensive dental services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$1,750 annual allowance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$1,750 annual allowance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274924">
                <a:tc>
                  <a:txBody>
                    <a:bodyPr/>
                    <a:lstStyle/>
                    <a:p>
                      <a:r>
                        <a:rPr lang="en-US" sz="1100" b="1" dirty="0">
                          <a:latin typeface="Arial" panose="020B0604020202020204" pitchFamily="34" charset="0"/>
                          <a:cs typeface="Arial" panose="020B0604020202020204" pitchFamily="34" charset="0"/>
                        </a:rPr>
                        <a:t>Routine vision exam</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452814">
                <a:tc>
                  <a:txBody>
                    <a:bodyPr/>
                    <a:lstStyle/>
                    <a:p>
                      <a:r>
                        <a:rPr lang="en-US" sz="1100" b="1" dirty="0">
                          <a:latin typeface="Arial" panose="020B0604020202020204" pitchFamily="34" charset="0"/>
                          <a:cs typeface="Arial" panose="020B0604020202020204" pitchFamily="34" charset="0"/>
                        </a:rPr>
                        <a:t>Routine eyewear</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$200 allowance for frames and lenses, or</a:t>
                      </a:r>
                    </a:p>
                    <a:p>
                      <a:pPr algn="ctr"/>
                      <a:r>
                        <a:rPr lang="en-US" sz="1100" dirty="0">
                          <a:solidFill>
                            <a:schemeClr val="tx1"/>
                          </a:solidFill>
                          <a:latin typeface="Arial" panose="020B0604020202020204" pitchFamily="34" charset="0"/>
                          <a:cs typeface="Arial" panose="020B0604020202020204" pitchFamily="34" charset="0"/>
                        </a:rPr>
                        <a:t>$100 allowance for contact lenses per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$200 allowance for frames and lenses, or</a:t>
                      </a:r>
                    </a:p>
                    <a:p>
                      <a:pPr algn="ctr"/>
                      <a:r>
                        <a:rPr lang="en-US" sz="1100" dirty="0">
                          <a:solidFill>
                            <a:schemeClr val="tx1"/>
                          </a:solidFill>
                          <a:latin typeface="Arial" panose="020B0604020202020204" pitchFamily="34" charset="0"/>
                          <a:cs typeface="Arial" panose="020B0604020202020204" pitchFamily="34" charset="0"/>
                        </a:rPr>
                        <a:t>$100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274924">
                <a:tc>
                  <a:txBody>
                    <a:bodyPr/>
                    <a:lstStyle/>
                    <a:p>
                      <a:r>
                        <a:rPr lang="en-US" sz="1100" b="1" dirty="0">
                          <a:latin typeface="Arial" panose="020B0604020202020204" pitchFamily="34" charset="0"/>
                          <a:cs typeface="Arial" panose="020B0604020202020204" pitchFamily="34" charset="0"/>
                        </a:rPr>
                        <a:t>Routine hearing exam</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452814">
                <a:tc>
                  <a:txBody>
                    <a:bodyPr/>
                    <a:lstStyle/>
                    <a:p>
                      <a:r>
                        <a:rPr lang="en-US" sz="1100" b="1" dirty="0">
                          <a:latin typeface="Arial" panose="020B0604020202020204" pitchFamily="34" charset="0"/>
                          <a:cs typeface="Arial" panose="020B0604020202020204" pitchFamily="34" charset="0"/>
                        </a:rPr>
                        <a:t>Hearing aids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$699 or $999 copay per hearing aid, up to 2 per year </a:t>
                      </a:r>
                    </a:p>
                    <a:p>
                      <a:pPr algn="ctr"/>
                      <a:r>
                        <a:rPr lang="en-US" sz="1100" dirty="0">
                          <a:solidFill>
                            <a:schemeClr val="tx1"/>
                          </a:solidFill>
                          <a:latin typeface="Arial" panose="020B0604020202020204" pitchFamily="34" charset="0"/>
                          <a:cs typeface="Arial" panose="020B0604020202020204" pitchFamily="34" charset="0"/>
                        </a:rPr>
                        <a:t>through Amplifon</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$699 or $999 copay per hearing aid, up to 2 per year </a:t>
                      </a:r>
                    </a:p>
                    <a:p>
                      <a:pPr algn="ctr"/>
                      <a:r>
                        <a:rPr lang="en-US" sz="1100" dirty="0">
                          <a:solidFill>
                            <a:schemeClr val="tx1"/>
                          </a:solidFill>
                          <a:latin typeface="Arial" panose="020B0604020202020204" pitchFamily="34" charset="0"/>
                          <a:cs typeface="Arial" panose="020B0604020202020204" pitchFamily="34" charset="0"/>
                        </a:rPr>
                        <a:t>through Amplifon</a:t>
                      </a:r>
                      <a:endParaRPr lang="en-US" sz="1100" dirty="0">
                        <a:solidFill>
                          <a:srgbClr val="FF0000"/>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274924">
                <a:tc>
                  <a:txBody>
                    <a:bodyPr/>
                    <a:lstStyle/>
                    <a:p>
                      <a:r>
                        <a:rPr lang="en-US" sz="1100" b="1" dirty="0">
                          <a:latin typeface="Arial" panose="020B0604020202020204" pitchFamily="34" charset="0"/>
                          <a:cs typeface="Arial" panose="020B0604020202020204" pitchFamily="34" charset="0"/>
                        </a:rPr>
                        <a:t>Meals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452814">
                <a:tc>
                  <a:txBody>
                    <a:bodyPr/>
                    <a:lstStyle/>
                    <a:p>
                      <a:r>
                        <a:rPr lang="en-US" sz="1100" b="1" dirty="0">
                          <a:latin typeface="Arial" panose="020B0604020202020204" pitchFamily="34" charset="0"/>
                          <a:cs typeface="Arial" panose="020B0604020202020204" pitchFamily="34" charset="0"/>
                        </a:rPr>
                        <a:t>Transportation</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8198387"/>
                  </a:ext>
                </a:extLst>
              </a:tr>
              <a:tr h="452814">
                <a:tc>
                  <a:txBody>
                    <a:bodyPr/>
                    <a:lstStyle/>
                    <a:p>
                      <a:r>
                        <a:rPr lang="en-US" sz="1100" b="1" dirty="0">
                          <a:latin typeface="Arial" panose="020B0604020202020204" pitchFamily="34" charset="0"/>
                          <a:cs typeface="Arial" panose="020B0604020202020204" pitchFamily="34" charset="0"/>
                        </a:rPr>
                        <a:t>Over the counter (OTC) items</a:t>
                      </a: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$75 quarterly allowance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$75 quarterly allowance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197298">
                <a:tc gridSpan="3">
                  <a:txBody>
                    <a:bodyPr/>
                    <a:lstStyle/>
                    <a:p>
                      <a:r>
                        <a:rPr lang="en-US" sz="1100" b="0" dirty="0">
                          <a:latin typeface="Arial" panose="020B0604020202020204" pitchFamily="34" charset="0"/>
                          <a:cs typeface="Arial" panose="020B0604020202020204" pitchFamily="34" charset="0"/>
                        </a:rPr>
                        <a:t>See the “Extra Benefits” section of the Enrollment Kit for a more detailed overview</a:t>
                      </a:r>
                    </a:p>
                  </a:txBody>
                  <a:tcPr marL="45720" marR="9144" marT="9144" marB="914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57398"/>
                  </a:ext>
                </a:extLst>
              </a:tr>
            </a:tbl>
          </a:graphicData>
        </a:graphic>
      </p:graphicFrame>
    </p:spTree>
    <p:extLst>
      <p:ext uri="{BB962C8B-B14F-4D97-AF65-F5344CB8AC3E}">
        <p14:creationId xmlns:p14="http://schemas.microsoft.com/office/powerpoint/2010/main" val="594421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Marion and Polk Counties, OR</a:t>
            </a:r>
            <a:br>
              <a:rPr lang="en-US" dirty="0"/>
            </a:br>
            <a:r>
              <a:rPr lang="en-US" sz="2800" dirty="0">
                <a:solidFill>
                  <a:srgbClr val="00B050"/>
                </a:solidFill>
              </a:rPr>
              <a:t>2024 PPO Prescription Drug Benefits</a:t>
            </a:r>
          </a:p>
        </p:txBody>
      </p:sp>
      <p:graphicFrame>
        <p:nvGraphicFramePr>
          <p:cNvPr id="2" name="Table 4">
            <a:extLst>
              <a:ext uri="{FF2B5EF4-FFF2-40B4-BE49-F238E27FC236}">
                <a16:creationId xmlns:a16="http://schemas.microsoft.com/office/drawing/2014/main" id="{EFED7510-D6E6-F960-DC4C-CFC4509AC574}"/>
              </a:ext>
            </a:extLst>
          </p:cNvPr>
          <p:cNvGraphicFramePr>
            <a:graphicFrameLocks noGrp="1"/>
          </p:cNvGraphicFramePr>
          <p:nvPr/>
        </p:nvGraphicFramePr>
        <p:xfrm>
          <a:off x="274320" y="914401"/>
          <a:ext cx="11707296" cy="4861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2401044">
                  <a:extLst>
                    <a:ext uri="{9D8B030D-6E8A-4147-A177-3AD203B41FA5}">
                      <a16:colId xmlns:a16="http://schemas.microsoft.com/office/drawing/2014/main" val="1736527910"/>
                    </a:ext>
                  </a:extLst>
                </a:gridCol>
                <a:gridCol w="2401044">
                  <a:extLst>
                    <a:ext uri="{9D8B030D-6E8A-4147-A177-3AD203B41FA5}">
                      <a16:colId xmlns:a16="http://schemas.microsoft.com/office/drawing/2014/main" val="2842650756"/>
                    </a:ext>
                  </a:extLst>
                </a:gridCol>
                <a:gridCol w="2401044">
                  <a:extLst>
                    <a:ext uri="{9D8B030D-6E8A-4147-A177-3AD203B41FA5}">
                      <a16:colId xmlns:a16="http://schemas.microsoft.com/office/drawing/2014/main" val="3308675339"/>
                    </a:ext>
                  </a:extLst>
                </a:gridCol>
                <a:gridCol w="2401044">
                  <a:extLst>
                    <a:ext uri="{9D8B030D-6E8A-4147-A177-3AD203B41FA5}">
                      <a16:colId xmlns:a16="http://schemas.microsoft.com/office/drawing/2014/main" val="1583475859"/>
                    </a:ext>
                  </a:extLst>
                </a:gridCol>
              </a:tblGrid>
              <a:tr h="284539">
                <a:tc>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H7006-007</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H7006-003</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42272">
                <a:tc>
                  <a:txBody>
                    <a:bodyPr/>
                    <a:lstStyle/>
                    <a:p>
                      <a:r>
                        <a:rPr lang="en-US" sz="1100" b="1" dirty="0">
                          <a:latin typeface="Arial" panose="020B0604020202020204" pitchFamily="34" charset="0"/>
                          <a:cs typeface="Arial" panose="020B0604020202020204" pitchFamily="34" charset="0"/>
                        </a:rPr>
                        <a:t>Drug deductible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142272">
                <a:tc>
                  <a:txBody>
                    <a:bodyPr/>
                    <a:lstStyle/>
                    <a:p>
                      <a:r>
                        <a:rPr lang="en-US" sz="1100" b="1" dirty="0">
                          <a:solidFill>
                            <a:schemeClr val="bg1"/>
                          </a:solidFill>
                          <a:latin typeface="Arial" panose="020B0604020202020204" pitchFamily="34" charset="0"/>
                          <a:cs typeface="Arial" panose="020B0604020202020204" pitchFamily="34" charset="0"/>
                        </a:rPr>
                        <a:t>Drug Tiers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116028"/>
                  </a:ext>
                </a:extLst>
              </a:tr>
              <a:tr h="284539">
                <a:tc>
                  <a:txBody>
                    <a:bodyPr/>
                    <a:lstStyle/>
                    <a:p>
                      <a:r>
                        <a:rPr lang="en-US" sz="1100" b="1" dirty="0">
                          <a:latin typeface="Arial" panose="020B0604020202020204" pitchFamily="34" charset="0"/>
                          <a:cs typeface="Arial" panose="020B0604020202020204" pitchFamily="34" charset="0"/>
                        </a:rPr>
                        <a:t>Tier 1</a:t>
                      </a:r>
                    </a:p>
                    <a:p>
                      <a:r>
                        <a:rPr lang="en-US" sz="1100" dirty="0">
                          <a:latin typeface="Arial" panose="020B0604020202020204" pitchFamily="34" charset="0"/>
                          <a:cs typeface="Arial" panose="020B0604020202020204" pitchFamily="34" charset="0"/>
                        </a:rPr>
                        <a:t>Preferred Generic</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284539">
                <a:tc>
                  <a:txBody>
                    <a:bodyPr/>
                    <a:lstStyle/>
                    <a:p>
                      <a:r>
                        <a:rPr lang="en-US" sz="1100" b="1" dirty="0">
                          <a:latin typeface="Arial" panose="020B0604020202020204" pitchFamily="34" charset="0"/>
                          <a:cs typeface="Arial" panose="020B0604020202020204" pitchFamily="34" charset="0"/>
                        </a:rPr>
                        <a:t>Tier 2</a:t>
                      </a:r>
                    </a:p>
                    <a:p>
                      <a:r>
                        <a:rPr lang="en-US" sz="1100" dirty="0">
                          <a:latin typeface="Arial" panose="020B0604020202020204" pitchFamily="34" charset="0"/>
                          <a:cs typeface="Arial" panose="020B0604020202020204" pitchFamily="34" charset="0"/>
                        </a:rPr>
                        <a:t>Generic</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284539">
                <a:tc>
                  <a:txBody>
                    <a:bodyPr/>
                    <a:lstStyle/>
                    <a:p>
                      <a:r>
                        <a:rPr lang="en-US" sz="1100" b="1" dirty="0">
                          <a:latin typeface="Arial" panose="020B0604020202020204" pitchFamily="34" charset="0"/>
                          <a:cs typeface="Arial" panose="020B0604020202020204" pitchFamily="34" charset="0"/>
                        </a:rPr>
                        <a:t>Tier 3*</a:t>
                      </a:r>
                    </a:p>
                    <a:p>
                      <a:r>
                        <a:rPr lang="en-US" sz="1100" dirty="0">
                          <a:latin typeface="Arial" panose="020B0604020202020204" pitchFamily="34" charset="0"/>
                          <a:cs typeface="Arial" panose="020B0604020202020204" pitchFamily="34" charset="0"/>
                        </a:rPr>
                        <a:t>Preferred Brand</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284539">
                <a:tc>
                  <a:txBody>
                    <a:bodyPr/>
                    <a:lstStyle/>
                    <a:p>
                      <a:r>
                        <a:rPr lang="en-US" sz="1100" b="1" dirty="0">
                          <a:latin typeface="Arial" panose="020B0604020202020204" pitchFamily="34" charset="0"/>
                          <a:cs typeface="Arial" panose="020B0604020202020204" pitchFamily="34" charset="0"/>
                        </a:rPr>
                        <a:t>Tier 4*</a:t>
                      </a:r>
                    </a:p>
                    <a:p>
                      <a:r>
                        <a:rPr lang="en-US" sz="1100" dirty="0">
                          <a:latin typeface="Arial" panose="020B0604020202020204" pitchFamily="34" charset="0"/>
                          <a:cs typeface="Arial" panose="020B0604020202020204" pitchFamily="34" charset="0"/>
                        </a:rPr>
                        <a:t>Non-Preferred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284539">
                <a:tc>
                  <a:txBody>
                    <a:bodyPr/>
                    <a:lstStyle/>
                    <a:p>
                      <a:r>
                        <a:rPr lang="en-US" sz="1100" b="1" dirty="0">
                          <a:latin typeface="Arial" panose="020B0604020202020204" pitchFamily="34" charset="0"/>
                          <a:cs typeface="Arial" panose="020B0604020202020204" pitchFamily="34" charset="0"/>
                        </a:rPr>
                        <a:t>Tier 5*</a:t>
                      </a:r>
                    </a:p>
                    <a:p>
                      <a:r>
                        <a:rPr lang="en-US" sz="1100" dirty="0">
                          <a:latin typeface="Arial" panose="020B0604020202020204" pitchFamily="34" charset="0"/>
                          <a:cs typeface="Arial" panose="020B0604020202020204" pitchFamily="34" charset="0"/>
                        </a:rPr>
                        <a:t>Specialty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33%</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33%</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284539">
                <a:tc>
                  <a:txBody>
                    <a:bodyPr/>
                    <a:lstStyle/>
                    <a:p>
                      <a:r>
                        <a:rPr lang="en-US" sz="1100" b="1" dirty="0">
                          <a:latin typeface="Arial" panose="020B0604020202020204" pitchFamily="34" charset="0"/>
                          <a:cs typeface="Arial" panose="020B0604020202020204" pitchFamily="34" charset="0"/>
                        </a:rPr>
                        <a:t>Tier 6</a:t>
                      </a:r>
                    </a:p>
                    <a:p>
                      <a:r>
                        <a:rPr lang="en-US" sz="1100" dirty="0">
                          <a:latin typeface="Arial" panose="020B0604020202020204" pitchFamily="34" charset="0"/>
                          <a:cs typeface="Arial" panose="020B0604020202020204" pitchFamily="34" charset="0"/>
                        </a:rPr>
                        <a:t>Select Care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711354">
                <a:tc>
                  <a:txBody>
                    <a:bodyPr/>
                    <a:lstStyle/>
                    <a:p>
                      <a:r>
                        <a:rPr lang="en-US" sz="1100" b="1" dirty="0">
                          <a:latin typeface="Arial" panose="020B0604020202020204" pitchFamily="34" charset="0"/>
                          <a:cs typeface="Arial" panose="020B0604020202020204" pitchFamily="34" charset="0"/>
                        </a:rPr>
                        <a:t>Coverage Gap Stage</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When the total paid by you and the plan reaches $5,030, you move to the Coverage Gap Stage</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09554"/>
                  </a:ext>
                </a:extLst>
              </a:tr>
              <a:tr h="569081">
                <a:tc>
                  <a:txBody>
                    <a:bodyPr/>
                    <a:lstStyle/>
                    <a:p>
                      <a:r>
                        <a:rPr lang="en-US" sz="1100" b="1" dirty="0">
                          <a:latin typeface="Arial" panose="020B0604020202020204" pitchFamily="34" charset="0"/>
                          <a:cs typeface="Arial" panose="020B0604020202020204" pitchFamily="34" charset="0"/>
                        </a:rPr>
                        <a:t>Catastrophic Coverage Stage</a:t>
                      </a:r>
                      <a:r>
                        <a:rPr lang="en-US" sz="1100" dirty="0">
                          <a:latin typeface="Arial" panose="020B0604020202020204" pitchFamily="34" charset="0"/>
                          <a:cs typeface="Arial" panose="020B0604020202020204" pitchFamily="34" charset="0"/>
                        </a:rPr>
                        <a:t>: After you have paid $8,000 out of pocket, you move to the Catastrophic Coverage Stage</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2227408"/>
                  </a:ext>
                </a:extLst>
              </a:tr>
              <a:tr h="500896">
                <a:tc gridSpan="5">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*Part D deductible applies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Save one month’s copay by switching to a 90-day supply at a network retail or mail order pharmacy. Ask your doctor about a 100-day supply and save even more (restrictions may apply). Note you will not pay more than $35 for a one-month supply of insulin, even if you have a deductible, you are in the Coverage Gap, or if you have an insulin pump and your insulin is covered under Part B.  $0 for adult vaccines recommended by the Centers for Disease Control, such as Shingles vaccine</a:t>
                      </a: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extLst>
                  <a:ext uri="{0D108BD9-81ED-4DB2-BD59-A6C34878D82A}">
                    <a16:rowId xmlns:a16="http://schemas.microsoft.com/office/drawing/2014/main" val="1630351054"/>
                  </a:ext>
                </a:extLst>
              </a:tr>
            </a:tbl>
          </a:graphicData>
        </a:graphic>
      </p:graphicFrame>
      <p:sp>
        <p:nvSpPr>
          <p:cNvPr id="3" name="TextBox 2">
            <a:extLst>
              <a:ext uri="{FF2B5EF4-FFF2-40B4-BE49-F238E27FC236}">
                <a16:creationId xmlns:a16="http://schemas.microsoft.com/office/drawing/2014/main" id="{92749E96-AAA3-4758-8833-30CA011ED5FC}"/>
              </a:ext>
            </a:extLst>
          </p:cNvPr>
          <p:cNvSpPr txBox="1"/>
          <p:nvPr/>
        </p:nvSpPr>
        <p:spPr>
          <a:xfrm>
            <a:off x="213360" y="5779388"/>
            <a:ext cx="11704320" cy="600164"/>
          </a:xfrm>
          <a:prstGeom prst="rect">
            <a:avLst/>
          </a:prstGeom>
          <a:noFill/>
        </p:spPr>
        <p:txBody>
          <a:bodyPr wrap="square">
            <a:spAutoFit/>
          </a:bodyPr>
          <a:lstStyle/>
          <a:p>
            <a:pPr defTabSz="1003300"/>
            <a:r>
              <a:rPr lang="en-US" sz="1100" dirty="0">
                <a:latin typeface="Arial" panose="020B0604020202020204" pitchFamily="34" charset="0"/>
                <a:cs typeface="Arial" panose="020B0604020202020204" pitchFamily="34" charset="0"/>
              </a:rPr>
              <a:t>ATRIO Health Plans is a PPO, HMO and HMO D-SNP with Medicare and Oregon Health Plan contracts. Enrollment in ATRIO Health Plans depends on contract renewal. Out-of-network / non-contracted providers are under no obligation to treat Plan members except in emergency situations. Please call our Customer Service number or see your Evidence of Coverage for more information, including the cost sharing that applies to out-of-network services.  				</a:t>
            </a:r>
            <a:r>
              <a:rPr lang="nl-NL" sz="1100" dirty="0">
                <a:latin typeface="Arial" panose="020B0604020202020204" pitchFamily="34" charset="0"/>
                <a:cs typeface="Arial" panose="020B0604020202020204" pitchFamily="34" charset="0"/>
              </a:rPr>
              <a:t>H7006_MKG_BAAG_ORMP-2_2024_M</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73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a:xfrm>
            <a:off x="182880" y="123971"/>
            <a:ext cx="11125722" cy="878702"/>
          </a:xfrm>
        </p:spPr>
        <p:txBody>
          <a:bodyPr anchor="t"/>
          <a:lstStyle/>
          <a:p>
            <a:r>
              <a:rPr lang="en-US" dirty="0"/>
              <a:t>Clackamas, Lane, Multnomah, </a:t>
            </a:r>
            <a:r>
              <a:rPr lang="en-US" sz="2800" dirty="0"/>
              <a:t>Washington, Yamhill Counties, OR</a:t>
            </a:r>
            <a:br>
              <a:rPr lang="en-US" dirty="0"/>
            </a:br>
            <a:r>
              <a:rPr lang="en-US" sz="2800" dirty="0">
                <a:solidFill>
                  <a:srgbClr val="00B050"/>
                </a:solidFill>
              </a:rPr>
              <a:t>2024 PPO Medical Benefits</a:t>
            </a:r>
          </a:p>
        </p:txBody>
      </p:sp>
      <p:graphicFrame>
        <p:nvGraphicFramePr>
          <p:cNvPr id="2" name="Table 4">
            <a:extLst>
              <a:ext uri="{FF2B5EF4-FFF2-40B4-BE49-F238E27FC236}">
                <a16:creationId xmlns:a16="http://schemas.microsoft.com/office/drawing/2014/main" id="{11263941-D33C-F089-C9E4-3860E0594ED9}"/>
              </a:ext>
            </a:extLst>
          </p:cNvPr>
          <p:cNvGraphicFramePr>
            <a:graphicFrameLocks noGrp="1"/>
          </p:cNvGraphicFramePr>
          <p:nvPr/>
        </p:nvGraphicFramePr>
        <p:xfrm>
          <a:off x="274320" y="914402"/>
          <a:ext cx="11704318" cy="5394971"/>
        </p:xfrm>
        <a:graphic>
          <a:graphicData uri="http://schemas.openxmlformats.org/drawingml/2006/table">
            <a:tbl>
              <a:tblPr firstRow="1" bandRow="1">
                <a:tableStyleId>{5C22544A-7EE6-4342-B048-85BDC9FD1C3A}</a:tableStyleId>
              </a:tblPr>
              <a:tblGrid>
                <a:gridCol w="2101558">
                  <a:extLst>
                    <a:ext uri="{9D8B030D-6E8A-4147-A177-3AD203B41FA5}">
                      <a16:colId xmlns:a16="http://schemas.microsoft.com/office/drawing/2014/main" val="297996305"/>
                    </a:ext>
                  </a:extLst>
                </a:gridCol>
                <a:gridCol w="1200345">
                  <a:extLst>
                    <a:ext uri="{9D8B030D-6E8A-4147-A177-3AD203B41FA5}">
                      <a16:colId xmlns:a16="http://schemas.microsoft.com/office/drawing/2014/main" val="1736527910"/>
                    </a:ext>
                  </a:extLst>
                </a:gridCol>
                <a:gridCol w="1200345">
                  <a:extLst>
                    <a:ext uri="{9D8B030D-6E8A-4147-A177-3AD203B41FA5}">
                      <a16:colId xmlns:a16="http://schemas.microsoft.com/office/drawing/2014/main" val="2842650756"/>
                    </a:ext>
                  </a:extLst>
                </a:gridCol>
                <a:gridCol w="1200345">
                  <a:extLst>
                    <a:ext uri="{9D8B030D-6E8A-4147-A177-3AD203B41FA5}">
                      <a16:colId xmlns:a16="http://schemas.microsoft.com/office/drawing/2014/main" val="3308675339"/>
                    </a:ext>
                  </a:extLst>
                </a:gridCol>
                <a:gridCol w="1200345">
                  <a:extLst>
                    <a:ext uri="{9D8B030D-6E8A-4147-A177-3AD203B41FA5}">
                      <a16:colId xmlns:a16="http://schemas.microsoft.com/office/drawing/2014/main" val="1583475859"/>
                    </a:ext>
                  </a:extLst>
                </a:gridCol>
                <a:gridCol w="1200345">
                  <a:extLst>
                    <a:ext uri="{9D8B030D-6E8A-4147-A177-3AD203B41FA5}">
                      <a16:colId xmlns:a16="http://schemas.microsoft.com/office/drawing/2014/main" val="1711163680"/>
                    </a:ext>
                  </a:extLst>
                </a:gridCol>
                <a:gridCol w="1200345">
                  <a:extLst>
                    <a:ext uri="{9D8B030D-6E8A-4147-A177-3AD203B41FA5}">
                      <a16:colId xmlns:a16="http://schemas.microsoft.com/office/drawing/2014/main" val="1525462767"/>
                    </a:ext>
                  </a:extLst>
                </a:gridCol>
                <a:gridCol w="1200345">
                  <a:extLst>
                    <a:ext uri="{9D8B030D-6E8A-4147-A177-3AD203B41FA5}">
                      <a16:colId xmlns:a16="http://schemas.microsoft.com/office/drawing/2014/main" val="195917294"/>
                    </a:ext>
                  </a:extLst>
                </a:gridCol>
                <a:gridCol w="1200345">
                  <a:extLst>
                    <a:ext uri="{9D8B030D-6E8A-4147-A177-3AD203B41FA5}">
                      <a16:colId xmlns:a16="http://schemas.microsoft.com/office/drawing/2014/main" val="1538342854"/>
                    </a:ext>
                  </a:extLst>
                </a:gridCol>
              </a:tblGrid>
              <a:tr h="337185">
                <a:tc rowSpan="2">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H7006-018</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Select Rx (PPO) </a:t>
                      </a:r>
                    </a:p>
                    <a:p>
                      <a:pPr algn="ctr"/>
                      <a:r>
                        <a:rPr lang="en-US" sz="1100" b="0" i="1" dirty="0">
                          <a:solidFill>
                            <a:schemeClr val="bg1"/>
                          </a:solidFill>
                          <a:latin typeface="Arial" panose="020B0604020202020204" pitchFamily="34" charset="0"/>
                          <a:cs typeface="Arial" panose="020B0604020202020204" pitchFamily="34" charset="0"/>
                        </a:rPr>
                        <a:t>H7006-019</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H7006-020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H7006-021</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68593">
                <a:tc vMerge="1">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18288"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In and 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65727373"/>
                  </a:ext>
                </a:extLst>
              </a:tr>
              <a:tr h="168593">
                <a:tc>
                  <a:txBody>
                    <a:bodyPr/>
                    <a:lstStyle/>
                    <a:p>
                      <a:r>
                        <a:rPr lang="en-US" sz="1100" dirty="0">
                          <a:latin typeface="Arial" panose="020B0604020202020204" pitchFamily="34" charset="0"/>
                          <a:cs typeface="Arial" panose="020B0604020202020204" pitchFamily="34" charset="0"/>
                        </a:rPr>
                        <a:t>Monthly premium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$40.60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$125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168593">
                <a:tc>
                  <a:txBody>
                    <a:bodyPr/>
                    <a:lstStyle/>
                    <a:p>
                      <a:r>
                        <a:rPr lang="en-US" sz="1100" dirty="0">
                          <a:latin typeface="Arial" panose="020B0604020202020204" pitchFamily="34" charset="0"/>
                          <a:cs typeface="Arial" panose="020B0604020202020204" pitchFamily="34" charset="0"/>
                        </a:rPr>
                        <a:t>Plan deductible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168593">
                <a:tc>
                  <a:txBody>
                    <a:bodyPr/>
                    <a:lstStyle/>
                    <a:p>
                      <a:r>
                        <a:rPr lang="en-US" sz="1100" dirty="0">
                          <a:latin typeface="Arial" panose="020B0604020202020204" pitchFamily="34" charset="0"/>
                          <a:cs typeface="Arial" panose="020B0604020202020204" pitchFamily="34" charset="0"/>
                        </a:rPr>
                        <a:t>Annual out-of-pocket maximum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$3,600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$3,600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$3,400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$4,950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$2,950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$2,950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$3,400 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$3,400 Combined</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168593">
                <a:tc>
                  <a:txBody>
                    <a:bodyPr/>
                    <a:lstStyle/>
                    <a:p>
                      <a:r>
                        <a:rPr lang="en-US" sz="1100" b="1" dirty="0">
                          <a:solidFill>
                            <a:schemeClr val="bg1"/>
                          </a:solidFill>
                          <a:latin typeface="Arial" panose="020B0604020202020204" pitchFamily="34" charset="0"/>
                          <a:cs typeface="Arial" panose="020B0604020202020204" pitchFamily="34" charset="0"/>
                        </a:rPr>
                        <a:t>Doctor Office Visits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116028"/>
                  </a:ext>
                </a:extLst>
              </a:tr>
              <a:tr h="168593">
                <a:tc>
                  <a:txBody>
                    <a:bodyPr/>
                    <a:lstStyle/>
                    <a:p>
                      <a:r>
                        <a:rPr lang="en-US" sz="1100" dirty="0">
                          <a:latin typeface="Arial" panose="020B0604020202020204" pitchFamily="34" charset="0"/>
                          <a:cs typeface="Arial" panose="020B0604020202020204" pitchFamily="34" charset="0"/>
                        </a:rPr>
                        <a:t>Primary care provider (PCP)</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168593">
                <a:tc>
                  <a:txBody>
                    <a:bodyPr/>
                    <a:lstStyle/>
                    <a:p>
                      <a:r>
                        <a:rPr lang="en-US" sz="1100" dirty="0">
                          <a:latin typeface="Arial" panose="020B0604020202020204" pitchFamily="34" charset="0"/>
                          <a:cs typeface="Arial" panose="020B0604020202020204" pitchFamily="34" charset="0"/>
                        </a:rPr>
                        <a:t>Specialist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168593">
                <a:tc>
                  <a:txBody>
                    <a:bodyPr/>
                    <a:lstStyle/>
                    <a:p>
                      <a:r>
                        <a:rPr lang="en-US" sz="1100" dirty="0">
                          <a:latin typeface="Arial" panose="020B0604020202020204" pitchFamily="34" charset="0"/>
                          <a:cs typeface="Arial" panose="020B0604020202020204" pitchFamily="34" charset="0"/>
                        </a:rPr>
                        <a:t>Telehealth</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Covered</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168593">
                <a:tc>
                  <a:txBody>
                    <a:bodyPr/>
                    <a:lstStyle/>
                    <a:p>
                      <a:r>
                        <a:rPr lang="en-US" sz="1100" b="1" dirty="0">
                          <a:solidFill>
                            <a:schemeClr val="bg1"/>
                          </a:solidFill>
                          <a:latin typeface="Arial" panose="020B0604020202020204" pitchFamily="34" charset="0"/>
                          <a:cs typeface="Arial" panose="020B0604020202020204" pitchFamily="34" charset="0"/>
                        </a:rPr>
                        <a:t>Inpatient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337185">
                <a:tc>
                  <a:txBody>
                    <a:bodyPr/>
                    <a:lstStyle/>
                    <a:p>
                      <a:r>
                        <a:rPr lang="en-US" sz="1100" dirty="0">
                          <a:solidFill>
                            <a:schemeClr val="tx1"/>
                          </a:solidFill>
                          <a:latin typeface="Arial" panose="020B0604020202020204" pitchFamily="34" charset="0"/>
                          <a:cs typeface="Arial" panose="020B0604020202020204" pitchFamily="34" charset="0"/>
                        </a:rPr>
                        <a:t>Inpatient hospital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$375 per day 1–4; </a:t>
                      </a:r>
                    </a:p>
                    <a:p>
                      <a:pPr algn="ctr"/>
                      <a:r>
                        <a:rPr lang="en-US" sz="1100" b="0" dirty="0">
                          <a:solidFill>
                            <a:schemeClr val="tx1"/>
                          </a:solidFill>
                          <a:latin typeface="Arial" panose="020B0604020202020204" pitchFamily="34" charset="0"/>
                          <a:cs typeface="Arial" panose="020B0604020202020204" pitchFamily="34" charset="0"/>
                        </a:rPr>
                        <a:t>$0 days 5–90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$375 per day 1–4; </a:t>
                      </a:r>
                    </a:p>
                    <a:p>
                      <a:pPr algn="ctr"/>
                      <a:r>
                        <a:rPr lang="en-US" sz="1100" b="0" dirty="0">
                          <a:solidFill>
                            <a:schemeClr val="tx1"/>
                          </a:solidFill>
                          <a:latin typeface="Arial" panose="020B0604020202020204" pitchFamily="34" charset="0"/>
                          <a:cs typeface="Arial" panose="020B0604020202020204" pitchFamily="34" charset="0"/>
                        </a:rPr>
                        <a:t>$0 days 5–90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$325 per day 1–4; </a:t>
                      </a:r>
                    </a:p>
                    <a:p>
                      <a:pPr algn="ctr"/>
                      <a:r>
                        <a:rPr lang="en-US" sz="1100" b="0" dirty="0">
                          <a:solidFill>
                            <a:schemeClr val="tx1"/>
                          </a:solidFill>
                          <a:latin typeface="Arial" panose="020B0604020202020204" pitchFamily="34" charset="0"/>
                          <a:cs typeface="Arial" panose="020B0604020202020204" pitchFamily="34" charset="0"/>
                        </a:rPr>
                        <a:t>$0 days 5–90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$325 per day 1–4; </a:t>
                      </a:r>
                    </a:p>
                    <a:p>
                      <a:pPr algn="ctr"/>
                      <a:r>
                        <a:rPr lang="en-US" sz="1100" b="0" dirty="0">
                          <a:solidFill>
                            <a:schemeClr val="tx1"/>
                          </a:solidFill>
                          <a:latin typeface="Arial" panose="020B0604020202020204" pitchFamily="34" charset="0"/>
                          <a:cs typeface="Arial" panose="020B0604020202020204" pitchFamily="34" charset="0"/>
                        </a:rPr>
                        <a:t>$0 days 5–90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$275 for day 1; </a:t>
                      </a:r>
                    </a:p>
                    <a:p>
                      <a:pPr algn="ctr"/>
                      <a:r>
                        <a:rPr lang="en-US" sz="1100" b="0" dirty="0">
                          <a:solidFill>
                            <a:schemeClr val="tx1"/>
                          </a:solidFill>
                          <a:latin typeface="Arial" panose="020B0604020202020204" pitchFamily="34" charset="0"/>
                          <a:cs typeface="Arial" panose="020B0604020202020204" pitchFamily="34" charset="0"/>
                        </a:rPr>
                        <a:t>$0 days 2–90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$1,000 for day 1; </a:t>
                      </a:r>
                    </a:p>
                    <a:p>
                      <a:pPr algn="ctr"/>
                      <a:r>
                        <a:rPr lang="en-US" sz="1100" b="0" dirty="0">
                          <a:solidFill>
                            <a:schemeClr val="tx1"/>
                          </a:solidFill>
                          <a:latin typeface="Arial" panose="020B0604020202020204" pitchFamily="34" charset="0"/>
                          <a:cs typeface="Arial" panose="020B0604020202020204" pitchFamily="34" charset="0"/>
                        </a:rPr>
                        <a:t>$0 days 2–90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$100 per day 1–5; </a:t>
                      </a:r>
                    </a:p>
                    <a:p>
                      <a:pPr algn="ctr"/>
                      <a:r>
                        <a:rPr lang="en-US" sz="1100" b="0" dirty="0">
                          <a:solidFill>
                            <a:schemeClr val="tx1"/>
                          </a:solidFill>
                          <a:latin typeface="Arial" panose="020B0604020202020204" pitchFamily="34" charset="0"/>
                          <a:cs typeface="Arial" panose="020B0604020202020204" pitchFamily="34" charset="0"/>
                        </a:rPr>
                        <a:t>$0 days 6–90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 stay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505777">
                <a:tc>
                  <a:txBody>
                    <a:bodyPr/>
                    <a:lstStyle/>
                    <a:p>
                      <a:r>
                        <a:rPr lang="en-US" sz="1100" dirty="0">
                          <a:latin typeface="Arial" panose="020B0604020202020204" pitchFamily="34" charset="0"/>
                          <a:cs typeface="Arial" panose="020B0604020202020204" pitchFamily="34" charset="0"/>
                        </a:rPr>
                        <a:t>Skilled nursing facility (SNF)</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 per day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per stay</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 per day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 stay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 stay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$200 per day</a:t>
                      </a:r>
                    </a:p>
                    <a:p>
                      <a:pPr algn="ctr"/>
                      <a:r>
                        <a:rPr lang="en-US" sz="1100" b="0" dirty="0">
                          <a:solidFill>
                            <a:schemeClr val="tx1"/>
                          </a:solidFill>
                          <a:latin typeface="Arial" panose="020B0604020202020204" pitchFamily="34" charset="0"/>
                          <a:cs typeface="Arial" panose="020B0604020202020204" pitchFamily="34" charset="0"/>
                        </a:rPr>
                        <a:t>1–40; </a:t>
                      </a:r>
                    </a:p>
                    <a:p>
                      <a:pPr algn="ctr"/>
                      <a:r>
                        <a:rPr lang="en-US" sz="1100" b="0" dirty="0">
                          <a:solidFill>
                            <a:schemeClr val="tx1"/>
                          </a:solidFill>
                          <a:latin typeface="Arial" panose="020B0604020202020204" pitchFamily="34" charset="0"/>
                          <a:cs typeface="Arial" panose="020B0604020202020204" pitchFamily="34" charset="0"/>
                        </a:rPr>
                        <a:t>$0 days 41–100</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 per day 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 per day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21</a:t>
                      </a:r>
                      <a:r>
                        <a:rPr lang="en-US" sz="1100" b="0" dirty="0">
                          <a:solidFill>
                            <a:schemeClr val="tx1"/>
                          </a:solidFill>
                          <a:latin typeface="Arial" panose="020B0604020202020204" pitchFamily="34" charset="0"/>
                          <a:cs typeface="Arial" panose="020B0604020202020204" pitchFamily="34" charset="0"/>
                        </a:rPr>
                        <a: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 stay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168593">
                <a:tc>
                  <a:txBody>
                    <a:bodyPr/>
                    <a:lstStyle/>
                    <a:p>
                      <a:r>
                        <a:rPr lang="en-US" sz="1100" b="1" dirty="0">
                          <a:solidFill>
                            <a:schemeClr val="bg1"/>
                          </a:solidFill>
                          <a:latin typeface="Arial" panose="020B0604020202020204" pitchFamily="34" charset="0"/>
                          <a:cs typeface="Arial" panose="020B0604020202020204" pitchFamily="34" charset="0"/>
                        </a:rPr>
                        <a:t>Outpatient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8198387"/>
                  </a:ext>
                </a:extLst>
              </a:tr>
              <a:tr h="1685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Outpatient hospital</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$0–$375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$0–$350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$100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$0–$350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168593">
                <a:tc>
                  <a:txBody>
                    <a:bodyPr/>
                    <a:lstStyle/>
                    <a:p>
                      <a:r>
                        <a:rPr lang="en-US" sz="1100" dirty="0">
                          <a:latin typeface="Arial" panose="020B0604020202020204" pitchFamily="34" charset="0"/>
                          <a:cs typeface="Arial" panose="020B0604020202020204" pitchFamily="34" charset="0"/>
                        </a:rPr>
                        <a:t>Ambulatory surgery center</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57398"/>
                  </a:ext>
                </a:extLst>
              </a:tr>
              <a:tr h="1685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Home health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5194209"/>
                  </a:ext>
                </a:extLst>
              </a:tr>
              <a:tr h="168593">
                <a:tc>
                  <a:txBody>
                    <a:bodyPr/>
                    <a:lstStyle/>
                    <a:p>
                      <a:r>
                        <a:rPr lang="en-US" sz="1100" dirty="0">
                          <a:latin typeface="Arial" panose="020B0604020202020204" pitchFamily="34" charset="0"/>
                          <a:cs typeface="Arial" panose="020B0604020202020204" pitchFamily="34" charset="0"/>
                        </a:rPr>
                        <a:t>Diabetes supplies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110162"/>
                  </a:ext>
                </a:extLst>
              </a:tr>
              <a:tr h="168593">
                <a:tc>
                  <a:txBody>
                    <a:bodyPr/>
                    <a:lstStyle/>
                    <a:p>
                      <a:r>
                        <a:rPr lang="en-US" sz="1100" dirty="0">
                          <a:latin typeface="Arial" panose="020B0604020202020204" pitchFamily="34" charset="0"/>
                          <a:cs typeface="Arial" panose="020B0604020202020204" pitchFamily="34" charset="0"/>
                        </a:rPr>
                        <a:t>Durable medical equipment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3054945"/>
                  </a:ext>
                </a:extLst>
              </a:tr>
              <a:tr h="168593">
                <a:tc>
                  <a:txBody>
                    <a:bodyPr/>
                    <a:lstStyle/>
                    <a:p>
                      <a:r>
                        <a:rPr lang="en-US" sz="1100" b="1" dirty="0">
                          <a:solidFill>
                            <a:schemeClr val="bg1"/>
                          </a:solidFill>
                          <a:latin typeface="Arial" panose="020B0604020202020204" pitchFamily="34" charset="0"/>
                          <a:cs typeface="Arial" panose="020B0604020202020204" pitchFamily="34" charset="0"/>
                        </a:rPr>
                        <a:t>Lab Services and Other Tests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045092"/>
                  </a:ext>
                </a:extLst>
              </a:tr>
              <a:tr h="168593">
                <a:tc>
                  <a:txBody>
                    <a:bodyPr/>
                    <a:lstStyle/>
                    <a:p>
                      <a:r>
                        <a:rPr lang="en-US" sz="1100" dirty="0">
                          <a:latin typeface="Arial" panose="020B0604020202020204" pitchFamily="34" charset="0"/>
                          <a:cs typeface="Arial" panose="020B0604020202020204" pitchFamily="34" charset="0"/>
                        </a:rPr>
                        <a:t>Laboratory tests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9094905"/>
                  </a:ext>
                </a:extLst>
              </a:tr>
              <a:tr h="337185">
                <a:tc>
                  <a:txBody>
                    <a:bodyPr/>
                    <a:lstStyle/>
                    <a:p>
                      <a:r>
                        <a:rPr lang="en-US" sz="1100" dirty="0">
                          <a:latin typeface="Arial" panose="020B0604020202020204" pitchFamily="34" charset="0"/>
                          <a:cs typeface="Arial" panose="020B0604020202020204" pitchFamily="34" charset="0"/>
                        </a:rPr>
                        <a:t>Diagnostic imaging (MRI/CT/PET)</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$0–$300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$0–$250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a:t>
                      </a:r>
                      <a:r>
                        <a:rPr lang="en-US" sz="1100" b="0">
                          <a:solidFill>
                            <a:schemeClr val="tx1"/>
                          </a:solidFill>
                          <a:latin typeface="Arial" panose="020B0604020202020204" pitchFamily="34" charset="0"/>
                          <a:cs typeface="Arial" panose="020B0604020202020204" pitchFamily="34" charset="0"/>
                        </a:rPr>
                        <a:t>0–$200</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$0–$60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8876518"/>
                  </a:ext>
                </a:extLst>
              </a:tr>
              <a:tr h="168593">
                <a:tc>
                  <a:txBody>
                    <a:bodyPr/>
                    <a:lstStyle/>
                    <a:p>
                      <a:r>
                        <a:rPr lang="en-US" sz="1100" dirty="0">
                          <a:latin typeface="Arial" panose="020B0604020202020204" pitchFamily="34" charset="0"/>
                          <a:cs typeface="Arial" panose="020B0604020202020204" pitchFamily="34" charset="0"/>
                        </a:rPr>
                        <a:t>X-rays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$15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rPr>
                        <a:t>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9710354"/>
                  </a:ext>
                </a:extLst>
              </a:tr>
              <a:tr h="168593">
                <a:tc>
                  <a:txBody>
                    <a:bodyPr/>
                    <a:lstStyle/>
                    <a:p>
                      <a:r>
                        <a:rPr lang="en-US" sz="1100" b="1" dirty="0">
                          <a:solidFill>
                            <a:schemeClr val="bg1"/>
                          </a:solidFill>
                          <a:latin typeface="Arial" panose="020B0604020202020204" pitchFamily="34" charset="0"/>
                          <a:cs typeface="Arial" panose="020B0604020202020204" pitchFamily="34" charset="0"/>
                        </a:rPr>
                        <a:t>Emergency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Out of network</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8342289"/>
                  </a:ext>
                </a:extLst>
              </a:tr>
              <a:tr h="168593">
                <a:tc>
                  <a:txBody>
                    <a:bodyPr/>
                    <a:lstStyle/>
                    <a:p>
                      <a:r>
                        <a:rPr lang="en-US" sz="1100" dirty="0">
                          <a:latin typeface="Arial" panose="020B0604020202020204" pitchFamily="34" charset="0"/>
                          <a:cs typeface="Arial" panose="020B0604020202020204" pitchFamily="34" charset="0"/>
                        </a:rPr>
                        <a:t>Ambulance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$250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$300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09554"/>
                  </a:ext>
                </a:extLst>
              </a:tr>
              <a:tr h="168593">
                <a:tc>
                  <a:txBody>
                    <a:bodyPr/>
                    <a:lstStyle/>
                    <a:p>
                      <a:r>
                        <a:rPr lang="en-US" sz="1100" dirty="0">
                          <a:latin typeface="Arial" panose="020B0604020202020204" pitchFamily="34" charset="0"/>
                          <a:cs typeface="Arial" panose="020B0604020202020204" pitchFamily="34" charset="0"/>
                        </a:rPr>
                        <a:t>Emergency room*</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r>
                        <a:rPr lang="en-US" sz="1100" b="0" dirty="0">
                          <a:solidFill>
                            <a:srgbClr val="509E2F"/>
                          </a:solidFill>
                          <a:latin typeface="Arial" panose="020B0604020202020204" pitchFamily="34" charset="0"/>
                          <a:cs typeface="Arial" panose="020B0604020202020204" pitchFamily="34" charset="0"/>
                        </a:rPr>
                        <a:t>$135</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$90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r>
                        <a:rPr lang="en-US" sz="1100" b="0" dirty="0">
                          <a:solidFill>
                            <a:srgbClr val="509E2F"/>
                          </a:solidFill>
                          <a:latin typeface="Arial" panose="020B0604020202020204" pitchFamily="34" charset="0"/>
                          <a:cs typeface="Arial" panose="020B0604020202020204" pitchFamily="34" charset="0"/>
                        </a:rPr>
                        <a:t>$135</a:t>
                      </a: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$125</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2227408"/>
                  </a:ext>
                </a:extLst>
              </a:tr>
              <a:tr h="168593">
                <a:tc>
                  <a:txBody>
                    <a:bodyPr/>
                    <a:lstStyle/>
                    <a:p>
                      <a:r>
                        <a:rPr lang="en-US" sz="1100" dirty="0">
                          <a:latin typeface="Arial" panose="020B0604020202020204" pitchFamily="34" charset="0"/>
                          <a:cs typeface="Arial" panose="020B0604020202020204" pitchFamily="34" charset="0"/>
                        </a:rPr>
                        <a:t>Urgently needed care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$60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$60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b="0" dirty="0">
                          <a:solidFill>
                            <a:schemeClr val="tx1"/>
                          </a:solidFill>
                          <a:latin typeface="Arial" panose="020B0604020202020204" pitchFamily="34" charset="0"/>
                          <a:cs typeface="Arial" panose="020B0604020202020204" pitchFamily="34" charset="0"/>
                        </a:rPr>
                        <a:t>$30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b="0" dirty="0">
                        <a:solidFill>
                          <a:srgbClr val="509E2F"/>
                        </a:solidFill>
                        <a:latin typeface="Arial" panose="020B0604020202020204" pitchFamily="34" charset="0"/>
                        <a:cs typeface="Arial" panose="020B0604020202020204" pitchFamily="34" charset="0"/>
                      </a:endParaRPr>
                    </a:p>
                  </a:txBody>
                  <a:tcPr marL="18288"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444580"/>
                  </a:ext>
                </a:extLst>
              </a:tr>
              <a:tr h="168593">
                <a:tc gridSpan="5">
                  <a:txBody>
                    <a:bodyPr/>
                    <a:lstStyle/>
                    <a:p>
                      <a:r>
                        <a:rPr lang="en-US" sz="1100" dirty="0">
                          <a:latin typeface="Arial" panose="020B0604020202020204" pitchFamily="34" charset="0"/>
                          <a:cs typeface="Arial" panose="020B0604020202020204" pitchFamily="34" charset="0"/>
                        </a:rPr>
                        <a:t>*Coverage is worldwide. Copay waived if admitted within 24 hours for the same condition</a:t>
                      </a: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a:txBody>
                    <a:bodyPr/>
                    <a:lstStyle/>
                    <a:p>
                      <a:endParaRPr lang="en-US" sz="1100" dirty="0">
                        <a:latin typeface="Arial" panose="020B0604020202020204" pitchFamily="34" charset="0"/>
                        <a:cs typeface="Arial" panose="020B0604020202020204" pitchFamily="34" charset="0"/>
                      </a:endParaRP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Arial" panose="020B0604020202020204" pitchFamily="34" charset="0"/>
                        <a:cs typeface="Arial" panose="020B0604020202020204" pitchFamily="34" charset="0"/>
                      </a:endParaRP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Arial" panose="020B0604020202020204" pitchFamily="34" charset="0"/>
                        <a:cs typeface="Arial" panose="020B0604020202020204" pitchFamily="34" charset="0"/>
                      </a:endParaRP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Arial" panose="020B0604020202020204" pitchFamily="34" charset="0"/>
                        <a:cs typeface="Arial" panose="020B0604020202020204" pitchFamily="34" charset="0"/>
                      </a:endParaRP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351054"/>
                  </a:ext>
                </a:extLst>
              </a:tr>
            </a:tbl>
          </a:graphicData>
        </a:graphic>
      </p:graphicFrame>
    </p:spTree>
    <p:extLst>
      <p:ext uri="{BB962C8B-B14F-4D97-AF65-F5344CB8AC3E}">
        <p14:creationId xmlns:p14="http://schemas.microsoft.com/office/powerpoint/2010/main" val="111010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a:xfrm>
            <a:off x="182880" y="123971"/>
            <a:ext cx="11125722" cy="878702"/>
          </a:xfrm>
        </p:spPr>
        <p:txBody>
          <a:bodyPr anchor="t"/>
          <a:lstStyle/>
          <a:p>
            <a:r>
              <a:rPr lang="en-US" dirty="0"/>
              <a:t>Clackamas, Lane, Multnomah, </a:t>
            </a:r>
            <a:r>
              <a:rPr lang="en-US" sz="2800" dirty="0"/>
              <a:t>Washington, Yamhill Counties, OR</a:t>
            </a:r>
            <a:br>
              <a:rPr lang="en-US" dirty="0"/>
            </a:br>
            <a:r>
              <a:rPr lang="en-US" sz="2800" dirty="0">
                <a:solidFill>
                  <a:srgbClr val="00B050"/>
                </a:solidFill>
              </a:rPr>
              <a:t>2024 PPO Extra Benefits</a:t>
            </a:r>
          </a:p>
        </p:txBody>
      </p:sp>
      <p:graphicFrame>
        <p:nvGraphicFramePr>
          <p:cNvPr id="2" name="Table 4">
            <a:extLst>
              <a:ext uri="{FF2B5EF4-FFF2-40B4-BE49-F238E27FC236}">
                <a16:creationId xmlns:a16="http://schemas.microsoft.com/office/drawing/2014/main" id="{453B37BE-76E5-89C2-9A6D-0C7602EB3377}"/>
              </a:ext>
            </a:extLst>
          </p:cNvPr>
          <p:cNvGraphicFramePr>
            <a:graphicFrameLocks noGrp="1"/>
          </p:cNvGraphicFramePr>
          <p:nvPr/>
        </p:nvGraphicFramePr>
        <p:xfrm>
          <a:off x="274320" y="914400"/>
          <a:ext cx="11705724" cy="539800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2400651">
                  <a:extLst>
                    <a:ext uri="{9D8B030D-6E8A-4147-A177-3AD203B41FA5}">
                      <a16:colId xmlns:a16="http://schemas.microsoft.com/office/drawing/2014/main" val="1736527910"/>
                    </a:ext>
                  </a:extLst>
                </a:gridCol>
                <a:gridCol w="2400651">
                  <a:extLst>
                    <a:ext uri="{9D8B030D-6E8A-4147-A177-3AD203B41FA5}">
                      <a16:colId xmlns:a16="http://schemas.microsoft.com/office/drawing/2014/main" val="3308675339"/>
                    </a:ext>
                  </a:extLst>
                </a:gridCol>
                <a:gridCol w="2400651">
                  <a:extLst>
                    <a:ext uri="{9D8B030D-6E8A-4147-A177-3AD203B41FA5}">
                      <a16:colId xmlns:a16="http://schemas.microsoft.com/office/drawing/2014/main" val="2055445705"/>
                    </a:ext>
                  </a:extLst>
                </a:gridCol>
                <a:gridCol w="2400651">
                  <a:extLst>
                    <a:ext uri="{9D8B030D-6E8A-4147-A177-3AD203B41FA5}">
                      <a16:colId xmlns:a16="http://schemas.microsoft.com/office/drawing/2014/main" val="2383441193"/>
                    </a:ext>
                  </a:extLst>
                </a:gridCol>
              </a:tblGrid>
              <a:tr h="149121">
                <a:tc>
                  <a:txBody>
                    <a:bodyPr/>
                    <a:lstStyle/>
                    <a:p>
                      <a:r>
                        <a:rPr lang="en-US" sz="1100" dirty="0">
                          <a:solidFill>
                            <a:schemeClr val="bg1"/>
                          </a:solidFill>
                          <a:latin typeface="Arial" panose="020B0604020202020204" pitchFamily="34" charset="0"/>
                          <a:cs typeface="Arial" panose="020B0604020202020204" pitchFamily="34" charset="0"/>
                        </a:rPr>
                        <a:t>Extra Benefits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H7006-018</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Select Rx (PPO) </a:t>
                      </a:r>
                    </a:p>
                    <a:p>
                      <a:pPr algn="ctr"/>
                      <a:r>
                        <a:rPr lang="en-US" sz="1100" b="0" i="1" dirty="0">
                          <a:solidFill>
                            <a:schemeClr val="bg1"/>
                          </a:solidFill>
                          <a:latin typeface="Arial" panose="020B0604020202020204" pitchFamily="34" charset="0"/>
                          <a:cs typeface="Arial" panose="020B0604020202020204" pitchFamily="34" charset="0"/>
                        </a:rPr>
                        <a:t>H7006-019</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H7006-020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p>
                    <a:p>
                      <a:pPr algn="ctr"/>
                      <a:r>
                        <a:rPr lang="en-US" sz="1100" b="0" i="1" dirty="0">
                          <a:solidFill>
                            <a:schemeClr val="bg1"/>
                          </a:solidFill>
                          <a:latin typeface="Arial" panose="020B0604020202020204" pitchFamily="34" charset="0"/>
                          <a:cs typeface="Arial" panose="020B0604020202020204" pitchFamily="34" charset="0"/>
                        </a:rPr>
                        <a:t>H7006-021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0">
                <a:tc>
                  <a:txBody>
                    <a:bodyPr/>
                    <a:lstStyle/>
                    <a:p>
                      <a:r>
                        <a:rPr lang="en-US" sz="1100" b="1" dirty="0">
                          <a:latin typeface="Arial" panose="020B0604020202020204" pitchFamily="34" charset="0"/>
                          <a:cs typeface="Arial" panose="020B0604020202020204" pitchFamily="34" charset="0"/>
                        </a:rPr>
                        <a:t>Annual physical exam</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250678">
                <a:tc>
                  <a:txBody>
                    <a:bodyPr/>
                    <a:lstStyle/>
                    <a:p>
                      <a:r>
                        <a:rPr lang="en-US" sz="1100" b="1" dirty="0">
                          <a:latin typeface="Arial" panose="020B0604020202020204" pitchFamily="34" charset="0"/>
                          <a:cs typeface="Arial" panose="020B0604020202020204" pitchFamily="34" charset="0"/>
                        </a:rPr>
                        <a:t>Routine chiropractic and  acupuncture services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covered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covered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Not covered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30 combined visits per year for routine chiropractic and acupuncture services (copays may apply)</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8334470"/>
                  </a:ext>
                </a:extLst>
              </a:tr>
              <a:tr h="250678">
                <a:tc>
                  <a:txBody>
                    <a:bodyPr/>
                    <a:lstStyle/>
                    <a:p>
                      <a:r>
                        <a:rPr lang="en-US" sz="1100" b="1" dirty="0">
                          <a:latin typeface="Arial" panose="020B0604020202020204" pitchFamily="34" charset="0"/>
                          <a:cs typeface="Arial" panose="020B0604020202020204" pitchFamily="34" charset="0"/>
                        </a:rPr>
                        <a:t>Fitness benefit</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$300 annual allowance for gym membership fees and classes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$600 annual allowance for gym membership fees and classes </a:t>
                      </a:r>
                    </a:p>
                    <a:p>
                      <a:pPr algn="ctr"/>
                      <a:r>
                        <a:rPr lang="en-US" sz="1100" dirty="0">
                          <a:solidFill>
                            <a:schemeClr val="tx1"/>
                          </a:solidFill>
                          <a:latin typeface="Arial" panose="020B0604020202020204" pitchFamily="34" charset="0"/>
                          <a:cs typeface="Arial" panose="020B0604020202020204" pitchFamily="34" charset="0"/>
                        </a:rPr>
                        <a:t>on Flex Card</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$600 annual allowance for gym membership fees and classes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$550 annual allowance for gym membership fees and classes </a:t>
                      </a:r>
                    </a:p>
                    <a:p>
                      <a:pPr algn="ctr"/>
                      <a:r>
                        <a:rPr lang="en-US" sz="1100" dirty="0">
                          <a:solidFill>
                            <a:schemeClr val="tx1"/>
                          </a:solidFill>
                          <a:latin typeface="Arial" panose="020B0604020202020204" pitchFamily="34" charset="0"/>
                          <a:cs typeface="Arial" panose="020B0604020202020204" pitchFamily="34" charset="0"/>
                        </a:rPr>
                        <a:t>on Flex Card</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179974">
                <a:tc>
                  <a:txBody>
                    <a:bodyPr/>
                    <a:lstStyle/>
                    <a:p>
                      <a:r>
                        <a:rPr lang="en-US" sz="1100" b="1" dirty="0">
                          <a:latin typeface="Arial" panose="020B0604020202020204" pitchFamily="34" charset="0"/>
                          <a:cs typeface="Arial" panose="020B0604020202020204" pitchFamily="34" charset="0"/>
                        </a:rPr>
                        <a:t>Personal emergency response system (PERS)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4">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wearable medical alert system through LifeStation, including wristwatch option with heart monitor and step counter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wearable medical alert system through LifeStation, including wristwatch option with heart monitor and step counter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wearable medical alert system through LifeStation, including wristwatch option with heart monitor and step counter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wearable medical alert system through LifeStation, including wristwatch option with heart monitor and step counter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116028"/>
                  </a:ext>
                </a:extLst>
              </a:tr>
              <a:tr h="179974">
                <a:tc>
                  <a:txBody>
                    <a:bodyPr/>
                    <a:lstStyle/>
                    <a:p>
                      <a:r>
                        <a:rPr lang="en-US" sz="1100" b="1" dirty="0">
                          <a:latin typeface="Arial" panose="020B0604020202020204" pitchFamily="34" charset="0"/>
                          <a:cs typeface="Arial" panose="020B0604020202020204" pitchFamily="34" charset="0"/>
                        </a:rPr>
                        <a:t>Preventive &amp; comprehensive dental services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$4,000 annual allowance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$4,000 annual allowance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$3,000 annual allowance </a:t>
                      </a:r>
                    </a:p>
                    <a:p>
                      <a:pPr algn="ct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$2,500 annual allowance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on Flex Card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0">
                <a:tc>
                  <a:txBody>
                    <a:bodyPr/>
                    <a:lstStyle/>
                    <a:p>
                      <a:r>
                        <a:rPr lang="en-US" sz="1100" b="1" dirty="0">
                          <a:latin typeface="Arial" panose="020B0604020202020204" pitchFamily="34" charset="0"/>
                          <a:cs typeface="Arial" panose="020B0604020202020204" pitchFamily="34" charset="0"/>
                        </a:rPr>
                        <a:t>Routine vision exam</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a:t>
                      </a:r>
                      <a:r>
                        <a:rPr lang="en-US" sz="1100" b="0" dirty="0">
                          <a:solidFill>
                            <a:schemeClr val="tx1"/>
                          </a:solidFill>
                          <a:latin typeface="Arial" panose="020B0604020202020204" pitchFamily="34" charset="0"/>
                          <a:cs typeface="Arial" panose="020B0604020202020204" pitchFamily="34" charset="0"/>
                        </a:rPr>
                        <a:t>1 every year </a:t>
                      </a:r>
                      <a:r>
                        <a:rPr lang="en-US" sz="1100" dirty="0">
                          <a:solidFill>
                            <a:schemeClr val="tx1"/>
                          </a:solidFill>
                          <a:latin typeface="Arial" panose="020B0604020202020204" pitchFamily="34" charset="0"/>
                          <a:cs typeface="Arial" panose="020B0604020202020204" pitchFamily="34" charset="0"/>
                        </a:rPr>
                        <a:t>(In network only)</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endParaRPr lang="en-US" sz="110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endParaRPr lang="en-US" sz="110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 (In network only)</a:t>
                      </a:r>
                      <a:endParaRPr lang="en-US" sz="110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250678">
                <a:tc>
                  <a:txBody>
                    <a:bodyPr/>
                    <a:lstStyle/>
                    <a:p>
                      <a:r>
                        <a:rPr lang="en-US" sz="1100" b="1" dirty="0">
                          <a:latin typeface="Arial" panose="020B0604020202020204" pitchFamily="34" charset="0"/>
                          <a:cs typeface="Arial" panose="020B0604020202020204" pitchFamily="34" charset="0"/>
                        </a:rPr>
                        <a:t>Routine eyewear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 allowance for frames and lenses, or $100 allowance for contact lenses per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$150 allowance for frames and lenses, or $100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$250 allowance for frames and lenses, or $100 allowance for contact lenses per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$200 allowance for frames and lenses, or $100 allowance for contact lenses per year</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0">
                <a:tc>
                  <a:txBody>
                    <a:bodyPr/>
                    <a:lstStyle/>
                    <a:p>
                      <a:r>
                        <a:rPr lang="en-US" sz="1100" b="1" dirty="0">
                          <a:latin typeface="Arial" panose="020B0604020202020204" pitchFamily="34" charset="0"/>
                          <a:cs typeface="Arial" panose="020B0604020202020204" pitchFamily="34" charset="0"/>
                        </a:rPr>
                        <a:t>Routine hearing exam</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for 1 every year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1 every year</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0">
                <a:tc>
                  <a:txBody>
                    <a:bodyPr/>
                    <a:lstStyle/>
                    <a:p>
                      <a:r>
                        <a:rPr lang="en-US" sz="1100" b="1" dirty="0">
                          <a:latin typeface="Arial" panose="020B0604020202020204" pitchFamily="34" charset="0"/>
                          <a:cs typeface="Arial" panose="020B0604020202020204" pitchFamily="34" charset="0"/>
                        </a:rPr>
                        <a:t>Hearing aids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4">
                  <a:txBody>
                    <a:bodyPr/>
                    <a:lstStyle/>
                    <a:p>
                      <a:pPr algn="ctr"/>
                      <a:r>
                        <a:rPr lang="en-US" sz="1100" dirty="0">
                          <a:solidFill>
                            <a:schemeClr val="tx1"/>
                          </a:solidFill>
                          <a:latin typeface="Arial" panose="020B0604020202020204" pitchFamily="34" charset="0"/>
                          <a:cs typeface="Arial" panose="020B0604020202020204" pitchFamily="34" charset="0"/>
                        </a:rPr>
                        <a:t>$1,500 annual allowance through Amplifon</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r>
                        <a:rPr lang="en-US" sz="1100" dirty="0">
                          <a:solidFill>
                            <a:schemeClr val="tx1"/>
                          </a:solidFill>
                          <a:latin typeface="Arial" panose="020B0604020202020204" pitchFamily="34" charset="0"/>
                          <a:cs typeface="Arial" panose="020B0604020202020204" pitchFamily="34" charset="0"/>
                        </a:rPr>
                        <a:t>$1,500 annual allowance </a:t>
                      </a:r>
                    </a:p>
                    <a:p>
                      <a:pPr algn="ctr"/>
                      <a:r>
                        <a:rPr lang="en-US" sz="1100" dirty="0">
                          <a:solidFill>
                            <a:schemeClr val="tx1"/>
                          </a:solidFill>
                          <a:latin typeface="Arial" panose="020B0604020202020204" pitchFamily="34" charset="0"/>
                          <a:cs typeface="Arial" panose="020B0604020202020204" pitchFamily="34" charset="0"/>
                        </a:rPr>
                        <a:t>through Amplifon</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r>
                        <a:rPr lang="en-US" sz="1100" dirty="0">
                          <a:solidFill>
                            <a:schemeClr val="tx1"/>
                          </a:solidFill>
                          <a:latin typeface="Arial" panose="020B0604020202020204" pitchFamily="34" charset="0"/>
                          <a:cs typeface="Arial" panose="020B0604020202020204" pitchFamily="34" charset="0"/>
                        </a:rPr>
                        <a:t>$1,500 annual allowance </a:t>
                      </a:r>
                    </a:p>
                    <a:p>
                      <a:pPr algn="ctr"/>
                      <a:r>
                        <a:rPr lang="en-US" sz="1100" dirty="0">
                          <a:solidFill>
                            <a:schemeClr val="tx1"/>
                          </a:solidFill>
                          <a:latin typeface="Arial" panose="020B0604020202020204" pitchFamily="34" charset="0"/>
                          <a:cs typeface="Arial" panose="020B0604020202020204" pitchFamily="34" charset="0"/>
                        </a:rPr>
                        <a:t>through Amplifon</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r>
                        <a:rPr lang="en-US" sz="1100" dirty="0">
                          <a:solidFill>
                            <a:schemeClr val="tx1"/>
                          </a:solidFill>
                          <a:latin typeface="Arial" panose="020B0604020202020204" pitchFamily="34" charset="0"/>
                          <a:cs typeface="Arial" panose="020B0604020202020204" pitchFamily="34" charset="0"/>
                        </a:rPr>
                        <a:t>$1,500 annual allowance </a:t>
                      </a:r>
                    </a:p>
                    <a:p>
                      <a:pPr algn="ctr"/>
                      <a:r>
                        <a:rPr lang="en-US" sz="1100" dirty="0">
                          <a:solidFill>
                            <a:schemeClr val="tx1"/>
                          </a:solidFill>
                          <a:latin typeface="Arial" panose="020B0604020202020204" pitchFamily="34" charset="0"/>
                          <a:cs typeface="Arial" panose="020B0604020202020204" pitchFamily="34" charset="0"/>
                        </a:rPr>
                        <a:t>through Amplifon</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0">
                <a:tc>
                  <a:txBody>
                    <a:bodyPr/>
                    <a:lstStyle/>
                    <a:p>
                      <a:r>
                        <a:rPr lang="en-US" sz="1100" b="1" dirty="0">
                          <a:latin typeface="Arial" panose="020B0604020202020204" pitchFamily="34" charset="0"/>
                          <a:cs typeface="Arial" panose="020B0604020202020204" pitchFamily="34" charset="0"/>
                        </a:rPr>
                        <a:t>Meals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4">
                  <a:txBody>
                    <a:bodyPr/>
                    <a:lstStyle/>
                    <a:p>
                      <a:pPr algn="ct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a qualifying health event</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250678">
                <a:tc>
                  <a:txBody>
                    <a:bodyPr/>
                    <a:lstStyle/>
                    <a:p>
                      <a:r>
                        <a:rPr lang="en-US" sz="1100" b="1" dirty="0">
                          <a:latin typeface="Arial" panose="020B0604020202020204" pitchFamily="34" charset="0"/>
                          <a:cs typeface="Arial" panose="020B0604020202020204" pitchFamily="34" charset="0"/>
                        </a:rPr>
                        <a:t>Transportation</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12 one-way trips per year to plan-approved, health-related locations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12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Not covered</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8198387"/>
                  </a:ext>
                </a:extLst>
              </a:tr>
              <a:tr h="0">
                <a:tc>
                  <a:txBody>
                    <a:bodyPr/>
                    <a:lstStyle/>
                    <a:p>
                      <a:r>
                        <a:rPr lang="en-US" sz="1100" b="1" dirty="0">
                          <a:latin typeface="Arial" panose="020B0604020202020204" pitchFamily="34" charset="0"/>
                          <a:cs typeface="Arial" panose="020B0604020202020204" pitchFamily="34" charset="0"/>
                        </a:rPr>
                        <a:t>Over the counter (OTC) items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$50 quarterly Flex Card allowance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$170 quarterly Flex Card allowance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$100 quarterly Flex Card allowance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$150 quarterly Flex Card allowance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0">
                <a:tc gridSpan="5">
                  <a:txBody>
                    <a:bodyPr/>
                    <a:lstStyle/>
                    <a:p>
                      <a:r>
                        <a:rPr lang="en-US" sz="1100" b="0" dirty="0">
                          <a:latin typeface="Arial" panose="020B0604020202020204" pitchFamily="34" charset="0"/>
                          <a:cs typeface="Arial" panose="020B0604020202020204" pitchFamily="34" charset="0"/>
                        </a:rPr>
                        <a:t>See the “Extra Benefits” section of the Enrollment Kit for a more detailed overview</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Arial" panose="020B0604020202020204" pitchFamily="34" charset="0"/>
                        <a:cs typeface="Arial" panose="020B0604020202020204" pitchFamily="34" charset="0"/>
                      </a:endParaRPr>
                    </a:p>
                  </a:txBody>
                  <a:tcPr marL="18288"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Arial" panose="020B0604020202020204" pitchFamily="34" charset="0"/>
                        <a:cs typeface="Arial" panose="020B0604020202020204" pitchFamily="34" charset="0"/>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257398"/>
                  </a:ext>
                </a:extLst>
              </a:tr>
            </a:tbl>
          </a:graphicData>
        </a:graphic>
      </p:graphicFrame>
    </p:spTree>
    <p:extLst>
      <p:ext uri="{BB962C8B-B14F-4D97-AF65-F5344CB8AC3E}">
        <p14:creationId xmlns:p14="http://schemas.microsoft.com/office/powerpoint/2010/main" val="372727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a:xfrm>
            <a:off x="182880" y="123971"/>
            <a:ext cx="11125722" cy="878702"/>
          </a:xfrm>
        </p:spPr>
        <p:txBody>
          <a:bodyPr anchor="t"/>
          <a:lstStyle/>
          <a:p>
            <a:r>
              <a:rPr lang="en-US" dirty="0"/>
              <a:t>Clackamas, Lane, Multnomah, </a:t>
            </a:r>
            <a:r>
              <a:rPr lang="en-US" sz="2800" dirty="0"/>
              <a:t>Washington, Yamhill Counties, OR</a:t>
            </a:r>
            <a:br>
              <a:rPr lang="en-US" dirty="0"/>
            </a:br>
            <a:r>
              <a:rPr lang="en-US" sz="2800" dirty="0">
                <a:solidFill>
                  <a:srgbClr val="00B050"/>
                </a:solidFill>
              </a:rPr>
              <a:t>2024 PPO Prescription Drug Benefits</a:t>
            </a:r>
          </a:p>
        </p:txBody>
      </p:sp>
      <p:graphicFrame>
        <p:nvGraphicFramePr>
          <p:cNvPr id="2" name="Table 4">
            <a:extLst>
              <a:ext uri="{FF2B5EF4-FFF2-40B4-BE49-F238E27FC236}">
                <a16:creationId xmlns:a16="http://schemas.microsoft.com/office/drawing/2014/main" id="{27573494-0FB7-ADED-2EAD-8D7F44EF982B}"/>
              </a:ext>
            </a:extLst>
          </p:cNvPr>
          <p:cNvGraphicFramePr>
            <a:graphicFrameLocks noGrp="1"/>
          </p:cNvGraphicFramePr>
          <p:nvPr>
            <p:extLst>
              <p:ext uri="{D42A27DB-BD31-4B8C-83A1-F6EECF244321}">
                <p14:modId xmlns:p14="http://schemas.microsoft.com/office/powerpoint/2010/main" val="3053631815"/>
              </p:ext>
            </p:extLst>
          </p:nvPr>
        </p:nvGraphicFramePr>
        <p:xfrm>
          <a:off x="274320" y="914402"/>
          <a:ext cx="11705146" cy="4861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7996305"/>
                    </a:ext>
                  </a:extLst>
                </a:gridCol>
                <a:gridCol w="1371718">
                  <a:extLst>
                    <a:ext uri="{9D8B030D-6E8A-4147-A177-3AD203B41FA5}">
                      <a16:colId xmlns:a16="http://schemas.microsoft.com/office/drawing/2014/main" val="1736527910"/>
                    </a:ext>
                  </a:extLst>
                </a:gridCol>
                <a:gridCol w="1371718">
                  <a:extLst>
                    <a:ext uri="{9D8B030D-6E8A-4147-A177-3AD203B41FA5}">
                      <a16:colId xmlns:a16="http://schemas.microsoft.com/office/drawing/2014/main" val="2842650756"/>
                    </a:ext>
                  </a:extLst>
                </a:gridCol>
                <a:gridCol w="1371718">
                  <a:extLst>
                    <a:ext uri="{9D8B030D-6E8A-4147-A177-3AD203B41FA5}">
                      <a16:colId xmlns:a16="http://schemas.microsoft.com/office/drawing/2014/main" val="3308675339"/>
                    </a:ext>
                  </a:extLst>
                </a:gridCol>
                <a:gridCol w="1371718">
                  <a:extLst>
                    <a:ext uri="{9D8B030D-6E8A-4147-A177-3AD203B41FA5}">
                      <a16:colId xmlns:a16="http://schemas.microsoft.com/office/drawing/2014/main" val="1583475859"/>
                    </a:ext>
                  </a:extLst>
                </a:gridCol>
                <a:gridCol w="1371718">
                  <a:extLst>
                    <a:ext uri="{9D8B030D-6E8A-4147-A177-3AD203B41FA5}">
                      <a16:colId xmlns:a16="http://schemas.microsoft.com/office/drawing/2014/main" val="3219590167"/>
                    </a:ext>
                  </a:extLst>
                </a:gridCol>
                <a:gridCol w="1371718">
                  <a:extLst>
                    <a:ext uri="{9D8B030D-6E8A-4147-A177-3AD203B41FA5}">
                      <a16:colId xmlns:a16="http://schemas.microsoft.com/office/drawing/2014/main" val="2687269226"/>
                    </a:ext>
                  </a:extLst>
                </a:gridCol>
                <a:gridCol w="1371718">
                  <a:extLst>
                    <a:ext uri="{9D8B030D-6E8A-4147-A177-3AD203B41FA5}">
                      <a16:colId xmlns:a16="http://schemas.microsoft.com/office/drawing/2014/main" val="977258262"/>
                    </a:ext>
                  </a:extLst>
                </a:gridCol>
              </a:tblGrid>
              <a:tr h="204177">
                <a:tc>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Choice Rx (PPO) </a:t>
                      </a:r>
                    </a:p>
                    <a:p>
                      <a:pPr algn="ctr"/>
                      <a:r>
                        <a:rPr lang="en-US" sz="1100" b="0" i="1" dirty="0">
                          <a:solidFill>
                            <a:schemeClr val="bg1"/>
                          </a:solidFill>
                          <a:latin typeface="Arial" panose="020B0604020202020204" pitchFamily="34" charset="0"/>
                          <a:cs typeface="Arial" panose="020B0604020202020204" pitchFamily="34" charset="0"/>
                        </a:rPr>
                        <a:t>H7006-018</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Select Rx (PPO) </a:t>
                      </a:r>
                    </a:p>
                    <a:p>
                      <a:pPr algn="ctr"/>
                      <a:r>
                        <a:rPr lang="en-US" sz="1100" b="0" i="1" dirty="0">
                          <a:solidFill>
                            <a:schemeClr val="bg1"/>
                          </a:solidFill>
                          <a:latin typeface="Arial" panose="020B0604020202020204" pitchFamily="34" charset="0"/>
                          <a:cs typeface="Arial" panose="020B0604020202020204" pitchFamily="34" charset="0"/>
                        </a:rPr>
                        <a:t>H7006-019</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115E67"/>
                    </a:solidFill>
                  </a:tcPr>
                </a:tc>
                <a:tc gridSpan="2">
                  <a:txBody>
                    <a:bodyPr/>
                    <a:lstStyle/>
                    <a:p>
                      <a:pPr algn="ctr"/>
                      <a:r>
                        <a:rPr lang="en-US" sz="1100" b="1" dirty="0">
                          <a:solidFill>
                            <a:schemeClr val="bg1"/>
                          </a:solidFill>
                          <a:latin typeface="Arial" panose="020B0604020202020204" pitchFamily="34" charset="0"/>
                          <a:cs typeface="Arial" panose="020B0604020202020204" pitchFamily="34" charset="0"/>
                        </a:rPr>
                        <a:t>ATRIO Prime Rx (PPO) </a:t>
                      </a:r>
                    </a:p>
                    <a:p>
                      <a:pPr algn="ctr"/>
                      <a:r>
                        <a:rPr lang="en-US" sz="1100" b="0" i="1" dirty="0">
                          <a:solidFill>
                            <a:schemeClr val="bg1"/>
                          </a:solidFill>
                          <a:latin typeface="Arial" panose="020B0604020202020204" pitchFamily="34" charset="0"/>
                          <a:cs typeface="Arial" panose="020B0604020202020204" pitchFamily="34" charset="0"/>
                        </a:rPr>
                        <a:t>H7006-020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Freedom (PPO) </a:t>
                      </a:r>
                      <a:r>
                        <a:rPr lang="en-US" sz="1100" b="0" i="1" dirty="0">
                          <a:solidFill>
                            <a:schemeClr val="bg1"/>
                          </a:solidFill>
                          <a:latin typeface="Arial" panose="020B0604020202020204" pitchFamily="34" charset="0"/>
                          <a:cs typeface="Arial" panose="020B0604020202020204" pitchFamily="34" charset="0"/>
                        </a:rPr>
                        <a:t>H7006-021</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17487">
                <a:tc>
                  <a:txBody>
                    <a:bodyPr/>
                    <a:lstStyle/>
                    <a:p>
                      <a:r>
                        <a:rPr lang="en-US" sz="1100" b="1" dirty="0">
                          <a:latin typeface="Arial" panose="020B0604020202020204" pitchFamily="34" charset="0"/>
                          <a:cs typeface="Arial" panose="020B0604020202020204" pitchFamily="34" charset="0"/>
                        </a:rPr>
                        <a:t>Drug deductible</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45720"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rowSpan="10">
                  <a:txBody>
                    <a:bodyPr/>
                    <a:lstStyle/>
                    <a:p>
                      <a:pPr algn="ctr"/>
                      <a:r>
                        <a:rPr lang="en-US" sz="1100" b="0" i="1" dirty="0">
                          <a:latin typeface="Arial" panose="020B0604020202020204" pitchFamily="34" charset="0"/>
                          <a:cs typeface="Arial" panose="020B0604020202020204" pitchFamily="34" charset="0"/>
                        </a:rPr>
                        <a:t>Plan does not include </a:t>
                      </a:r>
                    </a:p>
                    <a:p>
                      <a:pPr algn="ctr"/>
                      <a:r>
                        <a:rPr lang="en-US" sz="1100" b="0" i="1" dirty="0">
                          <a:latin typeface="Arial" panose="020B0604020202020204" pitchFamily="34" charset="0"/>
                          <a:cs typeface="Arial" panose="020B0604020202020204" pitchFamily="34" charset="0"/>
                        </a:rPr>
                        <a:t>drug coverage</a:t>
                      </a:r>
                      <a:endParaRPr lang="en-US" sz="1100" b="0" dirty="0">
                        <a:solidFill>
                          <a:schemeClr val="tx1"/>
                        </a:solidFill>
                        <a:latin typeface="Arial" panose="020B0604020202020204" pitchFamily="34" charset="0"/>
                        <a:cs typeface="Arial" panose="020B0604020202020204" pitchFamily="34" charset="0"/>
                      </a:endParaRP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117487">
                <a:tc>
                  <a:txBody>
                    <a:bodyPr/>
                    <a:lstStyle/>
                    <a:p>
                      <a:r>
                        <a:rPr lang="en-US" sz="1100" b="1" dirty="0">
                          <a:solidFill>
                            <a:schemeClr val="bg1"/>
                          </a:solidFill>
                          <a:latin typeface="Arial" panose="020B0604020202020204" pitchFamily="34" charset="0"/>
                          <a:cs typeface="Arial" panose="020B0604020202020204" pitchFamily="34" charset="0"/>
                        </a:rPr>
                        <a:t>Drug Tiers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90-day supply</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116028"/>
                  </a:ext>
                </a:extLst>
              </a:tr>
              <a:tr h="234970">
                <a:tc>
                  <a:txBody>
                    <a:bodyPr/>
                    <a:lstStyle/>
                    <a:p>
                      <a:r>
                        <a:rPr lang="en-US" sz="1100" b="1" dirty="0">
                          <a:latin typeface="Arial" panose="020B0604020202020204" pitchFamily="34" charset="0"/>
                          <a:cs typeface="Arial" panose="020B0604020202020204" pitchFamily="34" charset="0"/>
                        </a:rPr>
                        <a:t>Tier 1</a:t>
                      </a:r>
                    </a:p>
                    <a:p>
                      <a:r>
                        <a:rPr lang="en-US" sz="1100" dirty="0">
                          <a:latin typeface="Arial" panose="020B0604020202020204" pitchFamily="34" charset="0"/>
                          <a:cs typeface="Arial" panose="020B0604020202020204" pitchFamily="34" charset="0"/>
                        </a:rPr>
                        <a:t>Preferred Generic</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234970">
                <a:tc>
                  <a:txBody>
                    <a:bodyPr/>
                    <a:lstStyle/>
                    <a:p>
                      <a:r>
                        <a:rPr lang="en-US" sz="1100" b="1" dirty="0">
                          <a:latin typeface="Arial" panose="020B0604020202020204" pitchFamily="34" charset="0"/>
                          <a:cs typeface="Arial" panose="020B0604020202020204" pitchFamily="34" charset="0"/>
                        </a:rPr>
                        <a:t>Tier 2</a:t>
                      </a:r>
                    </a:p>
                    <a:p>
                      <a:r>
                        <a:rPr lang="en-US" sz="1100" dirty="0">
                          <a:latin typeface="Arial" panose="020B0604020202020204" pitchFamily="34" charset="0"/>
                          <a:cs typeface="Arial" panose="020B0604020202020204" pitchFamily="34" charset="0"/>
                        </a:rPr>
                        <a:t>Generic</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234970">
                <a:tc>
                  <a:txBody>
                    <a:bodyPr/>
                    <a:lstStyle/>
                    <a:p>
                      <a:r>
                        <a:rPr lang="en-US" sz="1100" b="1" dirty="0">
                          <a:latin typeface="Arial" panose="020B0604020202020204" pitchFamily="34" charset="0"/>
                          <a:cs typeface="Arial" panose="020B0604020202020204" pitchFamily="34" charset="0"/>
                        </a:rPr>
                        <a:t>Tier 3*</a:t>
                      </a:r>
                    </a:p>
                    <a:p>
                      <a:r>
                        <a:rPr lang="en-US" sz="1100" dirty="0">
                          <a:latin typeface="Arial" panose="020B0604020202020204" pitchFamily="34" charset="0"/>
                          <a:cs typeface="Arial" panose="020B0604020202020204" pitchFamily="34" charset="0"/>
                        </a:rPr>
                        <a:t>Preferred Brand</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$94</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234970">
                <a:tc>
                  <a:txBody>
                    <a:bodyPr/>
                    <a:lstStyle/>
                    <a:p>
                      <a:r>
                        <a:rPr lang="en-US" sz="1100" b="1" dirty="0">
                          <a:latin typeface="Arial" panose="020B0604020202020204" pitchFamily="34" charset="0"/>
                          <a:cs typeface="Arial" panose="020B0604020202020204" pitchFamily="34" charset="0"/>
                        </a:rPr>
                        <a:t>Tier 4*</a:t>
                      </a:r>
                    </a:p>
                    <a:p>
                      <a:r>
                        <a:rPr lang="en-US" sz="1100" dirty="0">
                          <a:latin typeface="Arial" panose="020B0604020202020204" pitchFamily="34" charset="0"/>
                          <a:cs typeface="Arial" panose="020B0604020202020204" pitchFamily="34" charset="0"/>
                        </a:rPr>
                        <a:t>Non-Preferred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a:t>
                      </a:r>
                      <a:endParaRPr lang="en-US" sz="1100" dirty="0">
                        <a:solidFill>
                          <a:schemeClr val="tx1"/>
                        </a:solidFill>
                        <a:latin typeface="Arial" panose="020B0604020202020204" pitchFamily="34" charset="0"/>
                        <a:cs typeface="Arial" panose="020B0604020202020204" pitchFamily="34" charset="0"/>
                      </a:endParaRP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898385"/>
                  </a:ext>
                </a:extLst>
              </a:tr>
              <a:tr h="234970">
                <a:tc>
                  <a:txBody>
                    <a:bodyPr/>
                    <a:lstStyle/>
                    <a:p>
                      <a:r>
                        <a:rPr lang="en-US" sz="1100" b="1" dirty="0">
                          <a:latin typeface="Arial" panose="020B0604020202020204" pitchFamily="34" charset="0"/>
                          <a:cs typeface="Arial" panose="020B0604020202020204" pitchFamily="34" charset="0"/>
                        </a:rPr>
                        <a:t>Tier 5*</a:t>
                      </a:r>
                    </a:p>
                    <a:p>
                      <a:r>
                        <a:rPr lang="en-US" sz="1100" dirty="0">
                          <a:latin typeface="Arial" panose="020B0604020202020204" pitchFamily="34" charset="0"/>
                          <a:cs typeface="Arial" panose="020B0604020202020204" pitchFamily="34" charset="0"/>
                        </a:rPr>
                        <a:t>Specialty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33%</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33%</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33%</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N/A</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234970">
                <a:tc>
                  <a:txBody>
                    <a:bodyPr/>
                    <a:lstStyle/>
                    <a:p>
                      <a:r>
                        <a:rPr lang="en-US" sz="1100" b="1" dirty="0">
                          <a:latin typeface="Arial" panose="020B0604020202020204" pitchFamily="34" charset="0"/>
                          <a:cs typeface="Arial" panose="020B0604020202020204" pitchFamily="34" charset="0"/>
                        </a:rPr>
                        <a:t>Tier 6</a:t>
                      </a:r>
                    </a:p>
                    <a:p>
                      <a:r>
                        <a:rPr lang="en-US" sz="1100" dirty="0">
                          <a:latin typeface="Arial" panose="020B0604020202020204" pitchFamily="34" charset="0"/>
                          <a:cs typeface="Arial" panose="020B0604020202020204" pitchFamily="34" charset="0"/>
                        </a:rPr>
                        <a:t>Select Care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v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587429">
                <a:tc>
                  <a:txBody>
                    <a:bodyPr/>
                    <a:lstStyle/>
                    <a:p>
                      <a:r>
                        <a:rPr lang="en-US" sz="1100" b="1" dirty="0">
                          <a:latin typeface="Arial" panose="020B0604020202020204" pitchFamily="34" charset="0"/>
                          <a:cs typeface="Arial" panose="020B0604020202020204" pitchFamily="34" charset="0"/>
                        </a:rPr>
                        <a:t>Coverage Gap Stage</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When the total paid by you and the plan reaches $5,030, you move to the Coverage Gap Stage</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 </a:t>
                      </a:r>
                    </a:p>
                    <a:p>
                      <a:pPr algn="ctr"/>
                      <a:r>
                        <a:rPr lang="en-US" sz="1100" dirty="0">
                          <a:solidFill>
                            <a:schemeClr val="tx1"/>
                          </a:solidFill>
                          <a:latin typeface="Arial" panose="020B0604020202020204" pitchFamily="34" charset="0"/>
                          <a:cs typeface="Arial" panose="020B0604020202020204" pitchFamily="34" charset="0"/>
                        </a:rPr>
                        <a:t>for most brand name and generic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100" dirty="0">
                          <a:solidFill>
                            <a:schemeClr val="tx1"/>
                          </a:solidFill>
                          <a:latin typeface="Arial" panose="020B0604020202020204" pitchFamily="34" charset="0"/>
                          <a:cs typeface="Arial" panose="020B0604020202020204" pitchFamily="34" charset="0"/>
                        </a:rPr>
                        <a:t>There is a 75% discount</a:t>
                      </a:r>
                    </a:p>
                    <a:p>
                      <a:pPr algn="ctr"/>
                      <a:r>
                        <a:rPr lang="en-US" sz="1100" dirty="0">
                          <a:solidFill>
                            <a:schemeClr val="tx1"/>
                          </a:solidFill>
                          <a:latin typeface="Arial" panose="020B0604020202020204" pitchFamily="34" charset="0"/>
                          <a:cs typeface="Arial" panose="020B0604020202020204" pitchFamily="34" charset="0"/>
                        </a:rPr>
                        <a:t> for most brand name and generic drugs</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1100" b="0" dirty="0">
                        <a:solidFill>
                          <a:srgbClr val="FF0000"/>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09554"/>
                  </a:ext>
                </a:extLst>
              </a:tr>
              <a:tr h="469942">
                <a:tc>
                  <a:txBody>
                    <a:bodyPr/>
                    <a:lstStyle/>
                    <a:p>
                      <a:r>
                        <a:rPr lang="en-US" sz="1100" b="1" dirty="0">
                          <a:latin typeface="Arial" panose="020B0604020202020204" pitchFamily="34" charset="0"/>
                          <a:cs typeface="Arial" panose="020B0604020202020204" pitchFamily="34" charset="0"/>
                        </a:rPr>
                        <a:t>Catastrophic Coverage Stage</a:t>
                      </a:r>
                      <a:r>
                        <a:rPr lang="en-US" sz="1100" dirty="0">
                          <a:latin typeface="Arial" panose="020B0604020202020204" pitchFamily="34" charset="0"/>
                          <a:cs typeface="Arial" panose="020B0604020202020204" pitchFamily="34" charset="0"/>
                        </a:rPr>
                        <a:t>: After you have paid $8,000 out of pocket, you move to the Catastrophic Coverage Stage</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You pay nothing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through the end of the year</a:t>
                      </a:r>
                    </a:p>
                  </a:txBody>
                  <a:tcPr marL="45720" marR="9144"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dirty="0">
                        <a:solidFill>
                          <a:srgbClr val="FF0000"/>
                        </a:solidFill>
                        <a:latin typeface="Arial" panose="020B0604020202020204" pitchFamily="34" charset="0"/>
                        <a:cs typeface="Arial" panose="020B0604020202020204" pitchFamily="34" charset="0"/>
                      </a:endParaRPr>
                    </a:p>
                  </a:txBody>
                  <a:tcPr marL="18288" marR="9144"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2227408"/>
                  </a:ext>
                </a:extLst>
              </a:tr>
              <a:tr h="408354">
                <a:tc gridSpan="8">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*Part D deductible applies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Save one month’s copay by switching to a 90-day supply at a network retail or mail order pharmacy. Ask your doctor about a 100-day supply and save even more (restrictions may apply).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Note you will not pay more than $35 for a one-month supply of insulin, even if you have a deductible, you are in the Coverage Gap, or if you have an insulin pump and your insulin is covered under Part B.  $0 for adult vaccines recommended by the Centers for Disease Control, such as Shingles vaccine</a:t>
                      </a: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endParaRPr lang="en-US" sz="1100" dirty="0">
                        <a:latin typeface="Arial" panose="020B0604020202020204" pitchFamily="34" charset="0"/>
                        <a:cs typeface="Arial" panose="020B0604020202020204" pitchFamily="34" charset="0"/>
                      </a:endParaRPr>
                    </a:p>
                  </a:txBody>
                  <a:tcPr marL="45720" marR="45720" marT="27432" marB="27432"/>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txBody>
                  <a:tcPr marL="4572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351054"/>
                  </a:ext>
                </a:extLst>
              </a:tr>
            </a:tbl>
          </a:graphicData>
        </a:graphic>
      </p:graphicFrame>
      <p:sp>
        <p:nvSpPr>
          <p:cNvPr id="4" name="TextBox 3">
            <a:extLst>
              <a:ext uri="{FF2B5EF4-FFF2-40B4-BE49-F238E27FC236}">
                <a16:creationId xmlns:a16="http://schemas.microsoft.com/office/drawing/2014/main" id="{30F597A7-2FDD-F526-D63B-6D2C008FA511}"/>
              </a:ext>
            </a:extLst>
          </p:cNvPr>
          <p:cNvSpPr txBox="1"/>
          <p:nvPr/>
        </p:nvSpPr>
        <p:spPr>
          <a:xfrm>
            <a:off x="213360" y="5779388"/>
            <a:ext cx="11704320" cy="600164"/>
          </a:xfrm>
          <a:prstGeom prst="rect">
            <a:avLst/>
          </a:prstGeom>
          <a:noFill/>
        </p:spPr>
        <p:txBody>
          <a:bodyPr wrap="square">
            <a:spAutoFit/>
          </a:bodyPr>
          <a:lstStyle/>
          <a:p>
            <a:pPr defTabSz="889000"/>
            <a:r>
              <a:rPr lang="en-US" sz="1100" dirty="0">
                <a:latin typeface="Arial" panose="020B0604020202020204" pitchFamily="34" charset="0"/>
                <a:cs typeface="Arial" panose="020B0604020202020204" pitchFamily="34" charset="0"/>
              </a:rPr>
              <a:t>ATRIO Health Plans is a PPO, HMO and HMO D-SNP with Medicare and Oregon Health Plan contracts. Enrollment in ATRIO Health Plans depends on contract renewal. Out-of-network / non-contracted providers are under no obligation to treat Plan members except in emergency situations. Please call our Customer Service number or see your Evidence of Coverage for more information, including the cost sharing that applies to out-of-network services.  		H7006_MKG_BAAG_PORT1-2_2024_M; H7006_MKG_BAAG_PORT2-2_2024_M</a:t>
            </a:r>
          </a:p>
        </p:txBody>
      </p:sp>
    </p:spTree>
    <p:extLst>
      <p:ext uri="{BB962C8B-B14F-4D97-AF65-F5344CB8AC3E}">
        <p14:creationId xmlns:p14="http://schemas.microsoft.com/office/powerpoint/2010/main" val="289532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Marion and Polk Counties, OR</a:t>
            </a:r>
            <a:br>
              <a:rPr lang="en-US" sz="2800" dirty="0"/>
            </a:br>
            <a:r>
              <a:rPr lang="en-US" sz="2800" dirty="0">
                <a:solidFill>
                  <a:srgbClr val="00B050"/>
                </a:solidFill>
              </a:rPr>
              <a:t>2024 HMO D-SNP </a:t>
            </a:r>
            <a:br>
              <a:rPr lang="en-US" sz="2800" dirty="0">
                <a:solidFill>
                  <a:srgbClr val="00B050"/>
                </a:solidFill>
              </a:rPr>
            </a:br>
            <a:r>
              <a:rPr lang="en-US" sz="2800" dirty="0">
                <a:solidFill>
                  <a:srgbClr val="00B050"/>
                </a:solidFill>
              </a:rPr>
              <a:t>Medical Benefits</a:t>
            </a:r>
          </a:p>
        </p:txBody>
      </p:sp>
      <p:graphicFrame>
        <p:nvGraphicFramePr>
          <p:cNvPr id="2" name="Table 4">
            <a:extLst>
              <a:ext uri="{FF2B5EF4-FFF2-40B4-BE49-F238E27FC236}">
                <a16:creationId xmlns:a16="http://schemas.microsoft.com/office/drawing/2014/main" id="{B2A1798F-DFFA-D935-4599-DD3048FA41B3}"/>
              </a:ext>
            </a:extLst>
          </p:cNvPr>
          <p:cNvGraphicFramePr>
            <a:graphicFrameLocks noGrp="1"/>
          </p:cNvGraphicFramePr>
          <p:nvPr>
            <p:extLst>
              <p:ext uri="{D42A27DB-BD31-4B8C-83A1-F6EECF244321}">
                <p14:modId xmlns:p14="http://schemas.microsoft.com/office/powerpoint/2010/main" val="4220640440"/>
              </p:ext>
            </p:extLst>
          </p:nvPr>
        </p:nvGraphicFramePr>
        <p:xfrm>
          <a:off x="5094508" y="451693"/>
          <a:ext cx="5934890" cy="5861304"/>
        </p:xfrm>
        <a:graphic>
          <a:graphicData uri="http://schemas.openxmlformats.org/drawingml/2006/table">
            <a:tbl>
              <a:tblPr firstRow="1" bandRow="1">
                <a:tableStyleId>{5C22544A-7EE6-4342-B048-85BDC9FD1C3A}</a:tableStyleId>
              </a:tblPr>
              <a:tblGrid>
                <a:gridCol w="3130186">
                  <a:extLst>
                    <a:ext uri="{9D8B030D-6E8A-4147-A177-3AD203B41FA5}">
                      <a16:colId xmlns:a16="http://schemas.microsoft.com/office/drawing/2014/main" val="297996305"/>
                    </a:ext>
                  </a:extLst>
                </a:gridCol>
                <a:gridCol w="2804704">
                  <a:extLst>
                    <a:ext uri="{9D8B030D-6E8A-4147-A177-3AD203B41FA5}">
                      <a16:colId xmlns:a16="http://schemas.microsoft.com/office/drawing/2014/main" val="3130304649"/>
                    </a:ext>
                  </a:extLst>
                </a:gridCol>
              </a:tblGrid>
              <a:tr h="131475">
                <a:tc>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ATRIO Special Needs Plan (Willamette) (HMO D-SNP) </a:t>
                      </a:r>
                      <a:r>
                        <a:rPr lang="en-US" sz="1100" b="0" i="1">
                          <a:solidFill>
                            <a:schemeClr val="bg1"/>
                          </a:solidFill>
                          <a:latin typeface="Arial" panose="020B0604020202020204" pitchFamily="34" charset="0"/>
                          <a:cs typeface="Arial" panose="020B0604020202020204" pitchFamily="34" charset="0"/>
                        </a:rPr>
                        <a:t>H5995-001</a:t>
                      </a:r>
                      <a:endParaRPr lang="en-US" sz="1100" b="0" i="1" dirty="0">
                        <a:solidFill>
                          <a:schemeClr val="bg1"/>
                        </a:solidFill>
                        <a:latin typeface="Arial" panose="020B0604020202020204" pitchFamily="34" charset="0"/>
                        <a:cs typeface="Arial" panose="020B0604020202020204" pitchFamily="34" charset="0"/>
                      </a:endParaRP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45076">
                <a:tc>
                  <a:txBody>
                    <a:bodyPr/>
                    <a:lstStyle/>
                    <a:p>
                      <a:r>
                        <a:rPr lang="en-US" sz="1100" dirty="0">
                          <a:latin typeface="Arial" panose="020B0604020202020204" pitchFamily="34" charset="0"/>
                          <a:cs typeface="Arial" panose="020B0604020202020204" pitchFamily="34" charset="0"/>
                        </a:rPr>
                        <a:t>Monthly plan premium (</a:t>
                      </a:r>
                      <a:r>
                        <a:rPr lang="en-US" sz="1100" i="1" dirty="0">
                          <a:latin typeface="Arial" panose="020B0604020202020204" pitchFamily="34" charset="0"/>
                          <a:cs typeface="Arial" panose="020B0604020202020204" pitchFamily="34" charset="0"/>
                        </a:rPr>
                        <a:t>Premium is paid by the Medicare Extra Help program</a:t>
                      </a:r>
                      <a:r>
                        <a:rPr lang="en-US" sz="1100" dirty="0">
                          <a:latin typeface="Arial" panose="020B0604020202020204" pitchFamily="34" charset="0"/>
                          <a:cs typeface="Arial" panose="020B0604020202020204" pitchFamily="34" charset="0"/>
                        </a:rPr>
                        <a: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82739">
                <a:tc>
                  <a:txBody>
                    <a:bodyPr/>
                    <a:lstStyle/>
                    <a:p>
                      <a:r>
                        <a:rPr lang="en-US" sz="1100" dirty="0">
                          <a:latin typeface="Arial" panose="020B0604020202020204" pitchFamily="34" charset="0"/>
                          <a:cs typeface="Arial" panose="020B0604020202020204" pitchFamily="34" charset="0"/>
                        </a:rPr>
                        <a:t>Plan deductible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a:solidFill>
                            <a:schemeClr val="tx1"/>
                          </a:solidFill>
                          <a:latin typeface="Arial" panose="020B0604020202020204" pitchFamily="34" charset="0"/>
                          <a:cs typeface="Arial" panose="020B0604020202020204" pitchFamily="34" charset="0"/>
                        </a:rPr>
                        <a:t>You pay nothing</a:t>
                      </a:r>
                      <a:endParaRPr lang="en-US" sz="1100" dirty="0">
                        <a:solidFill>
                          <a:schemeClr val="tx1"/>
                        </a:solidFill>
                        <a:latin typeface="Arial" panose="020B0604020202020204" pitchFamily="34" charset="0"/>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82739">
                <a:tc>
                  <a:txBody>
                    <a:bodyPr/>
                    <a:lstStyle/>
                    <a:p>
                      <a:r>
                        <a:rPr lang="en-US" sz="1100" dirty="0">
                          <a:latin typeface="Arial" panose="020B0604020202020204" pitchFamily="34" charset="0"/>
                          <a:cs typeface="Arial" panose="020B0604020202020204" pitchFamily="34" charset="0"/>
                        </a:rPr>
                        <a:t>Annual out-of-pocket maximum</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$6,700</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82739">
                <a:tc gridSpan="2">
                  <a:txBody>
                    <a:bodyPr/>
                    <a:lstStyle/>
                    <a:p>
                      <a:r>
                        <a:rPr lang="en-US" sz="1100" b="1" dirty="0">
                          <a:solidFill>
                            <a:schemeClr val="bg1"/>
                          </a:solidFill>
                          <a:latin typeface="Arial" panose="020B0604020202020204" pitchFamily="34" charset="0"/>
                          <a:cs typeface="Arial" panose="020B0604020202020204" pitchFamily="34" charset="0"/>
                        </a:rPr>
                        <a:t>Doctor Office Visits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3952116028"/>
                  </a:ext>
                </a:extLst>
              </a:tr>
              <a:tr h="82739">
                <a:tc>
                  <a:txBody>
                    <a:bodyPr/>
                    <a:lstStyle/>
                    <a:p>
                      <a:r>
                        <a:rPr lang="en-US" sz="1100" dirty="0">
                          <a:latin typeface="Arial" panose="020B0604020202020204" pitchFamily="34" charset="0"/>
                          <a:cs typeface="Arial" panose="020B0604020202020204" pitchFamily="34" charset="0"/>
                        </a:rPr>
                        <a:t>Primary care provider (PCP)</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You pay nothing</a:t>
                      </a:r>
                      <a:endParaRPr lang="en-US" sz="1100" b="0" dirty="0">
                        <a:solidFill>
                          <a:schemeClr val="tx1"/>
                        </a:solidFill>
                        <a:latin typeface="Arial" panose="020B0604020202020204" pitchFamily="34" charset="0"/>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82739">
                <a:tc>
                  <a:txBody>
                    <a:bodyPr/>
                    <a:lstStyle/>
                    <a:p>
                      <a:r>
                        <a:rPr lang="en-US" sz="1100" dirty="0">
                          <a:latin typeface="Arial" panose="020B0604020202020204" pitchFamily="34" charset="0"/>
                          <a:cs typeface="Arial" panose="020B0604020202020204" pitchFamily="34" charset="0"/>
                        </a:rPr>
                        <a:t>Specialist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82739">
                <a:tc>
                  <a:txBody>
                    <a:bodyPr/>
                    <a:lstStyle/>
                    <a:p>
                      <a:r>
                        <a:rPr lang="en-US" sz="1100" dirty="0">
                          <a:latin typeface="Arial" panose="020B0604020202020204" pitchFamily="34" charset="0"/>
                          <a:cs typeface="Arial" panose="020B0604020202020204" pitchFamily="34" charset="0"/>
                        </a:rPr>
                        <a:t>Telehealth</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82739">
                <a:tc gridSpan="2">
                  <a:txBody>
                    <a:bodyPr/>
                    <a:lstStyle/>
                    <a:p>
                      <a:r>
                        <a:rPr lang="en-US" sz="1100" b="1" dirty="0">
                          <a:solidFill>
                            <a:schemeClr val="bg1"/>
                          </a:solidFill>
                          <a:latin typeface="Arial" panose="020B0604020202020204" pitchFamily="34" charset="0"/>
                          <a:cs typeface="Arial" panose="020B0604020202020204" pitchFamily="34" charset="0"/>
                        </a:rPr>
                        <a:t>Inpatient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799898385"/>
                  </a:ext>
                </a:extLst>
              </a:tr>
              <a:tr h="82739">
                <a:tc>
                  <a:txBody>
                    <a:bodyPr/>
                    <a:lstStyle/>
                    <a:p>
                      <a:r>
                        <a:rPr lang="en-US" sz="1100" dirty="0">
                          <a:solidFill>
                            <a:schemeClr val="tx1"/>
                          </a:solidFill>
                          <a:latin typeface="Arial" panose="020B0604020202020204" pitchFamily="34" charset="0"/>
                          <a:cs typeface="Arial" panose="020B0604020202020204" pitchFamily="34" charset="0"/>
                        </a:rPr>
                        <a:t>Inpatient hospital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82739">
                <a:tc>
                  <a:txBody>
                    <a:bodyPr/>
                    <a:lstStyle/>
                    <a:p>
                      <a:r>
                        <a:rPr lang="en-US" sz="1100" dirty="0">
                          <a:latin typeface="Arial" panose="020B0604020202020204" pitchFamily="34" charset="0"/>
                          <a:cs typeface="Arial" panose="020B0604020202020204" pitchFamily="34" charset="0"/>
                        </a:rPr>
                        <a:t>Skilled nursing facility (SNF)</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82739">
                <a:tc gridSpan="2">
                  <a:txBody>
                    <a:bodyPr/>
                    <a:lstStyle/>
                    <a:p>
                      <a:r>
                        <a:rPr lang="en-US" sz="1100" b="1" dirty="0">
                          <a:solidFill>
                            <a:schemeClr val="bg1"/>
                          </a:solidFill>
                          <a:latin typeface="Arial" panose="020B0604020202020204" pitchFamily="34" charset="0"/>
                          <a:cs typeface="Arial" panose="020B0604020202020204" pitchFamily="34" charset="0"/>
                        </a:rPr>
                        <a:t>Outpatient Services</a:t>
                      </a:r>
                      <a:endParaRPr lang="en-US" sz="1100" b="1" dirty="0">
                        <a:solidFill>
                          <a:schemeClr val="tx1"/>
                        </a:solidFill>
                        <a:latin typeface="Arial" panose="020B0604020202020204" pitchFamily="34" charset="0"/>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tx1"/>
                        </a:solidFill>
                        <a:latin typeface="Arial" panose="020B0604020202020204" pitchFamily="34" charset="0"/>
                        <a:cs typeface="Arial" panose="020B0604020202020204" pitchFamily="34" charset="0"/>
                      </a:endParaRP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1718198387"/>
                  </a:ext>
                </a:extLst>
              </a:tr>
              <a:tr h="827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Outpatient hospital</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82739">
                <a:tc>
                  <a:txBody>
                    <a:bodyPr/>
                    <a:lstStyle/>
                    <a:p>
                      <a:r>
                        <a:rPr lang="en-US" sz="1100" dirty="0">
                          <a:latin typeface="Arial" panose="020B0604020202020204" pitchFamily="34" charset="0"/>
                          <a:cs typeface="Arial" panose="020B0604020202020204" pitchFamily="34" charset="0"/>
                        </a:rPr>
                        <a:t>Ambulatory surgery center</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57398"/>
                  </a:ext>
                </a:extLst>
              </a:tr>
              <a:tr h="827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Home health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5194209"/>
                  </a:ext>
                </a:extLst>
              </a:tr>
              <a:tr h="82739">
                <a:tc>
                  <a:txBody>
                    <a:bodyPr/>
                    <a:lstStyle/>
                    <a:p>
                      <a:r>
                        <a:rPr lang="en-US" sz="1100" dirty="0">
                          <a:latin typeface="Arial" panose="020B0604020202020204" pitchFamily="34" charset="0"/>
                          <a:cs typeface="Arial" panose="020B0604020202020204" pitchFamily="34" charset="0"/>
                        </a:rPr>
                        <a:t>Diabetes supplies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110162"/>
                  </a:ext>
                </a:extLst>
              </a:tr>
              <a:tr h="82739">
                <a:tc>
                  <a:txBody>
                    <a:bodyPr/>
                    <a:lstStyle/>
                    <a:p>
                      <a:r>
                        <a:rPr lang="en-US" sz="1100" dirty="0">
                          <a:latin typeface="Arial" panose="020B0604020202020204" pitchFamily="34" charset="0"/>
                          <a:cs typeface="Arial" panose="020B0604020202020204" pitchFamily="34" charset="0"/>
                        </a:rPr>
                        <a:t>Durable medical equipment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3054945"/>
                  </a:ext>
                </a:extLst>
              </a:tr>
              <a:tr h="82739">
                <a:tc gridSpan="2">
                  <a:txBody>
                    <a:bodyPr/>
                    <a:lstStyle/>
                    <a:p>
                      <a:r>
                        <a:rPr lang="en-US" sz="1100" b="1" dirty="0">
                          <a:solidFill>
                            <a:schemeClr val="bg1"/>
                          </a:solidFill>
                          <a:latin typeface="Arial" panose="020B0604020202020204" pitchFamily="34" charset="0"/>
                          <a:cs typeface="Arial" panose="020B0604020202020204" pitchFamily="34" charset="0"/>
                        </a:rPr>
                        <a:t>Lab Services and Other Tests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78045092"/>
                  </a:ext>
                </a:extLst>
              </a:tr>
              <a:tr h="82739">
                <a:tc>
                  <a:txBody>
                    <a:bodyPr/>
                    <a:lstStyle/>
                    <a:p>
                      <a:r>
                        <a:rPr lang="en-US" sz="1100" dirty="0">
                          <a:latin typeface="Arial" panose="020B0604020202020204" pitchFamily="34" charset="0"/>
                          <a:cs typeface="Arial" panose="020B0604020202020204" pitchFamily="34" charset="0"/>
                        </a:rPr>
                        <a:t>Laboratory tests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9094905"/>
                  </a:ext>
                </a:extLst>
              </a:tr>
              <a:tr h="82739">
                <a:tc>
                  <a:txBody>
                    <a:bodyPr/>
                    <a:lstStyle/>
                    <a:p>
                      <a:r>
                        <a:rPr lang="en-US" sz="1100" dirty="0">
                          <a:latin typeface="Arial" panose="020B0604020202020204" pitchFamily="34" charset="0"/>
                          <a:cs typeface="Arial" panose="020B0604020202020204" pitchFamily="34" charset="0"/>
                        </a:rPr>
                        <a:t>Diagnostic imaging (MRI/CT/PET)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8876518"/>
                  </a:ext>
                </a:extLst>
              </a:tr>
              <a:tr h="82739">
                <a:tc>
                  <a:txBody>
                    <a:bodyPr/>
                    <a:lstStyle/>
                    <a:p>
                      <a:r>
                        <a:rPr lang="en-US" sz="1100" dirty="0">
                          <a:latin typeface="Arial" panose="020B0604020202020204" pitchFamily="34" charset="0"/>
                          <a:cs typeface="Arial" panose="020B0604020202020204" pitchFamily="34" charset="0"/>
                        </a:rPr>
                        <a:t>X-rays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9710354"/>
                  </a:ext>
                </a:extLst>
              </a:tr>
              <a:tr h="82739">
                <a:tc gridSpan="2">
                  <a:txBody>
                    <a:bodyPr/>
                    <a:lstStyle/>
                    <a:p>
                      <a:r>
                        <a:rPr lang="en-US" sz="1100" b="1" dirty="0">
                          <a:solidFill>
                            <a:schemeClr val="bg1"/>
                          </a:solidFill>
                          <a:latin typeface="Arial" panose="020B0604020202020204" pitchFamily="34" charset="0"/>
                          <a:cs typeface="Arial" panose="020B0604020202020204" pitchFamily="34" charset="0"/>
                        </a:rPr>
                        <a:t>Emergency Services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endParaRPr lang="en-US" sz="1100" b="1" dirty="0">
                        <a:solidFill>
                          <a:schemeClr val="bg1"/>
                        </a:solidFill>
                        <a:latin typeface="Arial" panose="020B0604020202020204" pitchFamily="34" charset="0"/>
                        <a:cs typeface="Arial" panose="020B0604020202020204" pitchFamily="34" charset="0"/>
                      </a:endParaRP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988342289"/>
                  </a:ext>
                </a:extLst>
              </a:tr>
              <a:tr h="82739">
                <a:tc>
                  <a:txBody>
                    <a:bodyPr/>
                    <a:lstStyle/>
                    <a:p>
                      <a:r>
                        <a:rPr lang="en-US" sz="1100" dirty="0">
                          <a:latin typeface="Arial" panose="020B0604020202020204" pitchFamily="34" charset="0"/>
                          <a:cs typeface="Arial" panose="020B0604020202020204" pitchFamily="34" charset="0"/>
                        </a:rPr>
                        <a:t>Ambulance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09554"/>
                  </a:ext>
                </a:extLst>
              </a:tr>
              <a:tr h="82739">
                <a:tc>
                  <a:txBody>
                    <a:bodyPr/>
                    <a:lstStyle/>
                    <a:p>
                      <a:r>
                        <a:rPr lang="en-US" sz="1100" dirty="0">
                          <a:latin typeface="Arial" panose="020B0604020202020204" pitchFamily="34" charset="0"/>
                          <a:cs typeface="Arial" panose="020B0604020202020204" pitchFamily="34" charset="0"/>
                        </a:rPr>
                        <a:t>Emergency room</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2227408"/>
                  </a:ext>
                </a:extLst>
              </a:tr>
              <a:tr h="82739">
                <a:tc>
                  <a:txBody>
                    <a:bodyPr/>
                    <a:lstStyle/>
                    <a:p>
                      <a:r>
                        <a:rPr lang="en-US" sz="1100" dirty="0">
                          <a:latin typeface="Arial" panose="020B0604020202020204" pitchFamily="34" charset="0"/>
                          <a:cs typeface="Arial" panose="020B0604020202020204" pitchFamily="34" charset="0"/>
                        </a:rPr>
                        <a:t>Urgently needed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444580"/>
                  </a:ext>
                </a:extLst>
              </a:tr>
            </a:tbl>
          </a:graphicData>
        </a:graphic>
      </p:graphicFrame>
      <p:sp>
        <p:nvSpPr>
          <p:cNvPr id="4" name="TextBox 3">
            <a:extLst>
              <a:ext uri="{FF2B5EF4-FFF2-40B4-BE49-F238E27FC236}">
                <a16:creationId xmlns:a16="http://schemas.microsoft.com/office/drawing/2014/main" id="{0EC5EE6B-1E28-9335-CD6A-1D404CDFD5C9}"/>
              </a:ext>
            </a:extLst>
          </p:cNvPr>
          <p:cNvSpPr txBox="1"/>
          <p:nvPr/>
        </p:nvSpPr>
        <p:spPr>
          <a:xfrm>
            <a:off x="182880" y="1554480"/>
            <a:ext cx="4659708" cy="2308324"/>
          </a:xfrm>
          <a:prstGeom prst="rect">
            <a:avLst/>
          </a:prstGeom>
          <a:noFill/>
        </p:spPr>
        <p:txBody>
          <a:bodyPr wrap="square">
            <a:spAutoFit/>
          </a:bodyPr>
          <a:lstStyle/>
          <a:p>
            <a:pPr algn="ctr"/>
            <a:r>
              <a:rPr lang="en-US" sz="1600" b="1" dirty="0">
                <a:solidFill>
                  <a:srgbClr val="006666"/>
                </a:solidFill>
                <a:latin typeface="Nunito" pitchFamily="2" charset="0"/>
                <a:cs typeface="Arial" panose="020B0604020202020204" pitchFamily="34" charset="0"/>
              </a:rPr>
              <a:t>The </a:t>
            </a:r>
            <a:r>
              <a:rPr lang="en-US" sz="1600" b="1" dirty="0">
                <a:solidFill>
                  <a:srgbClr val="00B050"/>
                </a:solidFill>
                <a:latin typeface="Nunito" pitchFamily="2" charset="0"/>
                <a:cs typeface="Arial" panose="020B0604020202020204" pitchFamily="34" charset="0"/>
              </a:rPr>
              <a:t>ATRIO Special Needs Plan (Willamette) (HMO D-SNP)</a:t>
            </a:r>
            <a:r>
              <a:rPr lang="en-US" sz="1600" b="1" dirty="0">
                <a:solidFill>
                  <a:srgbClr val="006666"/>
                </a:solidFill>
                <a:latin typeface="Nunito" pitchFamily="2" charset="0"/>
                <a:cs typeface="Arial" panose="020B0604020202020204" pitchFamily="34" charset="0"/>
              </a:rPr>
              <a:t> is a Medicare Advantage HMO plan designed for people who have both Medicare Parts A &amp; B and full Oregon Health Plan (OHP) (Medicaid) benefits. </a:t>
            </a:r>
          </a:p>
          <a:p>
            <a:pPr algn="ctr"/>
            <a:endParaRPr lang="en-US" sz="1600" b="1" i="1" dirty="0">
              <a:solidFill>
                <a:srgbClr val="006666"/>
              </a:solidFill>
              <a:latin typeface="Nunito" pitchFamily="2" charset="0"/>
              <a:cs typeface="Arial" panose="020B0604020202020204" pitchFamily="34" charset="0"/>
            </a:endParaRPr>
          </a:p>
          <a:p>
            <a:pPr algn="ctr"/>
            <a:r>
              <a:rPr lang="en-US" sz="1600" b="1" i="1" dirty="0">
                <a:solidFill>
                  <a:srgbClr val="00B050"/>
                </a:solidFill>
                <a:latin typeface="Nunito" pitchFamily="2" charset="0"/>
                <a:cs typeface="Arial" panose="020B0604020202020204" pitchFamily="34" charset="0"/>
              </a:rPr>
              <a:t>Plan and/or drug cost-sharing (not all shown below) will apply if a plan member loses their Medicaid eligibility</a:t>
            </a:r>
            <a:r>
              <a:rPr lang="en-US" sz="1600" b="1" dirty="0">
                <a:solidFill>
                  <a:srgbClr val="00B050"/>
                </a:solidFill>
                <a:latin typeface="Nunito" pitchFamily="2" charset="0"/>
                <a:cs typeface="Arial" panose="020B0604020202020204" pitchFamily="34" charset="0"/>
              </a:rPr>
              <a:t>.</a:t>
            </a:r>
            <a:endParaRPr lang="en-US" sz="1600" b="1" dirty="0">
              <a:solidFill>
                <a:srgbClr val="00B050"/>
              </a:solidFill>
              <a:latin typeface="Nunito" pitchFamily="2" charset="0"/>
            </a:endParaRPr>
          </a:p>
        </p:txBody>
      </p:sp>
      <p:sp>
        <p:nvSpPr>
          <p:cNvPr id="6" name="TextBox 5">
            <a:extLst>
              <a:ext uri="{FF2B5EF4-FFF2-40B4-BE49-F238E27FC236}">
                <a16:creationId xmlns:a16="http://schemas.microsoft.com/office/drawing/2014/main" id="{92DD666A-13D8-A666-19CC-18D4068AA94B}"/>
              </a:ext>
            </a:extLst>
          </p:cNvPr>
          <p:cNvSpPr txBox="1"/>
          <p:nvPr/>
        </p:nvSpPr>
        <p:spPr>
          <a:xfrm>
            <a:off x="92584" y="5205001"/>
            <a:ext cx="5095234" cy="1107996"/>
          </a:xfrm>
          <a:prstGeom prst="rect">
            <a:avLst/>
          </a:prstGeom>
          <a:noFill/>
        </p:spPr>
        <p:txBody>
          <a:bodyPr wrap="square">
            <a:spAutoFit/>
          </a:bodyPr>
          <a:lstStyle/>
          <a:p>
            <a:pPr defTabSz="1114425"/>
            <a:r>
              <a:rPr lang="en-US" sz="1100" dirty="0">
                <a:latin typeface="Arial" panose="020B0604020202020204" pitchFamily="34" charset="0"/>
                <a:cs typeface="Arial" panose="020B0604020202020204" pitchFamily="34" charset="0"/>
              </a:rPr>
              <a:t>ATRIO Health Plans is a PPO, HMO, and HMO D-SNP with Medicare and Oregon Health Plan contracts. Enrollment in ATRIO Health Plans depends on contract renewal. ATRIO Health Plans has been approved by the National Committee for Quality Assurance (NCQA) to operate as a Dual Eligible Special Needs Plan (D-SNP) through 12/31/2024 based on a review of ATRIO Health Plans SNP Model of Care. 	H5995_MKG_BAAG_SNPMP-2_2024_M</a:t>
            </a:r>
          </a:p>
        </p:txBody>
      </p:sp>
    </p:spTree>
    <p:extLst>
      <p:ext uri="{BB962C8B-B14F-4D97-AF65-F5344CB8AC3E}">
        <p14:creationId xmlns:p14="http://schemas.microsoft.com/office/powerpoint/2010/main" val="373029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Marion and Polk Counties, OR</a:t>
            </a:r>
            <a:br>
              <a:rPr lang="en-US" sz="2800" dirty="0"/>
            </a:br>
            <a:r>
              <a:rPr lang="en-US" sz="2800" dirty="0">
                <a:solidFill>
                  <a:srgbClr val="00B050"/>
                </a:solidFill>
              </a:rPr>
              <a:t>2024 HMO D-SNP Extra Benefits and Prescription Drug Benefits</a:t>
            </a:r>
          </a:p>
        </p:txBody>
      </p:sp>
      <p:graphicFrame>
        <p:nvGraphicFramePr>
          <p:cNvPr id="2" name="Table 4">
            <a:extLst>
              <a:ext uri="{FF2B5EF4-FFF2-40B4-BE49-F238E27FC236}">
                <a16:creationId xmlns:a16="http://schemas.microsoft.com/office/drawing/2014/main" id="{B2F437FD-9149-4578-F10B-B485C243879C}"/>
              </a:ext>
            </a:extLst>
          </p:cNvPr>
          <p:cNvGraphicFramePr>
            <a:graphicFrameLocks noGrp="1"/>
          </p:cNvGraphicFramePr>
          <p:nvPr/>
        </p:nvGraphicFramePr>
        <p:xfrm>
          <a:off x="274320" y="1206978"/>
          <a:ext cx="11704320" cy="2767584"/>
        </p:xfrm>
        <a:graphic>
          <a:graphicData uri="http://schemas.openxmlformats.org/drawingml/2006/table">
            <a:tbl>
              <a:tblPr firstRow="1" bandRow="1">
                <a:tableStyleId>{5C22544A-7EE6-4342-B048-85BDC9FD1C3A}</a:tableStyleId>
              </a:tblPr>
              <a:tblGrid>
                <a:gridCol w="3961463">
                  <a:extLst>
                    <a:ext uri="{9D8B030D-6E8A-4147-A177-3AD203B41FA5}">
                      <a16:colId xmlns:a16="http://schemas.microsoft.com/office/drawing/2014/main" val="297996305"/>
                    </a:ext>
                  </a:extLst>
                </a:gridCol>
                <a:gridCol w="7742857">
                  <a:extLst>
                    <a:ext uri="{9D8B030D-6E8A-4147-A177-3AD203B41FA5}">
                      <a16:colId xmlns:a16="http://schemas.microsoft.com/office/drawing/2014/main" val="1736527910"/>
                    </a:ext>
                  </a:extLst>
                </a:gridCol>
              </a:tblGrid>
              <a:tr h="178084">
                <a:tc>
                  <a:txBody>
                    <a:bodyPr/>
                    <a:lstStyle/>
                    <a:p>
                      <a:r>
                        <a:rPr lang="en-US" sz="1100" dirty="0">
                          <a:solidFill>
                            <a:schemeClr val="bg1"/>
                          </a:solidFill>
                          <a:latin typeface="Arial" panose="020B0604020202020204" pitchFamily="34" charset="0"/>
                          <a:cs typeface="Arial" panose="020B0604020202020204" pitchFamily="34" charset="0"/>
                        </a:rPr>
                        <a:t>Extra Benefits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Special Needs Plan (Willamette) (HMO D-SNP) </a:t>
                      </a:r>
                    </a:p>
                    <a:p>
                      <a:pPr algn="ctr"/>
                      <a:r>
                        <a:rPr lang="en-US" sz="1100" b="0" i="1" dirty="0">
                          <a:solidFill>
                            <a:schemeClr val="bg1"/>
                          </a:solidFill>
                          <a:latin typeface="Arial" panose="020B0604020202020204" pitchFamily="34" charset="0"/>
                          <a:cs typeface="Arial" panose="020B0604020202020204" pitchFamily="34" charset="0"/>
                        </a:rPr>
                        <a:t>H5995-001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187295">
                <a:tc>
                  <a:txBody>
                    <a:bodyPr/>
                    <a:lstStyle/>
                    <a:p>
                      <a:r>
                        <a:rPr lang="en-US" sz="1100" b="1" dirty="0">
                          <a:latin typeface="Arial" panose="020B0604020202020204" pitchFamily="34" charset="0"/>
                          <a:cs typeface="Arial" panose="020B0604020202020204" pitchFamily="34" charset="0"/>
                        </a:rPr>
                        <a:t>Routine chiropractic and acupuncture, and naturopathic services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102859">
                <a:tc>
                  <a:txBody>
                    <a:bodyPr/>
                    <a:lstStyle/>
                    <a:p>
                      <a:r>
                        <a:rPr lang="en-US" sz="1100" b="1" dirty="0">
                          <a:latin typeface="Arial" panose="020B0604020202020204" pitchFamily="34" charset="0"/>
                          <a:cs typeface="Arial" panose="020B0604020202020204" pitchFamily="34" charset="0"/>
                        </a:rPr>
                        <a:t>Fitness benefit</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$450 annual allowance for gym membership fees and classes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102859">
                <a:tc>
                  <a:txBody>
                    <a:bodyPr/>
                    <a:lstStyle/>
                    <a:p>
                      <a:r>
                        <a:rPr lang="en-US" sz="1100" b="1" dirty="0">
                          <a:latin typeface="Arial" panose="020B0604020202020204" pitchFamily="34" charset="0"/>
                          <a:cs typeface="Arial" panose="020B0604020202020204" pitchFamily="34" charset="0"/>
                        </a:rPr>
                        <a:t>Personal emergency response system (PERS)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 for wearable medical alert system through LifeStation, including wristwatch option with heart monitor and step counter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6636966"/>
                  </a:ext>
                </a:extLst>
              </a:tr>
              <a:tr h="102859">
                <a:tc>
                  <a:txBody>
                    <a:bodyPr/>
                    <a:lstStyle/>
                    <a:p>
                      <a:r>
                        <a:rPr lang="en-US" sz="1100" b="1" dirty="0">
                          <a:latin typeface="Arial" panose="020B0604020202020204" pitchFamily="34" charset="0"/>
                          <a:cs typeface="Arial" panose="020B0604020202020204" pitchFamily="34" charset="0"/>
                        </a:rPr>
                        <a:t>Preventive &amp; comprehensive dental services</a:t>
                      </a:r>
                    </a:p>
                  </a:txBody>
                  <a:tcPr marL="4572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$1,250 annual allowance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102859">
                <a:tc>
                  <a:txBody>
                    <a:bodyPr/>
                    <a:lstStyle/>
                    <a:p>
                      <a:r>
                        <a:rPr lang="en-US" sz="1100" b="1" dirty="0">
                          <a:latin typeface="Arial" panose="020B0604020202020204" pitchFamily="34" charset="0"/>
                          <a:cs typeface="Arial" panose="020B0604020202020204" pitchFamily="34" charset="0"/>
                        </a:rPr>
                        <a:t>Routine vision exam</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a:t>
                      </a:r>
                      <a:r>
                        <a:rPr lang="en-US" sz="1100" b="0" dirty="0">
                          <a:solidFill>
                            <a:schemeClr val="tx1"/>
                          </a:solidFill>
                          <a:latin typeface="Arial" panose="020B0604020202020204" pitchFamily="34" charset="0"/>
                          <a:cs typeface="Arial" panose="020B0604020202020204" pitchFamily="34" charset="0"/>
                        </a:rPr>
                        <a:t>1 every year </a:t>
                      </a:r>
                      <a:r>
                        <a:rPr lang="en-US" sz="1100" dirty="0">
                          <a:solidFill>
                            <a:schemeClr val="tx1"/>
                          </a:solidFill>
                          <a:latin typeface="Arial" panose="020B0604020202020204" pitchFamily="34" charset="0"/>
                          <a:cs typeface="Arial" panose="020B0604020202020204" pitchFamily="34" charset="0"/>
                        </a:rPr>
                        <a:t>(In network only)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102859">
                <a:tc>
                  <a:txBody>
                    <a:bodyPr/>
                    <a:lstStyle/>
                    <a:p>
                      <a:r>
                        <a:rPr lang="en-US" sz="1100" b="1" dirty="0">
                          <a:latin typeface="Arial" panose="020B0604020202020204" pitchFamily="34" charset="0"/>
                          <a:cs typeface="Arial" panose="020B0604020202020204" pitchFamily="34" charset="0"/>
                        </a:rPr>
                        <a:t>Routine eyewear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$250 allowance for eyewear or contact lenses every two years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102859">
                <a:tc>
                  <a:txBody>
                    <a:bodyPr/>
                    <a:lstStyle/>
                    <a:p>
                      <a:r>
                        <a:rPr lang="en-US" sz="1100" b="1" dirty="0">
                          <a:latin typeface="Arial" panose="020B0604020202020204" pitchFamily="34" charset="0"/>
                          <a:cs typeface="Arial" panose="020B0604020202020204" pitchFamily="34" charset="0"/>
                        </a:rPr>
                        <a:t>Nutritional/Dietary Education</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 copay for up to 1 individual and 9 group sessions per year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51802222"/>
                  </a:ext>
                </a:extLst>
              </a:tr>
              <a:tr h="102859">
                <a:tc>
                  <a:txBody>
                    <a:bodyPr/>
                    <a:lstStyle/>
                    <a:p>
                      <a:r>
                        <a:rPr lang="en-US" sz="1100" b="1" dirty="0">
                          <a:latin typeface="Arial" panose="020B0604020202020204" pitchFamily="34" charset="0"/>
                          <a:cs typeface="Arial" panose="020B0604020202020204" pitchFamily="34" charset="0"/>
                        </a:rPr>
                        <a:t>Meals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 meals per day for 14 days after hospital stay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102859">
                <a:tc>
                  <a:txBody>
                    <a:bodyPr/>
                    <a:lstStyle/>
                    <a:p>
                      <a:r>
                        <a:rPr lang="en-US" sz="1100" b="1" dirty="0">
                          <a:latin typeface="Arial" panose="020B0604020202020204" pitchFamily="34" charset="0"/>
                          <a:cs typeface="Arial" panose="020B0604020202020204" pitchFamily="34" charset="0"/>
                        </a:rPr>
                        <a:t>Transportation</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18198387"/>
                  </a:ext>
                </a:extLst>
              </a:tr>
              <a:tr h="102859">
                <a:tc>
                  <a:txBody>
                    <a:bodyPr/>
                    <a:lstStyle/>
                    <a:p>
                      <a:r>
                        <a:rPr lang="en-US" sz="1100" b="1" dirty="0">
                          <a:latin typeface="Arial" panose="020B0604020202020204" pitchFamily="34" charset="0"/>
                          <a:cs typeface="Arial" panose="020B0604020202020204" pitchFamily="34" charset="0"/>
                        </a:rPr>
                        <a:t>Over the counter (OTC) items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$170 quarterly allowance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6475487"/>
                  </a:ext>
                </a:extLst>
              </a:tr>
              <a:tr h="102859">
                <a:tc gridSpan="2">
                  <a:txBody>
                    <a:bodyPr/>
                    <a:lstStyle/>
                    <a:p>
                      <a:r>
                        <a:rPr lang="en-US" sz="1100" b="0" dirty="0">
                          <a:latin typeface="Arial" panose="020B0604020202020204" pitchFamily="34" charset="0"/>
                          <a:cs typeface="Arial" panose="020B0604020202020204" pitchFamily="34" charset="0"/>
                        </a:rPr>
                        <a:t>See the “Extra Benefits” section of the Enrollment Kit for a more detailed overview</a:t>
                      </a:r>
                    </a:p>
                  </a:txBody>
                  <a:tcPr marL="45720" marR="9144"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7257398"/>
                  </a:ext>
                </a:extLst>
              </a:tr>
            </a:tbl>
          </a:graphicData>
        </a:graphic>
      </p:graphicFrame>
      <p:graphicFrame>
        <p:nvGraphicFramePr>
          <p:cNvPr id="3" name="Table 4">
            <a:extLst>
              <a:ext uri="{FF2B5EF4-FFF2-40B4-BE49-F238E27FC236}">
                <a16:creationId xmlns:a16="http://schemas.microsoft.com/office/drawing/2014/main" id="{3F797BA7-ECF0-3558-F689-B0AA802B9924}"/>
              </a:ext>
            </a:extLst>
          </p:cNvPr>
          <p:cNvGraphicFramePr>
            <a:graphicFrameLocks noGrp="1"/>
          </p:cNvGraphicFramePr>
          <p:nvPr/>
        </p:nvGraphicFramePr>
        <p:xfrm>
          <a:off x="274320" y="4648959"/>
          <a:ext cx="11704320" cy="1648968"/>
        </p:xfrm>
        <a:graphic>
          <a:graphicData uri="http://schemas.openxmlformats.org/drawingml/2006/table">
            <a:tbl>
              <a:tblPr firstRow="1" bandRow="1">
                <a:tableStyleId>{5C22544A-7EE6-4342-B048-85BDC9FD1C3A}</a:tableStyleId>
              </a:tblPr>
              <a:tblGrid>
                <a:gridCol w="3961462">
                  <a:extLst>
                    <a:ext uri="{9D8B030D-6E8A-4147-A177-3AD203B41FA5}">
                      <a16:colId xmlns:a16="http://schemas.microsoft.com/office/drawing/2014/main" val="297996305"/>
                    </a:ext>
                  </a:extLst>
                </a:gridCol>
                <a:gridCol w="7742858">
                  <a:extLst>
                    <a:ext uri="{9D8B030D-6E8A-4147-A177-3AD203B41FA5}">
                      <a16:colId xmlns:a16="http://schemas.microsoft.com/office/drawing/2014/main" val="1736527910"/>
                    </a:ext>
                  </a:extLst>
                </a:gridCol>
              </a:tblGrid>
              <a:tr h="0">
                <a:tc>
                  <a:txBody>
                    <a:bodyPr/>
                    <a:lstStyle/>
                    <a:p>
                      <a:r>
                        <a:rPr lang="en-US" sz="1100" dirty="0">
                          <a:solidFill>
                            <a:schemeClr val="bg1"/>
                          </a:solidFill>
                          <a:latin typeface="Arial" panose="020B0604020202020204" pitchFamily="34" charset="0"/>
                          <a:cs typeface="Arial" panose="020B0604020202020204" pitchFamily="34" charset="0"/>
                        </a:rPr>
                        <a:t>Subsidy Level </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Special Needs Plan (Willamette) (HMO D-SNP) </a:t>
                      </a:r>
                    </a:p>
                    <a:p>
                      <a:pPr algn="ctr"/>
                      <a:r>
                        <a:rPr lang="en-US" sz="1100" b="0" i="1" dirty="0">
                          <a:solidFill>
                            <a:schemeClr val="bg1"/>
                          </a:solidFill>
                          <a:latin typeface="Arial" panose="020B0604020202020204" pitchFamily="34" charset="0"/>
                          <a:cs typeface="Arial" panose="020B0604020202020204" pitchFamily="34" charset="0"/>
                        </a:rPr>
                        <a:t>H5995-001</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0">
                <a:tc>
                  <a:txBody>
                    <a:bodyPr/>
                    <a:lstStyle/>
                    <a:p>
                      <a:r>
                        <a:rPr lang="en-US" sz="1100" b="1" dirty="0">
                          <a:latin typeface="Arial" panose="020B0604020202020204" pitchFamily="34" charset="0"/>
                          <a:cs typeface="Arial" panose="020B0604020202020204" pitchFamily="34" charset="0"/>
                        </a:rPr>
                        <a:t>Drug Deductible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4878363"/>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1</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Generic drugs $4.50; $11.20 for brand and all other drugs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2</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Generic drugs $1.55; $4.60 for brand and all other drugs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3</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6636966"/>
                  </a:ext>
                </a:extLst>
              </a:tr>
              <a:tr h="0">
                <a:tc>
                  <a:txBody>
                    <a:bodyPr/>
                    <a:lstStyle/>
                    <a:p>
                      <a:r>
                        <a:rPr lang="en-US" sz="1100" b="1" dirty="0">
                          <a:latin typeface="Arial" panose="020B0604020202020204" pitchFamily="34" charset="0"/>
                          <a:cs typeface="Arial" panose="020B0604020202020204" pitchFamily="34" charset="0"/>
                        </a:rPr>
                        <a:t>Catastrophic Coverage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257398"/>
                  </a:ext>
                </a:extLst>
              </a:tr>
            </a:tbl>
          </a:graphicData>
        </a:graphic>
      </p:graphicFrame>
      <p:sp>
        <p:nvSpPr>
          <p:cNvPr id="8" name="TextBox 7">
            <a:extLst>
              <a:ext uri="{FF2B5EF4-FFF2-40B4-BE49-F238E27FC236}">
                <a16:creationId xmlns:a16="http://schemas.microsoft.com/office/drawing/2014/main" id="{AF4B2BC0-5271-A1C7-F17D-DDC91F38055D}"/>
              </a:ext>
            </a:extLst>
          </p:cNvPr>
          <p:cNvSpPr txBox="1"/>
          <p:nvPr/>
        </p:nvSpPr>
        <p:spPr>
          <a:xfrm>
            <a:off x="186193" y="4003529"/>
            <a:ext cx="3429000" cy="307777"/>
          </a:xfrm>
          <a:prstGeom prst="rect">
            <a:avLst/>
          </a:prstGeom>
          <a:noFill/>
        </p:spPr>
        <p:txBody>
          <a:bodyPr wrap="square">
            <a:spAutoFit/>
          </a:bodyPr>
          <a:lstStyle/>
          <a:p>
            <a:r>
              <a:rPr lang="en-US" sz="1400" b="1" dirty="0">
                <a:solidFill>
                  <a:srgbClr val="00B050"/>
                </a:solidFill>
                <a:latin typeface="Arial" panose="020B0604020202020204" pitchFamily="34" charset="0"/>
                <a:cs typeface="Arial" panose="020B0604020202020204" pitchFamily="34" charset="0"/>
              </a:rPr>
              <a:t>Prescription Drug Benefits</a:t>
            </a:r>
            <a:endParaRPr lang="en-US" sz="1400" dirty="0">
              <a:solidFill>
                <a:srgbClr val="00B050"/>
              </a:solidFill>
            </a:endParaRPr>
          </a:p>
        </p:txBody>
      </p:sp>
      <p:sp>
        <p:nvSpPr>
          <p:cNvPr id="9" name="TextBox 8">
            <a:extLst>
              <a:ext uri="{FF2B5EF4-FFF2-40B4-BE49-F238E27FC236}">
                <a16:creationId xmlns:a16="http://schemas.microsoft.com/office/drawing/2014/main" id="{2C7367CD-36F5-10D5-1B82-0CBF8BE410F5}"/>
              </a:ext>
            </a:extLst>
          </p:cNvPr>
          <p:cNvSpPr txBox="1"/>
          <p:nvPr/>
        </p:nvSpPr>
        <p:spPr>
          <a:xfrm>
            <a:off x="262393" y="4257056"/>
            <a:ext cx="11415824" cy="369332"/>
          </a:xfrm>
          <a:prstGeom prst="rect">
            <a:avLst/>
          </a:prstGeom>
          <a:noFill/>
        </p:spPr>
        <p:txBody>
          <a:bodyPr wrap="square" lIns="18288" tIns="0" rIns="0" bIns="0">
            <a:spAutoFit/>
          </a:bodyPr>
          <a:lstStyle/>
          <a:p>
            <a:r>
              <a:rPr lang="en-US" sz="1200" dirty="0">
                <a:latin typeface="Arial" panose="020B0604020202020204" pitchFamily="34" charset="0"/>
                <a:cs typeface="Arial" panose="020B0604020202020204" pitchFamily="34" charset="0"/>
              </a:rPr>
              <a:t>When you enroll, the plan will mail you a “LIS Rider” showing your LIS subsidy level. Depending on your LIS level, you pay the drug costs below until your total out-of-pocket costs reach $8,000 (including drugs purchased through your retail pharmacy or mail order, or if you are in a long-term care facility).</a:t>
            </a:r>
          </a:p>
        </p:txBody>
      </p:sp>
      <p:sp>
        <p:nvSpPr>
          <p:cNvPr id="10" name="TextBox 9">
            <a:extLst>
              <a:ext uri="{FF2B5EF4-FFF2-40B4-BE49-F238E27FC236}">
                <a16:creationId xmlns:a16="http://schemas.microsoft.com/office/drawing/2014/main" id="{69CFDC70-D32B-63A2-9A9C-627E3F0F7465}"/>
              </a:ext>
            </a:extLst>
          </p:cNvPr>
          <p:cNvSpPr txBox="1"/>
          <p:nvPr/>
        </p:nvSpPr>
        <p:spPr>
          <a:xfrm>
            <a:off x="186193" y="936006"/>
            <a:ext cx="3429000" cy="307777"/>
          </a:xfrm>
          <a:prstGeom prst="rect">
            <a:avLst/>
          </a:prstGeom>
          <a:noFill/>
        </p:spPr>
        <p:txBody>
          <a:bodyPr wrap="square">
            <a:spAutoFit/>
          </a:bodyPr>
          <a:lstStyle/>
          <a:p>
            <a:r>
              <a:rPr lang="en-US" sz="1400" b="1" dirty="0">
                <a:solidFill>
                  <a:srgbClr val="00B050"/>
                </a:solidFill>
                <a:latin typeface="Arial" panose="020B0604020202020204" pitchFamily="34" charset="0"/>
                <a:cs typeface="Arial" panose="020B0604020202020204" pitchFamily="34" charset="0"/>
              </a:rPr>
              <a:t>Supplemental (“Extra”) Benefits</a:t>
            </a:r>
            <a:endParaRPr lang="en-US" sz="1400" dirty="0">
              <a:solidFill>
                <a:srgbClr val="00B050"/>
              </a:solidFill>
            </a:endParaRPr>
          </a:p>
        </p:txBody>
      </p:sp>
    </p:spTree>
    <p:extLst>
      <p:ext uri="{BB962C8B-B14F-4D97-AF65-F5344CB8AC3E}">
        <p14:creationId xmlns:p14="http://schemas.microsoft.com/office/powerpoint/2010/main" val="1657902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Douglas County, OR</a:t>
            </a:r>
            <a:br>
              <a:rPr lang="en-US" sz="2800" dirty="0"/>
            </a:br>
            <a:r>
              <a:rPr lang="en-US" sz="2800" dirty="0">
                <a:solidFill>
                  <a:srgbClr val="00B050"/>
                </a:solidFill>
              </a:rPr>
              <a:t>2024 HMO D-SNP </a:t>
            </a:r>
            <a:br>
              <a:rPr lang="en-US" sz="2800" dirty="0">
                <a:solidFill>
                  <a:srgbClr val="00B050"/>
                </a:solidFill>
              </a:rPr>
            </a:br>
            <a:r>
              <a:rPr lang="en-US" sz="2800" dirty="0">
                <a:solidFill>
                  <a:srgbClr val="00B050"/>
                </a:solidFill>
              </a:rPr>
              <a:t>Medical Benefits</a:t>
            </a:r>
          </a:p>
        </p:txBody>
      </p:sp>
      <p:graphicFrame>
        <p:nvGraphicFramePr>
          <p:cNvPr id="2" name="Table 4">
            <a:extLst>
              <a:ext uri="{FF2B5EF4-FFF2-40B4-BE49-F238E27FC236}">
                <a16:creationId xmlns:a16="http://schemas.microsoft.com/office/drawing/2014/main" id="{B2A1798F-DFFA-D935-4599-DD3048FA41B3}"/>
              </a:ext>
            </a:extLst>
          </p:cNvPr>
          <p:cNvGraphicFramePr>
            <a:graphicFrameLocks noGrp="1"/>
          </p:cNvGraphicFramePr>
          <p:nvPr>
            <p:extLst>
              <p:ext uri="{D42A27DB-BD31-4B8C-83A1-F6EECF244321}">
                <p14:modId xmlns:p14="http://schemas.microsoft.com/office/powerpoint/2010/main" val="1223732562"/>
              </p:ext>
            </p:extLst>
          </p:nvPr>
        </p:nvGraphicFramePr>
        <p:xfrm>
          <a:off x="5094508" y="451693"/>
          <a:ext cx="5934890" cy="5861304"/>
        </p:xfrm>
        <a:graphic>
          <a:graphicData uri="http://schemas.openxmlformats.org/drawingml/2006/table">
            <a:tbl>
              <a:tblPr firstRow="1" bandRow="1">
                <a:tableStyleId>{5C22544A-7EE6-4342-B048-85BDC9FD1C3A}</a:tableStyleId>
              </a:tblPr>
              <a:tblGrid>
                <a:gridCol w="3130186">
                  <a:extLst>
                    <a:ext uri="{9D8B030D-6E8A-4147-A177-3AD203B41FA5}">
                      <a16:colId xmlns:a16="http://schemas.microsoft.com/office/drawing/2014/main" val="297996305"/>
                    </a:ext>
                  </a:extLst>
                </a:gridCol>
                <a:gridCol w="2804704">
                  <a:extLst>
                    <a:ext uri="{9D8B030D-6E8A-4147-A177-3AD203B41FA5}">
                      <a16:colId xmlns:a16="http://schemas.microsoft.com/office/drawing/2014/main" val="3130304649"/>
                    </a:ext>
                  </a:extLst>
                </a:gridCol>
              </a:tblGrid>
              <a:tr h="286257">
                <a:tc>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Special Needs Plan (HMO D-SNP) </a:t>
                      </a:r>
                    </a:p>
                    <a:p>
                      <a:pPr algn="ctr"/>
                      <a:r>
                        <a:rPr lang="en-US" sz="1100" b="0" i="1" dirty="0">
                          <a:solidFill>
                            <a:schemeClr val="bg1"/>
                          </a:solidFill>
                          <a:latin typeface="Arial" panose="020B0604020202020204" pitchFamily="34" charset="0"/>
                          <a:cs typeface="Arial" panose="020B0604020202020204" pitchFamily="34" charset="0"/>
                        </a:rPr>
                        <a:t>H3814-030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315870">
                <a:tc>
                  <a:txBody>
                    <a:bodyPr/>
                    <a:lstStyle/>
                    <a:p>
                      <a:r>
                        <a:rPr lang="en-US" sz="1100" dirty="0">
                          <a:latin typeface="Arial" panose="020B0604020202020204" pitchFamily="34" charset="0"/>
                          <a:cs typeface="Arial" panose="020B0604020202020204" pitchFamily="34" charset="0"/>
                        </a:rPr>
                        <a:t>Monthly plan premium  (</a:t>
                      </a:r>
                      <a:r>
                        <a:rPr lang="en-US" sz="1100" i="1" dirty="0">
                          <a:latin typeface="Arial" panose="020B0604020202020204" pitchFamily="34" charset="0"/>
                          <a:cs typeface="Arial" panose="020B0604020202020204" pitchFamily="34" charset="0"/>
                        </a:rPr>
                        <a:t>Premium is paid by the Medicare Extra Help program</a:t>
                      </a:r>
                      <a:r>
                        <a:rPr lang="en-US" sz="1100" dirty="0">
                          <a:latin typeface="Arial" panose="020B0604020202020204" pitchFamily="34" charset="0"/>
                          <a:cs typeface="Arial" panose="020B0604020202020204" pitchFamily="34" charset="0"/>
                        </a:rPr>
                        <a: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180145">
                <a:tc>
                  <a:txBody>
                    <a:bodyPr/>
                    <a:lstStyle/>
                    <a:p>
                      <a:r>
                        <a:rPr lang="en-US" sz="1100" dirty="0">
                          <a:latin typeface="Arial" panose="020B0604020202020204" pitchFamily="34" charset="0"/>
                          <a:cs typeface="Arial" panose="020B0604020202020204" pitchFamily="34" charset="0"/>
                        </a:rPr>
                        <a:t>Plan deductible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180145">
                <a:tc>
                  <a:txBody>
                    <a:bodyPr/>
                    <a:lstStyle/>
                    <a:p>
                      <a:r>
                        <a:rPr lang="en-US" sz="1100" dirty="0">
                          <a:latin typeface="Arial" panose="020B0604020202020204" pitchFamily="34" charset="0"/>
                          <a:cs typeface="Arial" panose="020B0604020202020204" pitchFamily="34" charset="0"/>
                        </a:rPr>
                        <a:t>Annual out-of-pocket maximum</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$6,500</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Doctor Office Visits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3952116028"/>
                  </a:ext>
                </a:extLst>
              </a:tr>
              <a:tr h="180145">
                <a:tc>
                  <a:txBody>
                    <a:bodyPr/>
                    <a:lstStyle/>
                    <a:p>
                      <a:r>
                        <a:rPr lang="en-US" sz="1100" dirty="0">
                          <a:latin typeface="Arial" panose="020B0604020202020204" pitchFamily="34" charset="0"/>
                          <a:cs typeface="Arial" panose="020B0604020202020204" pitchFamily="34" charset="0"/>
                        </a:rPr>
                        <a:t>Primary care provider (PCP)</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 pay nothing</a:t>
                      </a:r>
                      <a:endParaRPr lang="en-US" sz="1100" b="0" dirty="0">
                        <a:solidFill>
                          <a:schemeClr val="tx1"/>
                        </a:solidFill>
                        <a:latin typeface="Arial" panose="020B0604020202020204" pitchFamily="34" charset="0"/>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180145">
                <a:tc>
                  <a:txBody>
                    <a:bodyPr/>
                    <a:lstStyle/>
                    <a:p>
                      <a:r>
                        <a:rPr lang="en-US" sz="1100" dirty="0">
                          <a:latin typeface="Arial" panose="020B0604020202020204" pitchFamily="34" charset="0"/>
                          <a:cs typeface="Arial" panose="020B0604020202020204" pitchFamily="34" charset="0"/>
                        </a:rPr>
                        <a:t>Specialist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180145">
                <a:tc>
                  <a:txBody>
                    <a:bodyPr/>
                    <a:lstStyle/>
                    <a:p>
                      <a:r>
                        <a:rPr lang="en-US" sz="1100" dirty="0">
                          <a:latin typeface="Arial" panose="020B0604020202020204" pitchFamily="34" charset="0"/>
                          <a:cs typeface="Arial" panose="020B0604020202020204" pitchFamily="34" charset="0"/>
                        </a:rPr>
                        <a:t>Telehealth</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Inpatient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799898385"/>
                  </a:ext>
                </a:extLst>
              </a:tr>
              <a:tr h="180145">
                <a:tc>
                  <a:txBody>
                    <a:bodyPr/>
                    <a:lstStyle/>
                    <a:p>
                      <a:r>
                        <a:rPr lang="en-US" sz="1100" dirty="0">
                          <a:solidFill>
                            <a:schemeClr val="tx1"/>
                          </a:solidFill>
                          <a:latin typeface="Arial" panose="020B0604020202020204" pitchFamily="34" charset="0"/>
                          <a:cs typeface="Arial" panose="020B0604020202020204" pitchFamily="34" charset="0"/>
                        </a:rPr>
                        <a:t>Inpatient hospital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180145">
                <a:tc>
                  <a:txBody>
                    <a:bodyPr/>
                    <a:lstStyle/>
                    <a:p>
                      <a:r>
                        <a:rPr lang="en-US" sz="1100" dirty="0">
                          <a:latin typeface="Arial" panose="020B0604020202020204" pitchFamily="34" charset="0"/>
                          <a:cs typeface="Arial" panose="020B0604020202020204" pitchFamily="34" charset="0"/>
                        </a:rPr>
                        <a:t>Skilled nursing facility (SNF)</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Outpatient Services</a:t>
                      </a:r>
                      <a:endParaRPr lang="en-US" sz="1100" b="1" dirty="0">
                        <a:solidFill>
                          <a:schemeClr val="tx1"/>
                        </a:solidFill>
                        <a:latin typeface="Arial" panose="020B0604020202020204" pitchFamily="34" charset="0"/>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1718198387"/>
                  </a:ext>
                </a:extLst>
              </a:tr>
              <a:tr h="1801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Outpatient hospital</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180145">
                <a:tc>
                  <a:txBody>
                    <a:bodyPr/>
                    <a:lstStyle/>
                    <a:p>
                      <a:r>
                        <a:rPr lang="en-US" sz="1100" dirty="0">
                          <a:latin typeface="Arial" panose="020B0604020202020204" pitchFamily="34" charset="0"/>
                          <a:cs typeface="Arial" panose="020B0604020202020204" pitchFamily="34" charset="0"/>
                        </a:rPr>
                        <a:t>Ambulatory surgery center</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57398"/>
                  </a:ext>
                </a:extLst>
              </a:tr>
              <a:tr h="1801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Home health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5194209"/>
                  </a:ext>
                </a:extLst>
              </a:tr>
              <a:tr h="180145">
                <a:tc>
                  <a:txBody>
                    <a:bodyPr/>
                    <a:lstStyle/>
                    <a:p>
                      <a:r>
                        <a:rPr lang="en-US" sz="1100" dirty="0">
                          <a:latin typeface="Arial" panose="020B0604020202020204" pitchFamily="34" charset="0"/>
                          <a:cs typeface="Arial" panose="020B0604020202020204" pitchFamily="34" charset="0"/>
                        </a:rPr>
                        <a:t>Diabetes supplies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110162"/>
                  </a:ext>
                </a:extLst>
              </a:tr>
              <a:tr h="180145">
                <a:tc>
                  <a:txBody>
                    <a:bodyPr/>
                    <a:lstStyle/>
                    <a:p>
                      <a:r>
                        <a:rPr lang="en-US" sz="1100" dirty="0">
                          <a:latin typeface="Arial" panose="020B0604020202020204" pitchFamily="34" charset="0"/>
                          <a:cs typeface="Arial" panose="020B0604020202020204" pitchFamily="34" charset="0"/>
                        </a:rPr>
                        <a:t>Durable medical equipment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3054945"/>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Lab Services and Other Tests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78045092"/>
                  </a:ext>
                </a:extLst>
              </a:tr>
              <a:tr h="180145">
                <a:tc>
                  <a:txBody>
                    <a:bodyPr/>
                    <a:lstStyle/>
                    <a:p>
                      <a:r>
                        <a:rPr lang="en-US" sz="1100" dirty="0">
                          <a:latin typeface="Arial" panose="020B0604020202020204" pitchFamily="34" charset="0"/>
                          <a:cs typeface="Arial" panose="020B0604020202020204" pitchFamily="34" charset="0"/>
                        </a:rPr>
                        <a:t>Laboratory tests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9094905"/>
                  </a:ext>
                </a:extLst>
              </a:tr>
              <a:tr h="180145">
                <a:tc>
                  <a:txBody>
                    <a:bodyPr/>
                    <a:lstStyle/>
                    <a:p>
                      <a:r>
                        <a:rPr lang="en-US" sz="1100" dirty="0">
                          <a:latin typeface="Arial" panose="020B0604020202020204" pitchFamily="34" charset="0"/>
                          <a:cs typeface="Arial" panose="020B0604020202020204" pitchFamily="34" charset="0"/>
                        </a:rPr>
                        <a:t>Diagnostic imaging (MRI/CT/PET)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8876518"/>
                  </a:ext>
                </a:extLst>
              </a:tr>
              <a:tr h="180145">
                <a:tc>
                  <a:txBody>
                    <a:bodyPr/>
                    <a:lstStyle/>
                    <a:p>
                      <a:r>
                        <a:rPr lang="en-US" sz="1100" dirty="0">
                          <a:latin typeface="Arial" panose="020B0604020202020204" pitchFamily="34" charset="0"/>
                          <a:cs typeface="Arial" panose="020B0604020202020204" pitchFamily="34" charset="0"/>
                        </a:rPr>
                        <a:t>X-rays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9710354"/>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Emergency Services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988342289"/>
                  </a:ext>
                </a:extLst>
              </a:tr>
              <a:tr h="180145">
                <a:tc>
                  <a:txBody>
                    <a:bodyPr/>
                    <a:lstStyle/>
                    <a:p>
                      <a:r>
                        <a:rPr lang="en-US" sz="1100" dirty="0">
                          <a:latin typeface="Arial" panose="020B0604020202020204" pitchFamily="34" charset="0"/>
                          <a:cs typeface="Arial" panose="020B0604020202020204" pitchFamily="34" charset="0"/>
                        </a:rPr>
                        <a:t>Ambulance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09554"/>
                  </a:ext>
                </a:extLst>
              </a:tr>
              <a:tr h="180145">
                <a:tc>
                  <a:txBody>
                    <a:bodyPr/>
                    <a:lstStyle/>
                    <a:p>
                      <a:r>
                        <a:rPr lang="en-US" sz="1100" dirty="0">
                          <a:latin typeface="Arial" panose="020B0604020202020204" pitchFamily="34" charset="0"/>
                          <a:cs typeface="Arial" panose="020B0604020202020204" pitchFamily="34" charset="0"/>
                        </a:rPr>
                        <a:t>Emergency room</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2227408"/>
                  </a:ext>
                </a:extLst>
              </a:tr>
              <a:tr h="180145">
                <a:tc>
                  <a:txBody>
                    <a:bodyPr/>
                    <a:lstStyle/>
                    <a:p>
                      <a:r>
                        <a:rPr lang="en-US" sz="1100" dirty="0">
                          <a:latin typeface="Arial" panose="020B0604020202020204" pitchFamily="34" charset="0"/>
                          <a:cs typeface="Arial" panose="020B0604020202020204" pitchFamily="34" charset="0"/>
                        </a:rPr>
                        <a:t>Urgently needed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444580"/>
                  </a:ext>
                </a:extLst>
              </a:tr>
            </a:tbl>
          </a:graphicData>
        </a:graphic>
      </p:graphicFrame>
      <p:sp>
        <p:nvSpPr>
          <p:cNvPr id="4" name="TextBox 3">
            <a:extLst>
              <a:ext uri="{FF2B5EF4-FFF2-40B4-BE49-F238E27FC236}">
                <a16:creationId xmlns:a16="http://schemas.microsoft.com/office/drawing/2014/main" id="{0EC5EE6B-1E28-9335-CD6A-1D404CDFD5C9}"/>
              </a:ext>
            </a:extLst>
          </p:cNvPr>
          <p:cNvSpPr txBox="1"/>
          <p:nvPr/>
        </p:nvSpPr>
        <p:spPr>
          <a:xfrm>
            <a:off x="182880" y="1554480"/>
            <a:ext cx="4659708" cy="2308324"/>
          </a:xfrm>
          <a:prstGeom prst="rect">
            <a:avLst/>
          </a:prstGeom>
          <a:noFill/>
        </p:spPr>
        <p:txBody>
          <a:bodyPr wrap="square">
            <a:spAutoFit/>
          </a:bodyPr>
          <a:lstStyle/>
          <a:p>
            <a:pPr algn="ctr"/>
            <a:r>
              <a:rPr lang="en-US" sz="1600" b="1" dirty="0">
                <a:solidFill>
                  <a:srgbClr val="006666"/>
                </a:solidFill>
                <a:latin typeface="Nunito" pitchFamily="2" charset="0"/>
                <a:cs typeface="Arial" panose="020B0604020202020204" pitchFamily="34" charset="0"/>
              </a:rPr>
              <a:t>The </a:t>
            </a:r>
            <a:r>
              <a:rPr lang="en-US" sz="1600" b="1" dirty="0">
                <a:solidFill>
                  <a:srgbClr val="00B050"/>
                </a:solidFill>
                <a:latin typeface="Nunito" pitchFamily="2" charset="0"/>
                <a:cs typeface="Arial" panose="020B0604020202020204" pitchFamily="34" charset="0"/>
              </a:rPr>
              <a:t>ATRIO Special Needs Plan (HMO D-SNP)</a:t>
            </a:r>
            <a:r>
              <a:rPr lang="en-US" sz="1600" b="1" dirty="0">
                <a:solidFill>
                  <a:srgbClr val="006666"/>
                </a:solidFill>
                <a:latin typeface="Nunito" pitchFamily="2" charset="0"/>
                <a:cs typeface="Arial" panose="020B0604020202020204" pitchFamily="34" charset="0"/>
              </a:rPr>
              <a:t> is a Medicare Advantage HMO plan designed for people who have both Medicare Parts A &amp; B and full Oregon Health Plan (OHP) (Medicaid) benefits. </a:t>
            </a:r>
          </a:p>
          <a:p>
            <a:pPr algn="ctr"/>
            <a:endParaRPr lang="en-US" sz="1600" b="1" dirty="0">
              <a:solidFill>
                <a:srgbClr val="006666"/>
              </a:solidFill>
              <a:latin typeface="Nunito" pitchFamily="2" charset="0"/>
              <a:cs typeface="Arial" panose="020B0604020202020204" pitchFamily="34" charset="0"/>
            </a:endParaRPr>
          </a:p>
          <a:p>
            <a:pPr algn="ctr"/>
            <a:r>
              <a:rPr lang="en-US" sz="1600" b="1" i="1" dirty="0">
                <a:solidFill>
                  <a:srgbClr val="00B050"/>
                </a:solidFill>
                <a:latin typeface="Nunito" pitchFamily="2" charset="0"/>
                <a:cs typeface="Arial" panose="020B0604020202020204" pitchFamily="34" charset="0"/>
              </a:rPr>
              <a:t>Plan and/or drug cost-sharing (not all shown below) will apply if a plan member loses their Medicaid eligibility.</a:t>
            </a:r>
            <a:endParaRPr lang="en-US" sz="1600" b="1" i="1" dirty="0">
              <a:solidFill>
                <a:srgbClr val="00B050"/>
              </a:solidFill>
              <a:latin typeface="Nunito" pitchFamily="2" charset="0"/>
            </a:endParaRPr>
          </a:p>
        </p:txBody>
      </p:sp>
      <p:sp>
        <p:nvSpPr>
          <p:cNvPr id="3" name="TextBox 2">
            <a:extLst>
              <a:ext uri="{FF2B5EF4-FFF2-40B4-BE49-F238E27FC236}">
                <a16:creationId xmlns:a16="http://schemas.microsoft.com/office/drawing/2014/main" id="{676408EB-A3F4-C5D6-6D15-2C40F3862C83}"/>
              </a:ext>
            </a:extLst>
          </p:cNvPr>
          <p:cNvSpPr txBox="1"/>
          <p:nvPr/>
        </p:nvSpPr>
        <p:spPr>
          <a:xfrm>
            <a:off x="83253" y="5205001"/>
            <a:ext cx="5095234" cy="1107996"/>
          </a:xfrm>
          <a:prstGeom prst="rect">
            <a:avLst/>
          </a:prstGeom>
          <a:noFill/>
        </p:spPr>
        <p:txBody>
          <a:bodyPr wrap="square">
            <a:spAutoFit/>
          </a:bodyPr>
          <a:lstStyle/>
          <a:p>
            <a:pPr defTabSz="1114425"/>
            <a:r>
              <a:rPr lang="en-US" sz="1100" dirty="0">
                <a:latin typeface="Arial" panose="020B0604020202020204" pitchFamily="34" charset="0"/>
                <a:cs typeface="Arial" panose="020B0604020202020204" pitchFamily="34" charset="0"/>
              </a:rPr>
              <a:t>ATRIO Health Plans is a PPO, HMO, and HMO D-SNP with Medicare and Oregon Health Plan contracts. Enrollment in ATRIO Health Plans depends on contract renewal. ATRIO Health Plans has been approved by the National Committee for Quality Assurance (NCQA) to operate as a Dual Eligible Special Needs Plan (D-SNP) through 12/31/2024 based on a review of ATRIO Health Plans SNP Model of Care. 	</a:t>
            </a:r>
            <a:r>
              <a:rPr lang="nl-NL" sz="1100" dirty="0">
                <a:latin typeface="Arial" panose="020B0604020202020204" pitchFamily="34" charset="0"/>
                <a:cs typeface="Arial" panose="020B0604020202020204" pitchFamily="34" charset="0"/>
              </a:rPr>
              <a:t>H3814_MKG_BAAG_SNPD-2_2024_M</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56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p:txBody>
          <a:bodyPr/>
          <a:lstStyle/>
          <a:p>
            <a:r>
              <a:rPr lang="en-US" dirty="0"/>
              <a:t>Why ATRIO Health Plans</a:t>
            </a:r>
          </a:p>
        </p:txBody>
      </p:sp>
      <p:graphicFrame>
        <p:nvGraphicFramePr>
          <p:cNvPr id="2" name="Content Placeholder 6">
            <a:extLst>
              <a:ext uri="{FF2B5EF4-FFF2-40B4-BE49-F238E27FC236}">
                <a16:creationId xmlns:a16="http://schemas.microsoft.com/office/drawing/2014/main" id="{9945C203-D28E-AD84-95B2-FE99E52689DA}"/>
              </a:ext>
            </a:extLst>
          </p:cNvPr>
          <p:cNvGraphicFramePr>
            <a:graphicFrameLocks/>
          </p:cNvGraphicFramePr>
          <p:nvPr>
            <p:extLst>
              <p:ext uri="{D42A27DB-BD31-4B8C-83A1-F6EECF244321}">
                <p14:modId xmlns:p14="http://schemas.microsoft.com/office/powerpoint/2010/main" val="148443014"/>
              </p:ext>
            </p:extLst>
          </p:nvPr>
        </p:nvGraphicFramePr>
        <p:xfrm>
          <a:off x="6461760" y="1739226"/>
          <a:ext cx="4663440"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5">
            <a:extLst>
              <a:ext uri="{FF2B5EF4-FFF2-40B4-BE49-F238E27FC236}">
                <a16:creationId xmlns:a16="http://schemas.microsoft.com/office/drawing/2014/main" id="{5F930CD2-C6F4-FF5C-0978-904083AE75C6}"/>
              </a:ext>
            </a:extLst>
          </p:cNvPr>
          <p:cNvSpPr/>
          <p:nvPr/>
        </p:nvSpPr>
        <p:spPr>
          <a:xfrm>
            <a:off x="1163114" y="1650300"/>
            <a:ext cx="4251569" cy="4034981"/>
          </a:xfrm>
          <a:prstGeom prst="roundRect">
            <a:avLst/>
          </a:prstGeom>
          <a:solidFill>
            <a:srgbClr val="00B050">
              <a:alpha val="9093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schemeClr val="bg1"/>
                </a:solidFill>
                <a:latin typeface="Georgia" panose="02040502050405020303" pitchFamily="18" charset="0"/>
                <a:cs typeface="Arial" panose="020B0604020202020204" pitchFamily="34" charset="0"/>
              </a:rPr>
              <a:t>For 20 years, ATRIO has delivered high quality health insurance at a reasonable price, leveraged the talents of our people, and fostered deeper community connections. </a:t>
            </a:r>
          </a:p>
        </p:txBody>
      </p:sp>
    </p:spTree>
    <p:extLst>
      <p:ext uri="{BB962C8B-B14F-4D97-AF65-F5344CB8AC3E}">
        <p14:creationId xmlns:p14="http://schemas.microsoft.com/office/powerpoint/2010/main" val="1630371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Douglas County, OR</a:t>
            </a:r>
            <a:br>
              <a:rPr lang="en-US" sz="2800" dirty="0"/>
            </a:br>
            <a:r>
              <a:rPr lang="en-US" sz="2800" dirty="0">
                <a:solidFill>
                  <a:srgbClr val="00B050"/>
                </a:solidFill>
              </a:rPr>
              <a:t>2024 HMO D-SNP Extra Benefits and Prescription Drug Benefits</a:t>
            </a:r>
          </a:p>
        </p:txBody>
      </p:sp>
      <p:graphicFrame>
        <p:nvGraphicFramePr>
          <p:cNvPr id="2" name="Table 4">
            <a:extLst>
              <a:ext uri="{FF2B5EF4-FFF2-40B4-BE49-F238E27FC236}">
                <a16:creationId xmlns:a16="http://schemas.microsoft.com/office/drawing/2014/main" id="{B2F437FD-9149-4578-F10B-B485C243879C}"/>
              </a:ext>
            </a:extLst>
          </p:cNvPr>
          <p:cNvGraphicFramePr>
            <a:graphicFrameLocks noGrp="1"/>
          </p:cNvGraphicFramePr>
          <p:nvPr/>
        </p:nvGraphicFramePr>
        <p:xfrm>
          <a:off x="274320" y="1206978"/>
          <a:ext cx="11704320" cy="2767584"/>
        </p:xfrm>
        <a:graphic>
          <a:graphicData uri="http://schemas.openxmlformats.org/drawingml/2006/table">
            <a:tbl>
              <a:tblPr firstRow="1" bandRow="1">
                <a:tableStyleId>{5C22544A-7EE6-4342-B048-85BDC9FD1C3A}</a:tableStyleId>
              </a:tblPr>
              <a:tblGrid>
                <a:gridCol w="3961463">
                  <a:extLst>
                    <a:ext uri="{9D8B030D-6E8A-4147-A177-3AD203B41FA5}">
                      <a16:colId xmlns:a16="http://schemas.microsoft.com/office/drawing/2014/main" val="297996305"/>
                    </a:ext>
                  </a:extLst>
                </a:gridCol>
                <a:gridCol w="7742857">
                  <a:extLst>
                    <a:ext uri="{9D8B030D-6E8A-4147-A177-3AD203B41FA5}">
                      <a16:colId xmlns:a16="http://schemas.microsoft.com/office/drawing/2014/main" val="1736527910"/>
                    </a:ext>
                  </a:extLst>
                </a:gridCol>
              </a:tblGrid>
              <a:tr h="200877">
                <a:tc>
                  <a:txBody>
                    <a:bodyPr/>
                    <a:lstStyle/>
                    <a:p>
                      <a:r>
                        <a:rPr lang="en-US" sz="1100" dirty="0">
                          <a:solidFill>
                            <a:schemeClr val="bg1"/>
                          </a:solidFill>
                          <a:latin typeface="Arial" panose="020B0604020202020204" pitchFamily="34" charset="0"/>
                          <a:cs typeface="Arial" panose="020B0604020202020204" pitchFamily="34" charset="0"/>
                        </a:rPr>
                        <a:t>Extra Benefits</a:t>
                      </a:r>
                    </a:p>
                  </a:txBody>
                  <a:tcPr marL="45720" marR="0" marT="0" marB="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Special Needs Plan (HMO D-SNP) </a:t>
                      </a:r>
                    </a:p>
                    <a:p>
                      <a:pPr algn="ctr"/>
                      <a:r>
                        <a:rPr lang="en-US" sz="1100" b="0" i="1" dirty="0">
                          <a:solidFill>
                            <a:schemeClr val="bg1"/>
                          </a:solidFill>
                          <a:latin typeface="Arial" panose="020B0604020202020204" pitchFamily="34" charset="0"/>
                          <a:cs typeface="Arial" panose="020B0604020202020204" pitchFamily="34" charset="0"/>
                        </a:rPr>
                        <a:t>H3814-030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230874">
                <a:tc>
                  <a:txBody>
                    <a:bodyPr/>
                    <a:lstStyle/>
                    <a:p>
                      <a:r>
                        <a:rPr lang="en-US" sz="1100" b="1" dirty="0">
                          <a:latin typeface="Arial" panose="020B0604020202020204" pitchFamily="34" charset="0"/>
                          <a:cs typeface="Arial" panose="020B0604020202020204" pitchFamily="34" charset="0"/>
                        </a:rPr>
                        <a:t>Routine chiropractic and acupuncture, and naturopathic services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159134">
                <a:tc>
                  <a:txBody>
                    <a:bodyPr/>
                    <a:lstStyle/>
                    <a:p>
                      <a:r>
                        <a:rPr lang="en-US" sz="1100" b="1" dirty="0">
                          <a:latin typeface="Arial" panose="020B0604020202020204" pitchFamily="34" charset="0"/>
                          <a:cs typeface="Arial" panose="020B0604020202020204" pitchFamily="34" charset="0"/>
                        </a:rPr>
                        <a:t>Fitness benefit</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$450 annual allowance for gym membership fees and classes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159134">
                <a:tc>
                  <a:txBody>
                    <a:bodyPr/>
                    <a:lstStyle/>
                    <a:p>
                      <a:r>
                        <a:rPr lang="en-US" sz="1100" b="1" dirty="0">
                          <a:latin typeface="Arial" panose="020B0604020202020204" pitchFamily="34" charset="0"/>
                          <a:cs typeface="Arial" panose="020B0604020202020204" pitchFamily="34" charset="0"/>
                        </a:rPr>
                        <a:t>Personal emergency response system (PERS)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 for wearable medical alert system through LifeStation, including wristwatch option with heart monitor and step counter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6636966"/>
                  </a:ext>
                </a:extLst>
              </a:tr>
              <a:tr h="159134">
                <a:tc>
                  <a:txBody>
                    <a:bodyPr/>
                    <a:lstStyle/>
                    <a:p>
                      <a:r>
                        <a:rPr lang="en-US" sz="1100" b="1" dirty="0">
                          <a:latin typeface="Arial" panose="020B0604020202020204" pitchFamily="34" charset="0"/>
                          <a:cs typeface="Arial" panose="020B0604020202020204" pitchFamily="34" charset="0"/>
                        </a:rPr>
                        <a:t>Preventive &amp; comprehensive dental services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$375 annual allowance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116024">
                <a:tc>
                  <a:txBody>
                    <a:bodyPr/>
                    <a:lstStyle/>
                    <a:p>
                      <a:r>
                        <a:rPr lang="en-US" sz="1100" b="1" dirty="0">
                          <a:latin typeface="Arial" panose="020B0604020202020204" pitchFamily="34" charset="0"/>
                          <a:cs typeface="Arial" panose="020B0604020202020204" pitchFamily="34" charset="0"/>
                        </a:rPr>
                        <a:t>Routine vision exam</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a:t>
                      </a:r>
                      <a:r>
                        <a:rPr lang="en-US" sz="1100" b="0" dirty="0">
                          <a:solidFill>
                            <a:schemeClr val="tx1"/>
                          </a:solidFill>
                          <a:latin typeface="Arial" panose="020B0604020202020204" pitchFamily="34" charset="0"/>
                          <a:cs typeface="Arial" panose="020B0604020202020204" pitchFamily="34" charset="0"/>
                        </a:rPr>
                        <a:t>1 every year </a:t>
                      </a:r>
                      <a:r>
                        <a:rPr lang="en-US" sz="1100" dirty="0">
                          <a:solidFill>
                            <a:schemeClr val="tx1"/>
                          </a:solidFill>
                          <a:latin typeface="Arial" panose="020B0604020202020204" pitchFamily="34" charset="0"/>
                          <a:cs typeface="Arial" panose="020B0604020202020204" pitchFamily="34" charset="0"/>
                        </a:rPr>
                        <a:t>(In network only)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116024">
                <a:tc>
                  <a:txBody>
                    <a:bodyPr/>
                    <a:lstStyle/>
                    <a:p>
                      <a:r>
                        <a:rPr lang="en-US" sz="1100" b="1" dirty="0">
                          <a:latin typeface="Arial" panose="020B0604020202020204" pitchFamily="34" charset="0"/>
                          <a:cs typeface="Arial" panose="020B0604020202020204" pitchFamily="34" charset="0"/>
                        </a:rPr>
                        <a:t>Routine eyewear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$250 allowance for eyewear or contact lenses every two years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116024">
                <a:tc>
                  <a:txBody>
                    <a:bodyPr/>
                    <a:lstStyle/>
                    <a:p>
                      <a:r>
                        <a:rPr lang="en-US" sz="1100" b="1" dirty="0">
                          <a:latin typeface="Arial" panose="020B0604020202020204" pitchFamily="34" charset="0"/>
                          <a:cs typeface="Arial" panose="020B0604020202020204" pitchFamily="34" charset="0"/>
                        </a:rPr>
                        <a:t>Nutritional/Dietary Education</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$0 copay for up to 1 individual and 9 group sessions per year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51802222"/>
                  </a:ext>
                </a:extLst>
              </a:tr>
              <a:tr h="116024">
                <a:tc>
                  <a:txBody>
                    <a:bodyPr/>
                    <a:lstStyle/>
                    <a:p>
                      <a:r>
                        <a:rPr lang="en-US" sz="1100" b="1" dirty="0">
                          <a:latin typeface="Arial" panose="020B0604020202020204" pitchFamily="34" charset="0"/>
                          <a:cs typeface="Arial" panose="020B0604020202020204" pitchFamily="34" charset="0"/>
                        </a:rPr>
                        <a:t>Meals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hospital stay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159134">
                <a:tc>
                  <a:txBody>
                    <a:bodyPr/>
                    <a:lstStyle/>
                    <a:p>
                      <a:r>
                        <a:rPr lang="en-US" sz="1100" b="1" dirty="0">
                          <a:latin typeface="Arial" panose="020B0604020202020204" pitchFamily="34" charset="0"/>
                          <a:cs typeface="Arial" panose="020B0604020202020204" pitchFamily="34" charset="0"/>
                        </a:rPr>
                        <a:t>Transportation</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18198387"/>
                  </a:ext>
                </a:extLst>
              </a:tr>
              <a:tr h="116024">
                <a:tc>
                  <a:txBody>
                    <a:bodyPr/>
                    <a:lstStyle/>
                    <a:p>
                      <a:r>
                        <a:rPr lang="en-US" sz="1100" b="1" dirty="0">
                          <a:latin typeface="Arial" panose="020B0604020202020204" pitchFamily="34" charset="0"/>
                          <a:cs typeface="Arial" panose="020B0604020202020204" pitchFamily="34" charset="0"/>
                        </a:rPr>
                        <a:t>Over the counter (OTC) items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$170 quarterly allowance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6475487"/>
                  </a:ext>
                </a:extLst>
              </a:tr>
              <a:tr h="116024">
                <a:tc gridSpan="2">
                  <a:txBody>
                    <a:bodyPr/>
                    <a:lstStyle/>
                    <a:p>
                      <a:r>
                        <a:rPr lang="en-US" sz="1100" b="0" dirty="0">
                          <a:latin typeface="Arial" panose="020B0604020202020204" pitchFamily="34" charset="0"/>
                          <a:cs typeface="Arial" panose="020B0604020202020204" pitchFamily="34" charset="0"/>
                        </a:rPr>
                        <a:t>See the “Extra Benefits” section of the Enrollment Kit for a more detailed overview</a:t>
                      </a:r>
                    </a:p>
                  </a:txBody>
                  <a:tcPr marL="45720" marR="9144"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7257398"/>
                  </a:ext>
                </a:extLst>
              </a:tr>
            </a:tbl>
          </a:graphicData>
        </a:graphic>
      </p:graphicFrame>
      <p:graphicFrame>
        <p:nvGraphicFramePr>
          <p:cNvPr id="3" name="Table 4">
            <a:extLst>
              <a:ext uri="{FF2B5EF4-FFF2-40B4-BE49-F238E27FC236}">
                <a16:creationId xmlns:a16="http://schemas.microsoft.com/office/drawing/2014/main" id="{3F797BA7-ECF0-3558-F689-B0AA802B9924}"/>
              </a:ext>
            </a:extLst>
          </p:cNvPr>
          <p:cNvGraphicFramePr>
            <a:graphicFrameLocks noGrp="1"/>
          </p:cNvGraphicFramePr>
          <p:nvPr/>
        </p:nvGraphicFramePr>
        <p:xfrm>
          <a:off x="274320" y="4648959"/>
          <a:ext cx="11704320" cy="1648968"/>
        </p:xfrm>
        <a:graphic>
          <a:graphicData uri="http://schemas.openxmlformats.org/drawingml/2006/table">
            <a:tbl>
              <a:tblPr firstRow="1" bandRow="1">
                <a:tableStyleId>{5C22544A-7EE6-4342-B048-85BDC9FD1C3A}</a:tableStyleId>
              </a:tblPr>
              <a:tblGrid>
                <a:gridCol w="3961462">
                  <a:extLst>
                    <a:ext uri="{9D8B030D-6E8A-4147-A177-3AD203B41FA5}">
                      <a16:colId xmlns:a16="http://schemas.microsoft.com/office/drawing/2014/main" val="297996305"/>
                    </a:ext>
                  </a:extLst>
                </a:gridCol>
                <a:gridCol w="7742858">
                  <a:extLst>
                    <a:ext uri="{9D8B030D-6E8A-4147-A177-3AD203B41FA5}">
                      <a16:colId xmlns:a16="http://schemas.microsoft.com/office/drawing/2014/main" val="1736527910"/>
                    </a:ext>
                  </a:extLst>
                </a:gridCol>
              </a:tblGrid>
              <a:tr h="127818">
                <a:tc>
                  <a:txBody>
                    <a:bodyPr/>
                    <a:lstStyle/>
                    <a:p>
                      <a:r>
                        <a:rPr lang="en-US" sz="1100" dirty="0">
                          <a:solidFill>
                            <a:schemeClr val="bg1"/>
                          </a:solidFill>
                          <a:latin typeface="Arial" panose="020B0604020202020204" pitchFamily="34" charset="0"/>
                          <a:cs typeface="Arial" panose="020B0604020202020204" pitchFamily="34" charset="0"/>
                        </a:rPr>
                        <a:t>Subsidy Level </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Special Needs Plan (HMO D-SNP) </a:t>
                      </a:r>
                    </a:p>
                    <a:p>
                      <a:pPr algn="ctr"/>
                      <a:r>
                        <a:rPr lang="en-US" sz="1100" b="0" i="1" dirty="0">
                          <a:solidFill>
                            <a:schemeClr val="bg1"/>
                          </a:solidFill>
                          <a:latin typeface="Arial" panose="020B0604020202020204" pitchFamily="34" charset="0"/>
                          <a:cs typeface="Arial" panose="020B0604020202020204" pitchFamily="34" charset="0"/>
                        </a:rPr>
                        <a:t>H3814-030</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0">
                <a:tc>
                  <a:txBody>
                    <a:bodyPr/>
                    <a:lstStyle/>
                    <a:p>
                      <a:r>
                        <a:rPr lang="en-US" sz="1100" b="1" dirty="0">
                          <a:latin typeface="Arial" panose="020B0604020202020204" pitchFamily="34" charset="0"/>
                          <a:cs typeface="Arial" panose="020B0604020202020204" pitchFamily="34" charset="0"/>
                        </a:rPr>
                        <a:t>Drug Deductible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4878363"/>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1</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Generic drugs $4.50; $11.20 for brand and all other drugs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2</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Generic drugs $1.55; $4.60 for brand and all other drugs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3</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6636966"/>
                  </a:ext>
                </a:extLst>
              </a:tr>
              <a:tr h="0">
                <a:tc>
                  <a:txBody>
                    <a:bodyPr/>
                    <a:lstStyle/>
                    <a:p>
                      <a:r>
                        <a:rPr lang="en-US" sz="1100" b="1" dirty="0">
                          <a:latin typeface="Arial" panose="020B0604020202020204" pitchFamily="34" charset="0"/>
                          <a:cs typeface="Arial" panose="020B0604020202020204" pitchFamily="34" charset="0"/>
                        </a:rPr>
                        <a:t>Catastrophic Coverage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257398"/>
                  </a:ext>
                </a:extLst>
              </a:tr>
            </a:tbl>
          </a:graphicData>
        </a:graphic>
      </p:graphicFrame>
      <p:sp>
        <p:nvSpPr>
          <p:cNvPr id="8" name="TextBox 7">
            <a:extLst>
              <a:ext uri="{FF2B5EF4-FFF2-40B4-BE49-F238E27FC236}">
                <a16:creationId xmlns:a16="http://schemas.microsoft.com/office/drawing/2014/main" id="{6440F7B9-CE64-9D7D-D9B1-5EC8C0738B78}"/>
              </a:ext>
            </a:extLst>
          </p:cNvPr>
          <p:cNvSpPr txBox="1"/>
          <p:nvPr/>
        </p:nvSpPr>
        <p:spPr>
          <a:xfrm>
            <a:off x="186193" y="4003529"/>
            <a:ext cx="3429000" cy="307777"/>
          </a:xfrm>
          <a:prstGeom prst="rect">
            <a:avLst/>
          </a:prstGeom>
          <a:noFill/>
        </p:spPr>
        <p:txBody>
          <a:bodyPr wrap="square">
            <a:spAutoFit/>
          </a:bodyPr>
          <a:lstStyle/>
          <a:p>
            <a:r>
              <a:rPr lang="en-US" sz="1400" b="1" dirty="0">
                <a:solidFill>
                  <a:srgbClr val="00B050"/>
                </a:solidFill>
                <a:latin typeface="Arial" panose="020B0604020202020204" pitchFamily="34" charset="0"/>
                <a:cs typeface="Arial" panose="020B0604020202020204" pitchFamily="34" charset="0"/>
              </a:rPr>
              <a:t>Prescription Drug Benefits</a:t>
            </a:r>
            <a:endParaRPr lang="en-US" sz="1400" dirty="0">
              <a:solidFill>
                <a:srgbClr val="00B050"/>
              </a:solidFill>
            </a:endParaRPr>
          </a:p>
        </p:txBody>
      </p:sp>
      <p:sp>
        <p:nvSpPr>
          <p:cNvPr id="9" name="TextBox 8">
            <a:extLst>
              <a:ext uri="{FF2B5EF4-FFF2-40B4-BE49-F238E27FC236}">
                <a16:creationId xmlns:a16="http://schemas.microsoft.com/office/drawing/2014/main" id="{08D8C168-23F0-63F7-7A2C-D0FF2488C8CF}"/>
              </a:ext>
            </a:extLst>
          </p:cNvPr>
          <p:cNvSpPr txBox="1"/>
          <p:nvPr/>
        </p:nvSpPr>
        <p:spPr>
          <a:xfrm>
            <a:off x="262393" y="4257056"/>
            <a:ext cx="11415824" cy="369332"/>
          </a:xfrm>
          <a:prstGeom prst="rect">
            <a:avLst/>
          </a:prstGeom>
          <a:noFill/>
        </p:spPr>
        <p:txBody>
          <a:bodyPr wrap="square" lIns="18288" tIns="0" rIns="0" bIns="0">
            <a:spAutoFit/>
          </a:bodyPr>
          <a:lstStyle/>
          <a:p>
            <a:r>
              <a:rPr lang="en-US" sz="1200" dirty="0">
                <a:latin typeface="Arial" panose="020B0604020202020204" pitchFamily="34" charset="0"/>
                <a:cs typeface="Arial" panose="020B0604020202020204" pitchFamily="34" charset="0"/>
              </a:rPr>
              <a:t>When you enroll, the plan will mail you a “LIS Rider” showing your LIS subsidy level. Depending on your LIS level, you pay the drug costs below until your total out-of-pocket costs reach $8,000 (including drugs purchased through your retail pharmacy or mail order, or if you are in a long-term care facility).</a:t>
            </a:r>
          </a:p>
        </p:txBody>
      </p:sp>
      <p:sp>
        <p:nvSpPr>
          <p:cNvPr id="10" name="TextBox 9">
            <a:extLst>
              <a:ext uri="{FF2B5EF4-FFF2-40B4-BE49-F238E27FC236}">
                <a16:creationId xmlns:a16="http://schemas.microsoft.com/office/drawing/2014/main" id="{30D87B27-970E-0FF6-8071-74C2C44DED31}"/>
              </a:ext>
            </a:extLst>
          </p:cNvPr>
          <p:cNvSpPr txBox="1"/>
          <p:nvPr/>
        </p:nvSpPr>
        <p:spPr>
          <a:xfrm>
            <a:off x="186193" y="936006"/>
            <a:ext cx="3429000" cy="307777"/>
          </a:xfrm>
          <a:prstGeom prst="rect">
            <a:avLst/>
          </a:prstGeom>
          <a:noFill/>
        </p:spPr>
        <p:txBody>
          <a:bodyPr wrap="square">
            <a:spAutoFit/>
          </a:bodyPr>
          <a:lstStyle/>
          <a:p>
            <a:r>
              <a:rPr lang="en-US" sz="1400" b="1" dirty="0">
                <a:solidFill>
                  <a:srgbClr val="00B050"/>
                </a:solidFill>
                <a:latin typeface="Arial" panose="020B0604020202020204" pitchFamily="34" charset="0"/>
                <a:cs typeface="Arial" panose="020B0604020202020204" pitchFamily="34" charset="0"/>
              </a:rPr>
              <a:t>Supplemental (“Extra”) Benefits</a:t>
            </a:r>
            <a:endParaRPr lang="en-US" sz="1400" dirty="0">
              <a:solidFill>
                <a:srgbClr val="00B050"/>
              </a:solidFill>
            </a:endParaRPr>
          </a:p>
        </p:txBody>
      </p:sp>
    </p:spTree>
    <p:extLst>
      <p:ext uri="{BB962C8B-B14F-4D97-AF65-F5344CB8AC3E}">
        <p14:creationId xmlns:p14="http://schemas.microsoft.com/office/powerpoint/2010/main" val="1912738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Klamath County, OR</a:t>
            </a:r>
            <a:br>
              <a:rPr lang="en-US" sz="2800" dirty="0"/>
            </a:br>
            <a:r>
              <a:rPr lang="en-US" sz="2800" dirty="0">
                <a:solidFill>
                  <a:srgbClr val="00B050"/>
                </a:solidFill>
              </a:rPr>
              <a:t>2024 HMO D-SNP </a:t>
            </a:r>
            <a:br>
              <a:rPr lang="en-US" sz="2800" dirty="0">
                <a:solidFill>
                  <a:srgbClr val="00B050"/>
                </a:solidFill>
              </a:rPr>
            </a:br>
            <a:r>
              <a:rPr lang="en-US" sz="2800" dirty="0">
                <a:solidFill>
                  <a:srgbClr val="00B050"/>
                </a:solidFill>
              </a:rPr>
              <a:t>Medical Benefits</a:t>
            </a:r>
          </a:p>
        </p:txBody>
      </p:sp>
      <p:graphicFrame>
        <p:nvGraphicFramePr>
          <p:cNvPr id="2" name="Table 4">
            <a:extLst>
              <a:ext uri="{FF2B5EF4-FFF2-40B4-BE49-F238E27FC236}">
                <a16:creationId xmlns:a16="http://schemas.microsoft.com/office/drawing/2014/main" id="{B2A1798F-DFFA-D935-4599-DD3048FA41B3}"/>
              </a:ext>
            </a:extLst>
          </p:cNvPr>
          <p:cNvGraphicFramePr>
            <a:graphicFrameLocks noGrp="1"/>
          </p:cNvGraphicFramePr>
          <p:nvPr>
            <p:extLst>
              <p:ext uri="{D42A27DB-BD31-4B8C-83A1-F6EECF244321}">
                <p14:modId xmlns:p14="http://schemas.microsoft.com/office/powerpoint/2010/main" val="3282933323"/>
              </p:ext>
            </p:extLst>
          </p:nvPr>
        </p:nvGraphicFramePr>
        <p:xfrm>
          <a:off x="5094508" y="451693"/>
          <a:ext cx="5934890" cy="5861304"/>
        </p:xfrm>
        <a:graphic>
          <a:graphicData uri="http://schemas.openxmlformats.org/drawingml/2006/table">
            <a:tbl>
              <a:tblPr firstRow="1" bandRow="1">
                <a:tableStyleId>{5C22544A-7EE6-4342-B048-85BDC9FD1C3A}</a:tableStyleId>
              </a:tblPr>
              <a:tblGrid>
                <a:gridCol w="3130186">
                  <a:extLst>
                    <a:ext uri="{9D8B030D-6E8A-4147-A177-3AD203B41FA5}">
                      <a16:colId xmlns:a16="http://schemas.microsoft.com/office/drawing/2014/main" val="297996305"/>
                    </a:ext>
                  </a:extLst>
                </a:gridCol>
                <a:gridCol w="2804704">
                  <a:extLst>
                    <a:ext uri="{9D8B030D-6E8A-4147-A177-3AD203B41FA5}">
                      <a16:colId xmlns:a16="http://schemas.microsoft.com/office/drawing/2014/main" val="3130304649"/>
                    </a:ext>
                  </a:extLst>
                </a:gridCol>
              </a:tblGrid>
              <a:tr h="286257">
                <a:tc>
                  <a:txBody>
                    <a:bodyPr/>
                    <a:lstStyle/>
                    <a:p>
                      <a:r>
                        <a:rPr lang="en-US" sz="1100" b="1" dirty="0">
                          <a:solidFill>
                            <a:schemeClr val="bg1"/>
                          </a:solidFill>
                          <a:latin typeface="Arial" panose="020B0604020202020204" pitchFamily="34" charset="0"/>
                          <a:cs typeface="Arial" panose="020B0604020202020204" pitchFamily="34" charset="0"/>
                        </a:rPr>
                        <a:t>Plan Costs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Special Needs Plan (HMO D-SNP) </a:t>
                      </a:r>
                    </a:p>
                    <a:p>
                      <a:pPr algn="ctr"/>
                      <a:r>
                        <a:rPr lang="en-US" sz="1100" b="0" i="1" dirty="0">
                          <a:solidFill>
                            <a:schemeClr val="bg1"/>
                          </a:solidFill>
                          <a:latin typeface="Arial" panose="020B0604020202020204" pitchFamily="34" charset="0"/>
                          <a:cs typeface="Arial" panose="020B0604020202020204" pitchFamily="34" charset="0"/>
                        </a:rPr>
                        <a:t>H3814-007</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315870">
                <a:tc>
                  <a:txBody>
                    <a:bodyPr/>
                    <a:lstStyle/>
                    <a:p>
                      <a:r>
                        <a:rPr lang="en-US" sz="1100" dirty="0">
                          <a:latin typeface="Arial" panose="020B0604020202020204" pitchFamily="34" charset="0"/>
                          <a:cs typeface="Arial" panose="020B0604020202020204" pitchFamily="34" charset="0"/>
                        </a:rPr>
                        <a:t>Monthly plan premium  (</a:t>
                      </a:r>
                      <a:r>
                        <a:rPr lang="en-US" sz="1100" i="1" dirty="0">
                          <a:latin typeface="Arial" panose="020B0604020202020204" pitchFamily="34" charset="0"/>
                          <a:cs typeface="Arial" panose="020B0604020202020204" pitchFamily="34" charset="0"/>
                        </a:rPr>
                        <a:t>Premium is paid by the Medicare Extra Help program</a:t>
                      </a:r>
                      <a:r>
                        <a:rPr lang="en-US" sz="1100" dirty="0">
                          <a:latin typeface="Arial" panose="020B0604020202020204" pitchFamily="34" charset="0"/>
                          <a:cs typeface="Arial" panose="020B0604020202020204" pitchFamily="34" charset="0"/>
                        </a:rPr>
                        <a: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788718"/>
                  </a:ext>
                </a:extLst>
              </a:tr>
              <a:tr h="180145">
                <a:tc>
                  <a:txBody>
                    <a:bodyPr/>
                    <a:lstStyle/>
                    <a:p>
                      <a:r>
                        <a:rPr lang="en-US" sz="1100" dirty="0">
                          <a:latin typeface="Arial" panose="020B0604020202020204" pitchFamily="34" charset="0"/>
                          <a:cs typeface="Arial" panose="020B0604020202020204" pitchFamily="34" charset="0"/>
                        </a:rPr>
                        <a:t>Plan deductible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5588232"/>
                  </a:ext>
                </a:extLst>
              </a:tr>
              <a:tr h="180145">
                <a:tc>
                  <a:txBody>
                    <a:bodyPr/>
                    <a:lstStyle/>
                    <a:p>
                      <a:r>
                        <a:rPr lang="en-US" sz="1100" dirty="0">
                          <a:latin typeface="Arial" panose="020B0604020202020204" pitchFamily="34" charset="0"/>
                          <a:cs typeface="Arial" panose="020B0604020202020204" pitchFamily="34" charset="0"/>
                        </a:rPr>
                        <a:t>Annual out-of-pocket maximum</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$6,700</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037458"/>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Doctor Office Visits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3952116028"/>
                  </a:ext>
                </a:extLst>
              </a:tr>
              <a:tr h="180145">
                <a:tc>
                  <a:txBody>
                    <a:bodyPr/>
                    <a:lstStyle/>
                    <a:p>
                      <a:r>
                        <a:rPr lang="en-US" sz="1100" dirty="0">
                          <a:latin typeface="Arial" panose="020B0604020202020204" pitchFamily="34" charset="0"/>
                          <a:cs typeface="Arial" panose="020B0604020202020204" pitchFamily="34" charset="0"/>
                        </a:rPr>
                        <a:t>Primary care provider (PCP)</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 pay nothing</a:t>
                      </a:r>
                      <a:endParaRPr lang="en-US" sz="1100" b="0" dirty="0">
                        <a:solidFill>
                          <a:schemeClr val="tx1"/>
                        </a:solidFill>
                        <a:latin typeface="Arial" panose="020B0604020202020204" pitchFamily="34" charset="0"/>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6508604"/>
                  </a:ext>
                </a:extLst>
              </a:tr>
              <a:tr h="180145">
                <a:tc>
                  <a:txBody>
                    <a:bodyPr/>
                    <a:lstStyle/>
                    <a:p>
                      <a:r>
                        <a:rPr lang="en-US" sz="1100" dirty="0">
                          <a:latin typeface="Arial" panose="020B0604020202020204" pitchFamily="34" charset="0"/>
                          <a:cs typeface="Arial" panose="020B0604020202020204" pitchFamily="34" charset="0"/>
                        </a:rPr>
                        <a:t>Specialist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9583915"/>
                  </a:ext>
                </a:extLst>
              </a:tr>
              <a:tr h="180145">
                <a:tc>
                  <a:txBody>
                    <a:bodyPr/>
                    <a:lstStyle/>
                    <a:p>
                      <a:r>
                        <a:rPr lang="en-US" sz="1100" dirty="0">
                          <a:latin typeface="Arial" panose="020B0604020202020204" pitchFamily="34" charset="0"/>
                          <a:cs typeface="Arial" panose="020B0604020202020204" pitchFamily="34" charset="0"/>
                        </a:rPr>
                        <a:t>Telehealth</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9602"/>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Inpatient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799898385"/>
                  </a:ext>
                </a:extLst>
              </a:tr>
              <a:tr h="180145">
                <a:tc>
                  <a:txBody>
                    <a:bodyPr/>
                    <a:lstStyle/>
                    <a:p>
                      <a:r>
                        <a:rPr lang="en-US" sz="1100" dirty="0">
                          <a:solidFill>
                            <a:schemeClr val="tx1"/>
                          </a:solidFill>
                          <a:latin typeface="Arial" panose="020B0604020202020204" pitchFamily="34" charset="0"/>
                          <a:cs typeface="Arial" panose="020B0604020202020204" pitchFamily="34" charset="0"/>
                        </a:rPr>
                        <a:t>Inpatient hospital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9004802"/>
                  </a:ext>
                </a:extLst>
              </a:tr>
              <a:tr h="180145">
                <a:tc>
                  <a:txBody>
                    <a:bodyPr/>
                    <a:lstStyle/>
                    <a:p>
                      <a:r>
                        <a:rPr lang="en-US" sz="1100" dirty="0">
                          <a:latin typeface="Arial" panose="020B0604020202020204" pitchFamily="34" charset="0"/>
                          <a:cs typeface="Arial" panose="020B0604020202020204" pitchFamily="34" charset="0"/>
                        </a:rPr>
                        <a:t>Skilled nursing facility (SNF)</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7369978"/>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Outpatient Services</a:t>
                      </a:r>
                      <a:endParaRPr lang="en-US" sz="1100" b="1" dirty="0">
                        <a:solidFill>
                          <a:schemeClr val="tx1"/>
                        </a:solidFill>
                        <a:latin typeface="Arial" panose="020B0604020202020204" pitchFamily="34" charset="0"/>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r>
                        <a:rPr lang="en-US" sz="1100" b="1" dirty="0">
                          <a:solidFill>
                            <a:schemeClr val="tx1"/>
                          </a:solidFill>
                          <a:latin typeface="Arial" panose="020B0604020202020204" pitchFamily="34" charset="0"/>
                          <a:cs typeface="Arial" panose="020B0604020202020204" pitchFamily="34" charset="0"/>
                        </a:rPr>
                        <a:t>In network</a:t>
                      </a: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1718198387"/>
                  </a:ext>
                </a:extLst>
              </a:tr>
              <a:tr h="1801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Outpatient hospital</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6475487"/>
                  </a:ext>
                </a:extLst>
              </a:tr>
              <a:tr h="180145">
                <a:tc>
                  <a:txBody>
                    <a:bodyPr/>
                    <a:lstStyle/>
                    <a:p>
                      <a:r>
                        <a:rPr lang="en-US" sz="1100" dirty="0">
                          <a:latin typeface="Arial" panose="020B0604020202020204" pitchFamily="34" charset="0"/>
                          <a:cs typeface="Arial" panose="020B0604020202020204" pitchFamily="34" charset="0"/>
                        </a:rPr>
                        <a:t>Ambulatory surgery center</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57398"/>
                  </a:ext>
                </a:extLst>
              </a:tr>
              <a:tr h="1801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Home health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5194209"/>
                  </a:ext>
                </a:extLst>
              </a:tr>
              <a:tr h="180145">
                <a:tc>
                  <a:txBody>
                    <a:bodyPr/>
                    <a:lstStyle/>
                    <a:p>
                      <a:r>
                        <a:rPr lang="en-US" sz="1100" dirty="0">
                          <a:latin typeface="Arial" panose="020B0604020202020204" pitchFamily="34" charset="0"/>
                          <a:cs typeface="Arial" panose="020B0604020202020204" pitchFamily="34" charset="0"/>
                        </a:rPr>
                        <a:t>Diabetes supplies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110162"/>
                  </a:ext>
                </a:extLst>
              </a:tr>
              <a:tr h="180145">
                <a:tc>
                  <a:txBody>
                    <a:bodyPr/>
                    <a:lstStyle/>
                    <a:p>
                      <a:r>
                        <a:rPr lang="en-US" sz="1100" dirty="0">
                          <a:latin typeface="Arial" panose="020B0604020202020204" pitchFamily="34" charset="0"/>
                          <a:cs typeface="Arial" panose="020B0604020202020204" pitchFamily="34" charset="0"/>
                        </a:rPr>
                        <a:t>Durable medical equipment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3054945"/>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Lab Services and Other Tests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78045092"/>
                  </a:ext>
                </a:extLst>
              </a:tr>
              <a:tr h="180145">
                <a:tc>
                  <a:txBody>
                    <a:bodyPr/>
                    <a:lstStyle/>
                    <a:p>
                      <a:r>
                        <a:rPr lang="en-US" sz="1100" dirty="0">
                          <a:latin typeface="Arial" panose="020B0604020202020204" pitchFamily="34" charset="0"/>
                          <a:cs typeface="Arial" panose="020B0604020202020204" pitchFamily="34" charset="0"/>
                        </a:rPr>
                        <a:t>Laboratory tests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9094905"/>
                  </a:ext>
                </a:extLst>
              </a:tr>
              <a:tr h="180145">
                <a:tc>
                  <a:txBody>
                    <a:bodyPr/>
                    <a:lstStyle/>
                    <a:p>
                      <a:r>
                        <a:rPr lang="en-US" sz="1100" dirty="0">
                          <a:latin typeface="Arial" panose="020B0604020202020204" pitchFamily="34" charset="0"/>
                          <a:cs typeface="Arial" panose="020B0604020202020204" pitchFamily="34" charset="0"/>
                        </a:rPr>
                        <a:t>Diagnostic imaging (MRI/CT/PET)</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8876518"/>
                  </a:ext>
                </a:extLst>
              </a:tr>
              <a:tr h="180145">
                <a:tc>
                  <a:txBody>
                    <a:bodyPr/>
                    <a:lstStyle/>
                    <a:p>
                      <a:r>
                        <a:rPr lang="en-US" sz="1100" dirty="0">
                          <a:latin typeface="Arial" panose="020B0604020202020204" pitchFamily="34" charset="0"/>
                          <a:cs typeface="Arial" panose="020B0604020202020204" pitchFamily="34" charset="0"/>
                        </a:rPr>
                        <a:t>X-rays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9710354"/>
                  </a:ext>
                </a:extLst>
              </a:tr>
              <a:tr h="180145">
                <a:tc gridSpan="2">
                  <a:txBody>
                    <a:bodyPr/>
                    <a:lstStyle/>
                    <a:p>
                      <a:r>
                        <a:rPr lang="en-US" sz="1100" b="1" dirty="0">
                          <a:solidFill>
                            <a:schemeClr val="bg1"/>
                          </a:solidFill>
                          <a:latin typeface="Arial" panose="020B0604020202020204" pitchFamily="34" charset="0"/>
                          <a:cs typeface="Arial" panose="020B0604020202020204" pitchFamily="34" charset="0"/>
                        </a:rPr>
                        <a:t>Emergency Services</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hMerge="1">
                  <a:txBody>
                    <a:bodyPr/>
                    <a:lstStyle/>
                    <a:p>
                      <a:pPr algn="ctr"/>
                      <a:endParaRPr lang="en-US" sz="1100" b="1" dirty="0">
                        <a:solidFill>
                          <a:schemeClr val="tx1"/>
                        </a:solidFill>
                        <a:latin typeface="Arial" panose="020B0604020202020204" pitchFamily="34" charset="0"/>
                        <a:cs typeface="Arial" panose="020B0604020202020204" pitchFamily="34" charset="0"/>
                      </a:endParaRPr>
                    </a:p>
                  </a:txBody>
                  <a:tcPr marL="27432" marR="27432"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988342289"/>
                  </a:ext>
                </a:extLst>
              </a:tr>
              <a:tr h="180145">
                <a:tc>
                  <a:txBody>
                    <a:bodyPr/>
                    <a:lstStyle/>
                    <a:p>
                      <a:r>
                        <a:rPr lang="en-US" sz="1100" dirty="0">
                          <a:latin typeface="Arial" panose="020B0604020202020204" pitchFamily="34" charset="0"/>
                          <a:cs typeface="Arial" panose="020B0604020202020204" pitchFamily="34" charset="0"/>
                        </a:rPr>
                        <a:t>Ambulance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pay nothing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09554"/>
                  </a:ext>
                </a:extLst>
              </a:tr>
              <a:tr h="180145">
                <a:tc>
                  <a:txBody>
                    <a:bodyPr/>
                    <a:lstStyle/>
                    <a:p>
                      <a:r>
                        <a:rPr lang="en-US" sz="1100" dirty="0">
                          <a:latin typeface="Arial" panose="020B0604020202020204" pitchFamily="34" charset="0"/>
                          <a:cs typeface="Arial" panose="020B0604020202020204" pitchFamily="34" charset="0"/>
                        </a:rPr>
                        <a:t>Emergency room</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2227408"/>
                  </a:ext>
                </a:extLst>
              </a:tr>
              <a:tr h="180145">
                <a:tc>
                  <a:txBody>
                    <a:bodyPr/>
                    <a:lstStyle/>
                    <a:p>
                      <a:r>
                        <a:rPr lang="en-US" sz="1100" dirty="0">
                          <a:latin typeface="Arial" panose="020B0604020202020204" pitchFamily="34" charset="0"/>
                          <a:cs typeface="Arial" panose="020B0604020202020204" pitchFamily="34" charset="0"/>
                        </a:rPr>
                        <a:t>Urgently needed care</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pay nothing</a:t>
                      </a:r>
                    </a:p>
                  </a:txBody>
                  <a:tcPr marL="45720"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444580"/>
                  </a:ext>
                </a:extLst>
              </a:tr>
            </a:tbl>
          </a:graphicData>
        </a:graphic>
      </p:graphicFrame>
      <p:sp>
        <p:nvSpPr>
          <p:cNvPr id="4" name="TextBox 3">
            <a:extLst>
              <a:ext uri="{FF2B5EF4-FFF2-40B4-BE49-F238E27FC236}">
                <a16:creationId xmlns:a16="http://schemas.microsoft.com/office/drawing/2014/main" id="{0EC5EE6B-1E28-9335-CD6A-1D404CDFD5C9}"/>
              </a:ext>
            </a:extLst>
          </p:cNvPr>
          <p:cNvSpPr txBox="1"/>
          <p:nvPr/>
        </p:nvSpPr>
        <p:spPr>
          <a:xfrm>
            <a:off x="182880" y="1554480"/>
            <a:ext cx="4659708" cy="2308324"/>
          </a:xfrm>
          <a:prstGeom prst="rect">
            <a:avLst/>
          </a:prstGeom>
          <a:noFill/>
        </p:spPr>
        <p:txBody>
          <a:bodyPr wrap="square">
            <a:spAutoFit/>
          </a:bodyPr>
          <a:lstStyle/>
          <a:p>
            <a:pPr algn="ctr"/>
            <a:r>
              <a:rPr lang="en-US" sz="1600" b="1" dirty="0">
                <a:solidFill>
                  <a:srgbClr val="006666"/>
                </a:solidFill>
                <a:latin typeface="Nunito" pitchFamily="2" charset="0"/>
                <a:cs typeface="Arial" panose="020B0604020202020204" pitchFamily="34" charset="0"/>
              </a:rPr>
              <a:t>The </a:t>
            </a:r>
            <a:r>
              <a:rPr lang="en-US" sz="1600" b="1" dirty="0">
                <a:solidFill>
                  <a:srgbClr val="00B050"/>
                </a:solidFill>
                <a:latin typeface="Nunito" pitchFamily="2" charset="0"/>
                <a:cs typeface="Arial" panose="020B0604020202020204" pitchFamily="34" charset="0"/>
              </a:rPr>
              <a:t>ATRIO Special Needs Plan (HMO D-SNP)</a:t>
            </a:r>
            <a:r>
              <a:rPr lang="en-US" sz="1600" b="1" dirty="0">
                <a:solidFill>
                  <a:srgbClr val="006666"/>
                </a:solidFill>
                <a:latin typeface="Nunito" pitchFamily="2" charset="0"/>
                <a:cs typeface="Arial" panose="020B0604020202020204" pitchFamily="34" charset="0"/>
              </a:rPr>
              <a:t> is a Medicare Advantage HMO plan designed for people who have both Medicare Parts A &amp; B and full Oregon Health Plan (OHP) (Medicaid) benefits. </a:t>
            </a:r>
          </a:p>
          <a:p>
            <a:pPr algn="ctr"/>
            <a:endParaRPr lang="en-US" sz="1600" b="1" dirty="0">
              <a:solidFill>
                <a:srgbClr val="006666"/>
              </a:solidFill>
              <a:latin typeface="Nunito" pitchFamily="2" charset="0"/>
              <a:cs typeface="Arial" panose="020B0604020202020204" pitchFamily="34" charset="0"/>
            </a:endParaRPr>
          </a:p>
          <a:p>
            <a:pPr algn="ctr"/>
            <a:r>
              <a:rPr lang="en-US" sz="1600" b="1" i="1" dirty="0">
                <a:solidFill>
                  <a:srgbClr val="00B050"/>
                </a:solidFill>
                <a:latin typeface="Nunito" pitchFamily="2" charset="0"/>
                <a:cs typeface="Arial" panose="020B0604020202020204" pitchFamily="34" charset="0"/>
              </a:rPr>
              <a:t>Plan and/or drug cost-sharing (not all shown below) will apply if a plan member loses their Medicaid eligibility.</a:t>
            </a:r>
            <a:endParaRPr lang="en-US" sz="1600" b="1" i="1" dirty="0">
              <a:solidFill>
                <a:srgbClr val="00B050"/>
              </a:solidFill>
              <a:latin typeface="Nunito" pitchFamily="2" charset="0"/>
            </a:endParaRPr>
          </a:p>
        </p:txBody>
      </p:sp>
      <p:sp>
        <p:nvSpPr>
          <p:cNvPr id="3" name="TextBox 2">
            <a:extLst>
              <a:ext uri="{FF2B5EF4-FFF2-40B4-BE49-F238E27FC236}">
                <a16:creationId xmlns:a16="http://schemas.microsoft.com/office/drawing/2014/main" id="{3DF2FF7A-D05A-5EFF-B65B-2DE87D81FA3E}"/>
              </a:ext>
            </a:extLst>
          </p:cNvPr>
          <p:cNvSpPr txBox="1"/>
          <p:nvPr/>
        </p:nvSpPr>
        <p:spPr>
          <a:xfrm>
            <a:off x="92584" y="5205001"/>
            <a:ext cx="5095234" cy="1107996"/>
          </a:xfrm>
          <a:prstGeom prst="rect">
            <a:avLst/>
          </a:prstGeom>
          <a:noFill/>
        </p:spPr>
        <p:txBody>
          <a:bodyPr wrap="square">
            <a:spAutoFit/>
          </a:bodyPr>
          <a:lstStyle/>
          <a:p>
            <a:pPr defTabSz="1114425"/>
            <a:r>
              <a:rPr lang="en-US" sz="1100" dirty="0">
                <a:latin typeface="Arial" panose="020B0604020202020204" pitchFamily="34" charset="0"/>
                <a:cs typeface="Arial" panose="020B0604020202020204" pitchFamily="34" charset="0"/>
              </a:rPr>
              <a:t>ATRIO Health Plans is a PPO, HMO, and HMO D-SNP with Medicare and Oregon Health Plan contracts. Enrollment in ATRIO Health Plans depends on contract renewal. ATRIO Health Plans has been approved by the National Committee for Quality Assurance (NCQA) to operate as a Dual Eligible Special Needs Plan (D-SNP) through 12/31/2024 based on a review of ATRIO Health Plans SNP Model of Care. 	</a:t>
            </a:r>
            <a:r>
              <a:rPr lang="nl-NL" sz="1100" dirty="0">
                <a:latin typeface="Arial" panose="020B0604020202020204" pitchFamily="34" charset="0"/>
                <a:cs typeface="Arial" panose="020B0604020202020204" pitchFamily="34" charset="0"/>
              </a:rPr>
              <a:t>H3814_MKG_BAAG_SNPK-2_2024_M</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720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923DA-4CA0-E07A-75F9-66E6D80F83AF}"/>
              </a:ext>
            </a:extLst>
          </p:cNvPr>
          <p:cNvSpPr>
            <a:spLocks noGrp="1"/>
          </p:cNvSpPr>
          <p:nvPr>
            <p:ph type="title"/>
          </p:nvPr>
        </p:nvSpPr>
        <p:spPr/>
        <p:txBody>
          <a:bodyPr anchor="t"/>
          <a:lstStyle/>
          <a:p>
            <a:r>
              <a:rPr lang="en-US" sz="2800" dirty="0"/>
              <a:t>Klamath County, OR</a:t>
            </a:r>
            <a:br>
              <a:rPr lang="en-US" sz="2800" dirty="0"/>
            </a:br>
            <a:r>
              <a:rPr lang="en-US" sz="2800" dirty="0">
                <a:solidFill>
                  <a:srgbClr val="00B050"/>
                </a:solidFill>
              </a:rPr>
              <a:t>2024 HMO D-SNP Extra Benefits and Prescription Drug Benefits</a:t>
            </a:r>
          </a:p>
        </p:txBody>
      </p:sp>
      <p:graphicFrame>
        <p:nvGraphicFramePr>
          <p:cNvPr id="2" name="Table 4">
            <a:extLst>
              <a:ext uri="{FF2B5EF4-FFF2-40B4-BE49-F238E27FC236}">
                <a16:creationId xmlns:a16="http://schemas.microsoft.com/office/drawing/2014/main" id="{B2F437FD-9149-4578-F10B-B485C243879C}"/>
              </a:ext>
            </a:extLst>
          </p:cNvPr>
          <p:cNvGraphicFramePr>
            <a:graphicFrameLocks noGrp="1"/>
          </p:cNvGraphicFramePr>
          <p:nvPr/>
        </p:nvGraphicFramePr>
        <p:xfrm>
          <a:off x="274320" y="1206978"/>
          <a:ext cx="11704320" cy="2767584"/>
        </p:xfrm>
        <a:graphic>
          <a:graphicData uri="http://schemas.openxmlformats.org/drawingml/2006/table">
            <a:tbl>
              <a:tblPr firstRow="1" bandRow="1">
                <a:tableStyleId>{5C22544A-7EE6-4342-B048-85BDC9FD1C3A}</a:tableStyleId>
              </a:tblPr>
              <a:tblGrid>
                <a:gridCol w="3961463">
                  <a:extLst>
                    <a:ext uri="{9D8B030D-6E8A-4147-A177-3AD203B41FA5}">
                      <a16:colId xmlns:a16="http://schemas.microsoft.com/office/drawing/2014/main" val="297996305"/>
                    </a:ext>
                  </a:extLst>
                </a:gridCol>
                <a:gridCol w="7742857">
                  <a:extLst>
                    <a:ext uri="{9D8B030D-6E8A-4147-A177-3AD203B41FA5}">
                      <a16:colId xmlns:a16="http://schemas.microsoft.com/office/drawing/2014/main" val="1736527910"/>
                    </a:ext>
                  </a:extLst>
                </a:gridCol>
              </a:tblGrid>
              <a:tr h="200877">
                <a:tc>
                  <a:txBody>
                    <a:bodyPr/>
                    <a:lstStyle/>
                    <a:p>
                      <a:r>
                        <a:rPr lang="en-US" sz="1100" dirty="0">
                          <a:solidFill>
                            <a:schemeClr val="bg1"/>
                          </a:solidFill>
                          <a:latin typeface="Arial" panose="020B0604020202020204" pitchFamily="34" charset="0"/>
                          <a:cs typeface="Arial" panose="020B0604020202020204" pitchFamily="34" charset="0"/>
                        </a:rPr>
                        <a:t>Extra Benefits</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Special Needs Plan (HMO D-SNP) </a:t>
                      </a:r>
                    </a:p>
                    <a:p>
                      <a:pPr algn="ctr"/>
                      <a:r>
                        <a:rPr lang="en-US" sz="1100" b="0" i="1" dirty="0">
                          <a:solidFill>
                            <a:schemeClr val="bg1"/>
                          </a:solidFill>
                          <a:latin typeface="Arial" panose="020B0604020202020204" pitchFamily="34" charset="0"/>
                          <a:cs typeface="Arial" panose="020B0604020202020204" pitchFamily="34" charset="0"/>
                        </a:rPr>
                        <a:t>H3814-007</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230874">
                <a:tc>
                  <a:txBody>
                    <a:bodyPr/>
                    <a:lstStyle/>
                    <a:p>
                      <a:r>
                        <a:rPr lang="en-US" sz="1100" b="1" dirty="0">
                          <a:latin typeface="Arial" panose="020B0604020202020204" pitchFamily="34" charset="0"/>
                          <a:cs typeface="Arial" panose="020B0604020202020204" pitchFamily="34" charset="0"/>
                        </a:rPr>
                        <a:t>Routine chiropractic and acupuncture, and naturopathic services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Up to 30 combined in-network visits per year for routine chiropractic and acupuncture, and naturopathy services (copays may apply)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159134">
                <a:tc>
                  <a:txBody>
                    <a:bodyPr/>
                    <a:lstStyle/>
                    <a:p>
                      <a:r>
                        <a:rPr lang="en-US" sz="1100" b="1" dirty="0">
                          <a:latin typeface="Arial" panose="020B0604020202020204" pitchFamily="34" charset="0"/>
                          <a:cs typeface="Arial" panose="020B0604020202020204" pitchFamily="34" charset="0"/>
                        </a:rPr>
                        <a:t>Fitness benefit</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$240 annual allowance for gym membership fees and classes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159134">
                <a:tc>
                  <a:txBody>
                    <a:bodyPr/>
                    <a:lstStyle/>
                    <a:p>
                      <a:r>
                        <a:rPr lang="en-US" sz="1100" b="1" dirty="0">
                          <a:latin typeface="Arial" panose="020B0604020202020204" pitchFamily="34" charset="0"/>
                          <a:cs typeface="Arial" panose="020B0604020202020204" pitchFamily="34" charset="0"/>
                        </a:rPr>
                        <a:t>Personal emergency response system (PERS)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$0 for wearable medical alert system through LifeStation, including wristwatch option with heart monitor and step counter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6636966"/>
                  </a:ext>
                </a:extLst>
              </a:tr>
              <a:tr h="159134">
                <a:tc>
                  <a:txBody>
                    <a:bodyPr/>
                    <a:lstStyle/>
                    <a:p>
                      <a:r>
                        <a:rPr lang="en-US" sz="1100" b="1" dirty="0">
                          <a:latin typeface="Arial" panose="020B0604020202020204" pitchFamily="34" charset="0"/>
                          <a:cs typeface="Arial" panose="020B0604020202020204" pitchFamily="34" charset="0"/>
                        </a:rPr>
                        <a:t>Preventive &amp; comprehensive dental services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$1,250 annual allowance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508604"/>
                  </a:ext>
                </a:extLst>
              </a:tr>
              <a:tr h="116024">
                <a:tc>
                  <a:txBody>
                    <a:bodyPr/>
                    <a:lstStyle/>
                    <a:p>
                      <a:r>
                        <a:rPr lang="en-US" sz="1100" b="1" dirty="0">
                          <a:latin typeface="Arial" panose="020B0604020202020204" pitchFamily="34" charset="0"/>
                          <a:cs typeface="Arial" panose="020B0604020202020204" pitchFamily="34" charset="0"/>
                        </a:rPr>
                        <a:t>Routine vision exam</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for </a:t>
                      </a:r>
                      <a:r>
                        <a:rPr lang="en-US" sz="1100" b="0" dirty="0">
                          <a:solidFill>
                            <a:schemeClr val="tx1"/>
                          </a:solidFill>
                          <a:latin typeface="Arial" panose="020B0604020202020204" pitchFamily="34" charset="0"/>
                          <a:cs typeface="Arial" panose="020B0604020202020204" pitchFamily="34" charset="0"/>
                        </a:rPr>
                        <a:t>1 every year </a:t>
                      </a:r>
                      <a:r>
                        <a:rPr lang="en-US" sz="1100" dirty="0">
                          <a:solidFill>
                            <a:schemeClr val="tx1"/>
                          </a:solidFill>
                          <a:latin typeface="Arial" panose="020B0604020202020204" pitchFamily="34" charset="0"/>
                          <a:cs typeface="Arial" panose="020B0604020202020204" pitchFamily="34" charset="0"/>
                        </a:rPr>
                        <a:t>(In network only)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79583915"/>
                  </a:ext>
                </a:extLst>
              </a:tr>
              <a:tr h="116024">
                <a:tc>
                  <a:txBody>
                    <a:bodyPr/>
                    <a:lstStyle/>
                    <a:p>
                      <a:r>
                        <a:rPr lang="en-US" sz="1100" b="1" dirty="0">
                          <a:latin typeface="Arial" panose="020B0604020202020204" pitchFamily="34" charset="0"/>
                          <a:cs typeface="Arial" panose="020B0604020202020204" pitchFamily="34" charset="0"/>
                        </a:rPr>
                        <a:t>Routine eyewear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$250 allowance for eyewear or contact lenses every two years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4139602"/>
                  </a:ext>
                </a:extLst>
              </a:tr>
              <a:tr h="116024">
                <a:tc>
                  <a:txBody>
                    <a:bodyPr/>
                    <a:lstStyle/>
                    <a:p>
                      <a:r>
                        <a:rPr lang="en-US" sz="1100" b="1" dirty="0">
                          <a:latin typeface="Arial" panose="020B0604020202020204" pitchFamily="34" charset="0"/>
                          <a:cs typeface="Arial" panose="020B0604020202020204" pitchFamily="34" charset="0"/>
                        </a:rPr>
                        <a:t>Nutritional/Dietary Education</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$0 copay for up to 1 individual and 9 group sessions per year</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51802222"/>
                  </a:ext>
                </a:extLst>
              </a:tr>
              <a:tr h="116024">
                <a:tc>
                  <a:txBody>
                    <a:bodyPr/>
                    <a:lstStyle/>
                    <a:p>
                      <a:r>
                        <a:rPr lang="en-US" sz="1100" b="1" dirty="0">
                          <a:latin typeface="Arial" panose="020B0604020202020204" pitchFamily="34" charset="0"/>
                          <a:cs typeface="Arial" panose="020B0604020202020204" pitchFamily="34" charset="0"/>
                        </a:rPr>
                        <a:t>Meals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 meals per day for 14 days after hospital stay</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17369978"/>
                  </a:ext>
                </a:extLst>
              </a:tr>
              <a:tr h="159134">
                <a:tc>
                  <a:txBody>
                    <a:bodyPr/>
                    <a:lstStyle/>
                    <a:p>
                      <a:r>
                        <a:rPr lang="en-US" sz="1100" b="1" dirty="0">
                          <a:latin typeface="Arial" panose="020B0604020202020204" pitchFamily="34" charset="0"/>
                          <a:cs typeface="Arial" panose="020B0604020202020204" pitchFamily="34" charset="0"/>
                        </a:rPr>
                        <a:t>Transportation</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Up to 24 one-way trips per year to plan-approved, health-related locations</a:t>
                      </a:r>
                      <a:endParaRPr lang="en-US" sz="1100" b="0" dirty="0">
                        <a:solidFill>
                          <a:schemeClr val="tx1"/>
                        </a:solidFill>
                        <a:latin typeface="Arial" panose="020B0604020202020204" pitchFamily="34" charset="0"/>
                        <a:cs typeface="Arial" panose="020B0604020202020204" pitchFamily="34" charset="0"/>
                      </a:endParaRP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18198387"/>
                  </a:ext>
                </a:extLst>
              </a:tr>
              <a:tr h="116024">
                <a:tc>
                  <a:txBody>
                    <a:bodyPr/>
                    <a:lstStyle/>
                    <a:p>
                      <a:r>
                        <a:rPr lang="en-US" sz="1100" b="1" dirty="0">
                          <a:latin typeface="Arial" panose="020B0604020202020204" pitchFamily="34" charset="0"/>
                          <a:cs typeface="Arial" panose="020B0604020202020204" pitchFamily="34" charset="0"/>
                        </a:rPr>
                        <a:t>Over the counter (OTC) items</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$150 quarterly allowance on Flex Card</a:t>
                      </a:r>
                    </a:p>
                  </a:txBody>
                  <a:tcPr marL="45720" marR="9144" marT="18288" marB="1828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6475487"/>
                  </a:ext>
                </a:extLst>
              </a:tr>
              <a:tr h="116024">
                <a:tc gridSpan="2">
                  <a:txBody>
                    <a:bodyPr/>
                    <a:lstStyle/>
                    <a:p>
                      <a:r>
                        <a:rPr lang="en-US" sz="1100" b="0" dirty="0">
                          <a:latin typeface="Arial" panose="020B0604020202020204" pitchFamily="34" charset="0"/>
                          <a:cs typeface="Arial" panose="020B0604020202020204" pitchFamily="34" charset="0"/>
                        </a:rPr>
                        <a:t>See the “Extra Benefits” section of the Enrollment Kit for a more detailed overview</a:t>
                      </a:r>
                    </a:p>
                  </a:txBody>
                  <a:tcPr marL="45720" marR="9144"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latin typeface="Arial" panose="020B0604020202020204" pitchFamily="34" charset="0"/>
                        <a:cs typeface="Arial" panose="020B0604020202020204" pitchFamily="34" charset="0"/>
                      </a:endParaRPr>
                    </a:p>
                  </a:txBody>
                  <a:tcPr marL="45720" marR="9144" marT="9144" marB="914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7257398"/>
                  </a:ext>
                </a:extLst>
              </a:tr>
            </a:tbl>
          </a:graphicData>
        </a:graphic>
      </p:graphicFrame>
      <p:graphicFrame>
        <p:nvGraphicFramePr>
          <p:cNvPr id="3" name="Table 4">
            <a:extLst>
              <a:ext uri="{FF2B5EF4-FFF2-40B4-BE49-F238E27FC236}">
                <a16:creationId xmlns:a16="http://schemas.microsoft.com/office/drawing/2014/main" id="{3F797BA7-ECF0-3558-F689-B0AA802B9924}"/>
              </a:ext>
            </a:extLst>
          </p:cNvPr>
          <p:cNvGraphicFramePr>
            <a:graphicFrameLocks noGrp="1"/>
          </p:cNvGraphicFramePr>
          <p:nvPr/>
        </p:nvGraphicFramePr>
        <p:xfrm>
          <a:off x="274320" y="4648959"/>
          <a:ext cx="11704320" cy="1648968"/>
        </p:xfrm>
        <a:graphic>
          <a:graphicData uri="http://schemas.openxmlformats.org/drawingml/2006/table">
            <a:tbl>
              <a:tblPr firstRow="1" bandRow="1">
                <a:tableStyleId>{5C22544A-7EE6-4342-B048-85BDC9FD1C3A}</a:tableStyleId>
              </a:tblPr>
              <a:tblGrid>
                <a:gridCol w="3961462">
                  <a:extLst>
                    <a:ext uri="{9D8B030D-6E8A-4147-A177-3AD203B41FA5}">
                      <a16:colId xmlns:a16="http://schemas.microsoft.com/office/drawing/2014/main" val="297996305"/>
                    </a:ext>
                  </a:extLst>
                </a:gridCol>
                <a:gridCol w="7742858">
                  <a:extLst>
                    <a:ext uri="{9D8B030D-6E8A-4147-A177-3AD203B41FA5}">
                      <a16:colId xmlns:a16="http://schemas.microsoft.com/office/drawing/2014/main" val="1736527910"/>
                    </a:ext>
                  </a:extLst>
                </a:gridCol>
              </a:tblGrid>
              <a:tr h="127818">
                <a:tc>
                  <a:txBody>
                    <a:bodyPr/>
                    <a:lstStyle/>
                    <a:p>
                      <a:r>
                        <a:rPr lang="en-US" sz="1100" dirty="0">
                          <a:solidFill>
                            <a:schemeClr val="bg1"/>
                          </a:solidFill>
                          <a:latin typeface="Arial" panose="020B0604020202020204" pitchFamily="34" charset="0"/>
                          <a:cs typeface="Arial" panose="020B0604020202020204" pitchFamily="34" charset="0"/>
                        </a:rPr>
                        <a:t>Subsidy Level </a:t>
                      </a:r>
                    </a:p>
                  </a:txBody>
                  <a:tcPr marL="45720" marR="0" marT="9144" marB="9144"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ATRIO Special Needs Plan (HMO D-SNP) </a:t>
                      </a:r>
                    </a:p>
                    <a:p>
                      <a:pPr algn="ctr"/>
                      <a:r>
                        <a:rPr lang="en-US" sz="1100" b="0" i="1" dirty="0">
                          <a:solidFill>
                            <a:schemeClr val="bg1"/>
                          </a:solidFill>
                          <a:latin typeface="Arial" panose="020B0604020202020204" pitchFamily="34" charset="0"/>
                          <a:cs typeface="Arial" panose="020B0604020202020204" pitchFamily="34" charset="0"/>
                        </a:rPr>
                        <a:t>H3814-007</a:t>
                      </a:r>
                    </a:p>
                  </a:txBody>
                  <a:tcPr marL="45720" marR="0" marT="9144" marB="914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15E67"/>
                    </a:solidFill>
                  </a:tcPr>
                </a:tc>
                <a:extLst>
                  <a:ext uri="{0D108BD9-81ED-4DB2-BD59-A6C34878D82A}">
                    <a16:rowId xmlns:a16="http://schemas.microsoft.com/office/drawing/2014/main" val="437394023"/>
                  </a:ext>
                </a:extLst>
              </a:tr>
              <a:tr h="0">
                <a:tc>
                  <a:txBody>
                    <a:bodyPr/>
                    <a:lstStyle/>
                    <a:p>
                      <a:r>
                        <a:rPr lang="en-US" sz="1100" b="1" dirty="0">
                          <a:latin typeface="Arial" panose="020B0604020202020204" pitchFamily="34" charset="0"/>
                          <a:cs typeface="Arial" panose="020B0604020202020204" pitchFamily="34" charset="0"/>
                        </a:rPr>
                        <a:t>Drug Deductible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4878363"/>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1</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Generic drugs $4.50; $11.20 for brand and all other drugs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5588232"/>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2</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Generic drugs $1.55; $4.60 for brand and all other drugs</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037458"/>
                  </a:ext>
                </a:extLst>
              </a:tr>
              <a:tr h="0">
                <a:tc>
                  <a:txBody>
                    <a:bodyPr/>
                    <a:lstStyle/>
                    <a:p>
                      <a:r>
                        <a:rPr lang="en-US" sz="1100" b="1" dirty="0">
                          <a:solidFill>
                            <a:schemeClr val="tx1"/>
                          </a:solidFill>
                          <a:latin typeface="Arial" panose="020B0604020202020204" pitchFamily="34" charset="0"/>
                          <a:cs typeface="Arial" panose="020B0604020202020204" pitchFamily="34" charset="0"/>
                        </a:rPr>
                        <a:t>LIS Level 3</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6636966"/>
                  </a:ext>
                </a:extLst>
              </a:tr>
              <a:tr h="0">
                <a:tc>
                  <a:txBody>
                    <a:bodyPr/>
                    <a:lstStyle/>
                    <a:p>
                      <a:r>
                        <a:rPr lang="en-US" sz="1100" b="1" dirty="0">
                          <a:latin typeface="Arial" panose="020B0604020202020204" pitchFamily="34" charset="0"/>
                          <a:cs typeface="Arial" panose="020B0604020202020204" pitchFamily="34" charset="0"/>
                        </a:rPr>
                        <a:t>Catastrophic Coverage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latin typeface="Arial" panose="020B0604020202020204" pitchFamily="34" charset="0"/>
                          <a:cs typeface="Arial" panose="020B0604020202020204" pitchFamily="34" charset="0"/>
                        </a:rPr>
                        <a:t>You pay nothing</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257398"/>
                  </a:ext>
                </a:extLst>
              </a:tr>
            </a:tbl>
          </a:graphicData>
        </a:graphic>
      </p:graphicFrame>
      <p:sp>
        <p:nvSpPr>
          <p:cNvPr id="4" name="TextBox 3">
            <a:extLst>
              <a:ext uri="{FF2B5EF4-FFF2-40B4-BE49-F238E27FC236}">
                <a16:creationId xmlns:a16="http://schemas.microsoft.com/office/drawing/2014/main" id="{737EC7D5-07C1-65D4-BB92-17C8A8C3DF78}"/>
              </a:ext>
            </a:extLst>
          </p:cNvPr>
          <p:cNvSpPr txBox="1"/>
          <p:nvPr/>
        </p:nvSpPr>
        <p:spPr>
          <a:xfrm>
            <a:off x="186193" y="4003529"/>
            <a:ext cx="3429000" cy="307777"/>
          </a:xfrm>
          <a:prstGeom prst="rect">
            <a:avLst/>
          </a:prstGeom>
          <a:noFill/>
        </p:spPr>
        <p:txBody>
          <a:bodyPr wrap="square">
            <a:spAutoFit/>
          </a:bodyPr>
          <a:lstStyle/>
          <a:p>
            <a:r>
              <a:rPr lang="en-US" sz="1400" b="1" dirty="0">
                <a:solidFill>
                  <a:srgbClr val="00B050"/>
                </a:solidFill>
                <a:latin typeface="Arial" panose="020B0604020202020204" pitchFamily="34" charset="0"/>
                <a:cs typeface="Arial" panose="020B0604020202020204" pitchFamily="34" charset="0"/>
              </a:rPr>
              <a:t>Prescription Drug Benefits</a:t>
            </a:r>
            <a:endParaRPr lang="en-US" sz="1400" dirty="0">
              <a:solidFill>
                <a:srgbClr val="00B050"/>
              </a:solidFill>
            </a:endParaRPr>
          </a:p>
        </p:txBody>
      </p:sp>
      <p:sp>
        <p:nvSpPr>
          <p:cNvPr id="6" name="TextBox 5">
            <a:extLst>
              <a:ext uri="{FF2B5EF4-FFF2-40B4-BE49-F238E27FC236}">
                <a16:creationId xmlns:a16="http://schemas.microsoft.com/office/drawing/2014/main" id="{8CD239D4-BE33-0000-6DBF-A580A144E488}"/>
              </a:ext>
            </a:extLst>
          </p:cNvPr>
          <p:cNvSpPr txBox="1"/>
          <p:nvPr/>
        </p:nvSpPr>
        <p:spPr>
          <a:xfrm>
            <a:off x="262393" y="4257056"/>
            <a:ext cx="11415824" cy="369332"/>
          </a:xfrm>
          <a:prstGeom prst="rect">
            <a:avLst/>
          </a:prstGeom>
          <a:noFill/>
        </p:spPr>
        <p:txBody>
          <a:bodyPr wrap="square" lIns="18288" tIns="0" rIns="0" bIns="0">
            <a:spAutoFit/>
          </a:bodyPr>
          <a:lstStyle/>
          <a:p>
            <a:r>
              <a:rPr lang="en-US" sz="1200" dirty="0">
                <a:latin typeface="Arial" panose="020B0604020202020204" pitchFamily="34" charset="0"/>
                <a:cs typeface="Arial" panose="020B0604020202020204" pitchFamily="34" charset="0"/>
              </a:rPr>
              <a:t>When you enroll, the plan will mail you a “LIS Rider” showing your LIS subsidy level. Depending on your LIS level, you pay the drug costs below until your total out-of-pocket costs reach $8,000 (including drugs purchased through your retail pharmacy or mail order, or if you are in a long-term care facility).</a:t>
            </a:r>
          </a:p>
        </p:txBody>
      </p:sp>
      <p:sp>
        <p:nvSpPr>
          <p:cNvPr id="7" name="TextBox 6">
            <a:extLst>
              <a:ext uri="{FF2B5EF4-FFF2-40B4-BE49-F238E27FC236}">
                <a16:creationId xmlns:a16="http://schemas.microsoft.com/office/drawing/2014/main" id="{2E7BBDCC-8842-0256-83AF-7443303EAC8B}"/>
              </a:ext>
            </a:extLst>
          </p:cNvPr>
          <p:cNvSpPr txBox="1"/>
          <p:nvPr/>
        </p:nvSpPr>
        <p:spPr>
          <a:xfrm>
            <a:off x="186193" y="936006"/>
            <a:ext cx="3429000" cy="307777"/>
          </a:xfrm>
          <a:prstGeom prst="rect">
            <a:avLst/>
          </a:prstGeom>
          <a:noFill/>
        </p:spPr>
        <p:txBody>
          <a:bodyPr wrap="square">
            <a:spAutoFit/>
          </a:bodyPr>
          <a:lstStyle/>
          <a:p>
            <a:r>
              <a:rPr lang="en-US" sz="1400" b="1" dirty="0">
                <a:solidFill>
                  <a:srgbClr val="00B050"/>
                </a:solidFill>
                <a:latin typeface="Arial" panose="020B0604020202020204" pitchFamily="34" charset="0"/>
                <a:cs typeface="Arial" panose="020B0604020202020204" pitchFamily="34" charset="0"/>
              </a:rPr>
              <a:t>Supplemental (“Extra”) Benefits</a:t>
            </a:r>
            <a:endParaRPr lang="en-US" sz="1400" dirty="0">
              <a:solidFill>
                <a:srgbClr val="00B050"/>
              </a:solidFill>
            </a:endParaRPr>
          </a:p>
        </p:txBody>
      </p:sp>
    </p:spTree>
    <p:extLst>
      <p:ext uri="{BB962C8B-B14F-4D97-AF65-F5344CB8AC3E}">
        <p14:creationId xmlns:p14="http://schemas.microsoft.com/office/powerpoint/2010/main" val="3752004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D1549-8663-20B9-3A3A-D02A0744974B}"/>
              </a:ext>
            </a:extLst>
          </p:cNvPr>
          <p:cNvSpPr>
            <a:spLocks noGrp="1"/>
          </p:cNvSpPr>
          <p:nvPr>
            <p:ph type="title"/>
          </p:nvPr>
        </p:nvSpPr>
        <p:spPr/>
        <p:txBody>
          <a:bodyPr/>
          <a:lstStyle/>
          <a:p>
            <a:r>
              <a:rPr lang="en-US" dirty="0"/>
              <a:t>Star Ratings</a:t>
            </a:r>
          </a:p>
        </p:txBody>
      </p:sp>
      <p:sp>
        <p:nvSpPr>
          <p:cNvPr id="6" name="TextBox 5">
            <a:extLst>
              <a:ext uri="{FF2B5EF4-FFF2-40B4-BE49-F238E27FC236}">
                <a16:creationId xmlns:a16="http://schemas.microsoft.com/office/drawing/2014/main" id="{6603BAF6-3160-9AD4-3239-541495DC909D}"/>
              </a:ext>
            </a:extLst>
          </p:cNvPr>
          <p:cNvSpPr txBox="1"/>
          <p:nvPr/>
        </p:nvSpPr>
        <p:spPr>
          <a:xfrm>
            <a:off x="327147" y="978831"/>
            <a:ext cx="11346541" cy="400110"/>
          </a:xfrm>
          <a:prstGeom prst="rect">
            <a:avLst/>
          </a:prstGeom>
          <a:noFill/>
          <a:ln>
            <a:noFill/>
          </a:ln>
        </p:spPr>
        <p:txBody>
          <a:bodyPr wrap="square" rtlCol="0">
            <a:spAutoFit/>
          </a:bodyPr>
          <a:lstStyle/>
          <a:p>
            <a:r>
              <a:rPr lang="en-US" sz="2000" dirty="0">
                <a:solidFill>
                  <a:srgbClr val="00B050"/>
                </a:solidFill>
                <a:latin typeface="Nunito" pitchFamily="2" charset="0"/>
                <a:cs typeface="+mj-cs"/>
              </a:rPr>
              <a:t>How are Star Ratings determined? </a:t>
            </a:r>
          </a:p>
        </p:txBody>
      </p:sp>
      <p:sp>
        <p:nvSpPr>
          <p:cNvPr id="2" name="TextBox 1">
            <a:extLst>
              <a:ext uri="{FF2B5EF4-FFF2-40B4-BE49-F238E27FC236}">
                <a16:creationId xmlns:a16="http://schemas.microsoft.com/office/drawing/2014/main" id="{EC6C7561-AC14-CCBF-105D-AF7DC7D76EF8}"/>
              </a:ext>
            </a:extLst>
          </p:cNvPr>
          <p:cNvSpPr txBox="1"/>
          <p:nvPr/>
        </p:nvSpPr>
        <p:spPr>
          <a:xfrm>
            <a:off x="1226457" y="1901551"/>
            <a:ext cx="9739085"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5E67"/>
                </a:solidFill>
                <a:effectLst/>
                <a:uLnTx/>
                <a:uFillTx/>
                <a:latin typeface="Nunito" pitchFamily="2" charset="0"/>
                <a:ea typeface="Open Sans Light" panose="020B0306030504020204" pitchFamily="34" charset="0"/>
                <a:cs typeface="Open Sans Light" panose="020B0306030504020204" pitchFamily="34" charset="0"/>
              </a:rPr>
              <a:t>The two main types of Star Ratings 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rPr>
              <a:t>An Overall Star Rating that combines all of our plan's scores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rPr>
              <a:t>Summary Star Ratings that focus on our medical (Part C) and our prescription drug services (Part 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5E67"/>
                </a:solidFill>
                <a:effectLst/>
                <a:uLnTx/>
                <a:uFillTx/>
                <a:latin typeface="Nunito" pitchFamily="2" charset="0"/>
                <a:ea typeface="Open Sans Light" panose="020B0306030504020204" pitchFamily="34" charset="0"/>
                <a:cs typeface="Open Sans Light" panose="020B0306030504020204" pitchFamily="34" charset="0"/>
              </a:rPr>
              <a:t>Some of the areas Medicare reviews for these ratings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rPr>
              <a:t>How our members rate our plan's services and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rPr>
              <a:t>How well our doctors detect illnesses and keep members healthy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Nunito" pitchFamily="2" charset="0"/>
                <a:ea typeface="Open Sans Light" panose="020B0306030504020204" pitchFamily="34" charset="0"/>
                <a:cs typeface="Open Sans Light" panose="020B0306030504020204" pitchFamily="34" charset="0"/>
              </a:rPr>
              <a:t>How well our plan helps our members use recommended and safe prescription medications. </a:t>
            </a:r>
            <a:endParaRPr lang="en-US" sz="2400" dirty="0">
              <a:solidFill>
                <a:schemeClr val="accent1">
                  <a:lumMod val="75000"/>
                </a:schemeClr>
              </a:solidFill>
              <a:latin typeface="Nunito" pitchFamily="2"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24707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D1549-8663-20B9-3A3A-D02A0744974B}"/>
              </a:ext>
            </a:extLst>
          </p:cNvPr>
          <p:cNvSpPr>
            <a:spLocks noGrp="1"/>
          </p:cNvSpPr>
          <p:nvPr>
            <p:ph type="title"/>
          </p:nvPr>
        </p:nvSpPr>
        <p:spPr>
          <a:xfrm>
            <a:off x="327147" y="103320"/>
            <a:ext cx="10182226" cy="604781"/>
          </a:xfrm>
        </p:spPr>
        <p:txBody>
          <a:bodyPr/>
          <a:lstStyle/>
          <a:p>
            <a:r>
              <a:rPr lang="en-US" dirty="0"/>
              <a:t>Need Help?</a:t>
            </a:r>
          </a:p>
        </p:txBody>
      </p:sp>
      <p:sp>
        <p:nvSpPr>
          <p:cNvPr id="6" name="TextBox 5">
            <a:extLst>
              <a:ext uri="{FF2B5EF4-FFF2-40B4-BE49-F238E27FC236}">
                <a16:creationId xmlns:a16="http://schemas.microsoft.com/office/drawing/2014/main" id="{6603BAF6-3160-9AD4-3239-541495DC909D}"/>
              </a:ext>
            </a:extLst>
          </p:cNvPr>
          <p:cNvSpPr txBox="1"/>
          <p:nvPr/>
        </p:nvSpPr>
        <p:spPr>
          <a:xfrm>
            <a:off x="327147" y="705839"/>
            <a:ext cx="11346541" cy="400110"/>
          </a:xfrm>
          <a:prstGeom prst="rect">
            <a:avLst/>
          </a:prstGeom>
          <a:noFill/>
          <a:ln>
            <a:noFill/>
          </a:ln>
        </p:spPr>
        <p:txBody>
          <a:bodyPr wrap="square" rtlCol="0">
            <a:spAutoFit/>
          </a:bodyPr>
          <a:lstStyle/>
          <a:p>
            <a:r>
              <a:rPr lang="en-US" sz="2000" b="1" dirty="0">
                <a:solidFill>
                  <a:srgbClr val="006666"/>
                </a:solidFill>
                <a:latin typeface="Nunito" pitchFamily="2" charset="0"/>
                <a:ea typeface="Open Sans" panose="020B0606030504020204" pitchFamily="34" charset="0"/>
                <a:cs typeface="Open Sans" panose="020B0606030504020204" pitchFamily="34" charset="0"/>
              </a:rPr>
              <a:t>I am here for you. </a:t>
            </a:r>
            <a:endParaRPr lang="en-US" sz="2000" dirty="0">
              <a:solidFill>
                <a:srgbClr val="006666"/>
              </a:solidFill>
              <a:latin typeface="Nunito" pitchFamily="2"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5D188FB1-9AB3-9A49-9703-AD2789109F07}"/>
              </a:ext>
            </a:extLst>
          </p:cNvPr>
          <p:cNvSpPr txBox="1"/>
          <p:nvPr/>
        </p:nvSpPr>
        <p:spPr>
          <a:xfrm>
            <a:off x="1231890" y="1937836"/>
            <a:ext cx="4042229" cy="3970318"/>
          </a:xfrm>
          <a:prstGeom prst="rect">
            <a:avLst/>
          </a:prstGeom>
          <a:noFill/>
        </p:spPr>
        <p:txBody>
          <a:bodyPr wrap="square" rtlCol="0">
            <a:spAutoFit/>
          </a:bodyPr>
          <a:lstStyle/>
          <a:p>
            <a:r>
              <a:rPr lang="en-US" b="1" dirty="0">
                <a:solidFill>
                  <a:srgbClr val="115E67"/>
                </a:solidFill>
                <a:latin typeface="Nunito" pitchFamily="2" charset="0"/>
                <a:ea typeface="Open Sans Light" panose="020B0306030504020204" pitchFamily="34" charset="0"/>
                <a:cs typeface="Open Sans Light" panose="020B0306030504020204" pitchFamily="34" charset="0"/>
              </a:rPr>
              <a:t>Look up doctors, hospitals, </a:t>
            </a:r>
            <a: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specialists and clinics to make sure they’re part of ATRIO Health Plans provider network </a:t>
            </a:r>
          </a:p>
          <a:p>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r>
              <a:rPr lang="en-US" b="1" dirty="0">
                <a:solidFill>
                  <a:srgbClr val="115E67"/>
                </a:solidFill>
                <a:latin typeface="Nunito" pitchFamily="2" charset="0"/>
                <a:ea typeface="Open Sans Light" panose="020B0306030504020204" pitchFamily="34" charset="0"/>
                <a:cs typeface="Open Sans Light" panose="020B0306030504020204" pitchFamily="34" charset="0"/>
              </a:rPr>
              <a:t>Check your prescription medications                    </a:t>
            </a:r>
            <a: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to make sure they're included in the drug list and anticipated costs</a:t>
            </a:r>
          </a:p>
          <a:p>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endPar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r>
              <a:rPr lang="en-US" b="1" dirty="0">
                <a:solidFill>
                  <a:srgbClr val="115E67"/>
                </a:solidFill>
                <a:latin typeface="Nunito" pitchFamily="2" charset="0"/>
                <a:ea typeface="Open Sans Light" panose="020B0306030504020204" pitchFamily="34" charset="0"/>
                <a:cs typeface="Open Sans Light" panose="020B0306030504020204" pitchFamily="34" charset="0"/>
              </a:rPr>
              <a:t>Access additional services</a:t>
            </a:r>
            <a: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                                   including benefits available to </a:t>
            </a:r>
            <a:b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br>
            <a:r>
              <a:rPr lang="en-US"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ATRIO Health Plan members</a:t>
            </a:r>
            <a:endParaRPr lang="en-US" sz="2800" dirty="0">
              <a:solidFill>
                <a:schemeClr val="accent1">
                  <a:lumMod val="75000"/>
                </a:schemeClr>
              </a:solidFill>
              <a:latin typeface="Nunito" pitchFamily="2" charset="0"/>
              <a:ea typeface="Open Sans Light" panose="020B0306030504020204" pitchFamily="34" charset="0"/>
              <a:cs typeface="Open Sans Light" panose="020B0306030504020204" pitchFamily="34" charset="0"/>
            </a:endParaRPr>
          </a:p>
        </p:txBody>
      </p:sp>
      <p:sp>
        <p:nvSpPr>
          <p:cNvPr id="5" name="Text Placeholder 3">
            <a:extLst>
              <a:ext uri="{FF2B5EF4-FFF2-40B4-BE49-F238E27FC236}">
                <a16:creationId xmlns:a16="http://schemas.microsoft.com/office/drawing/2014/main" id="{9162CB97-7D56-B54E-A7F5-89F8420CDB3F}"/>
              </a:ext>
            </a:extLst>
          </p:cNvPr>
          <p:cNvSpPr txBox="1">
            <a:spLocks/>
          </p:cNvSpPr>
          <p:nvPr/>
        </p:nvSpPr>
        <p:spPr>
          <a:xfrm>
            <a:off x="7245422" y="2423611"/>
            <a:ext cx="4946578" cy="2386350"/>
          </a:xfrm>
          <a:prstGeom prst="rect">
            <a:avLst/>
          </a:prstGeom>
        </p:spPr>
        <p:txBody>
          <a:bodyPr lIns="0" tIns="0" rIns="0" bIns="0"/>
          <a:lstStyle>
            <a:lvl1pPr marL="0" indent="0" algn="ctr" defTabSz="914378" rtl="0" eaLnBrk="1" latinLnBrk="0" hangingPunct="1">
              <a:lnSpc>
                <a:spcPct val="100000"/>
              </a:lnSpc>
              <a:spcBef>
                <a:spcPts val="1000"/>
              </a:spcBef>
              <a:buClr>
                <a:schemeClr val="accent3"/>
              </a:buClr>
              <a:buSzPct val="140000"/>
              <a:buFont typeface="Arial" panose="020B0604020202020204" pitchFamily="34" charset="0"/>
              <a:buNone/>
              <a:defRPr sz="3200" b="0" i="0" kern="1200">
                <a:solidFill>
                  <a:srgbClr val="00B050"/>
                </a:solidFill>
                <a:latin typeface="Nunito" pitchFamily="2" charset="77"/>
                <a:ea typeface="Open Sans" panose="020B0606030504020204" pitchFamily="34" charset="0"/>
                <a:cs typeface="Open Sans" panose="020B0606030504020204" pitchFamily="34" charset="0"/>
              </a:defRPr>
            </a:lvl1pPr>
            <a:lvl2pPr marL="684196" indent="-227007" algn="l" defTabSz="914378" rtl="0" eaLnBrk="1" latinLnBrk="0" hangingPunct="1">
              <a:lnSpc>
                <a:spcPct val="95000"/>
              </a:lnSpc>
              <a:spcBef>
                <a:spcPts val="1000"/>
              </a:spcBef>
              <a:buClr>
                <a:schemeClr val="accent3"/>
              </a:buClr>
              <a:buSzPct val="12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8998" indent="-174621" algn="l" defTabSz="914378" rtl="0" eaLnBrk="1" latinLnBrk="0" hangingPunct="1">
              <a:lnSpc>
                <a:spcPct val="95000"/>
              </a:lnSpc>
              <a:spcBef>
                <a:spcPts val="1000"/>
              </a:spcBef>
              <a:buClr>
                <a:schemeClr val="accent3"/>
              </a:buClr>
              <a:buSzPct val="12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371566" indent="0" algn="l" defTabSz="914378" rtl="0" eaLnBrk="1" latinLnBrk="0" hangingPunct="1">
              <a:spcBef>
                <a:spcPct val="20000"/>
              </a:spcBef>
              <a:buClr>
                <a:schemeClr val="accent3"/>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buClr>
                <a:srgbClr val="D0DF00"/>
              </a:buClr>
              <a:defRPr/>
            </a:pPr>
            <a:r>
              <a:rPr lang="en-US" sz="18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Understand how a Medicare Advantage plan from ATRIO Health Plans can work with the care you receive from the VA or TRICARE For Life coverage</a:t>
            </a:r>
          </a:p>
          <a:p>
            <a:pPr algn="l">
              <a:buClr>
                <a:srgbClr val="D0DF00"/>
              </a:buClr>
              <a:defRPr/>
            </a:pPr>
            <a:endParaRPr lang="en-US" sz="1800" b="1" dirty="0">
              <a:solidFill>
                <a:srgbClr val="E7E6E6">
                  <a:lumMod val="25000"/>
                </a:srgbClr>
              </a:solidFill>
              <a:latin typeface="Nunito" pitchFamily="2" charset="0"/>
              <a:ea typeface="Open Sans Light" panose="020B0306030504020204" pitchFamily="34" charset="0"/>
              <a:cs typeface="Open Sans Light" panose="020B0306030504020204" pitchFamily="34" charset="0"/>
            </a:endParaRPr>
          </a:p>
          <a:p>
            <a:pPr algn="l">
              <a:buClr>
                <a:srgbClr val="D0DF00"/>
              </a:buClr>
              <a:defRPr/>
            </a:pPr>
            <a:r>
              <a:rPr lang="en-US" sz="1800" b="1" dirty="0">
                <a:solidFill>
                  <a:srgbClr val="115E67"/>
                </a:solidFill>
                <a:latin typeface="Nunito" pitchFamily="2" charset="0"/>
                <a:ea typeface="Open Sans Light" panose="020B0306030504020204" pitchFamily="34" charset="0"/>
                <a:cs typeface="Open Sans Light" panose="020B0306030504020204" pitchFamily="34" charset="0"/>
              </a:rPr>
              <a:t>Find out if you’re eligible for more benefits </a:t>
            </a:r>
            <a:r>
              <a:rPr lang="en-US" sz="1800" dirty="0">
                <a:solidFill>
                  <a:srgbClr val="E7E6E6">
                    <a:lumMod val="25000"/>
                  </a:srgbClr>
                </a:solidFill>
                <a:latin typeface="Nunito" pitchFamily="2" charset="0"/>
                <a:ea typeface="Open Sans Light" panose="020B0306030504020204" pitchFamily="34" charset="0"/>
                <a:cs typeface="Open Sans Light" panose="020B0306030504020204" pitchFamily="34" charset="0"/>
              </a:rPr>
              <a:t>such as Extra Help</a:t>
            </a:r>
          </a:p>
        </p:txBody>
      </p:sp>
      <p:cxnSp>
        <p:nvCxnSpPr>
          <p:cNvPr id="7" name="Straight Connector 6">
            <a:extLst>
              <a:ext uri="{FF2B5EF4-FFF2-40B4-BE49-F238E27FC236}">
                <a16:creationId xmlns:a16="http://schemas.microsoft.com/office/drawing/2014/main" id="{BBBB506A-8015-6E0C-54C8-4B76B29F7EA4}"/>
              </a:ext>
            </a:extLst>
          </p:cNvPr>
          <p:cNvCxnSpPr>
            <a:cxnSpLocks/>
          </p:cNvCxnSpPr>
          <p:nvPr/>
        </p:nvCxnSpPr>
        <p:spPr>
          <a:xfrm>
            <a:off x="5808508" y="1685925"/>
            <a:ext cx="0" cy="4033628"/>
          </a:xfrm>
          <a:prstGeom prst="line">
            <a:avLst/>
          </a:prstGeom>
          <a:ln>
            <a:solidFill>
              <a:srgbClr val="006666"/>
            </a:solidFill>
          </a:ln>
        </p:spPr>
        <p:style>
          <a:lnRef idx="1">
            <a:schemeClr val="accent1"/>
          </a:lnRef>
          <a:fillRef idx="0">
            <a:schemeClr val="accent1"/>
          </a:fillRef>
          <a:effectRef idx="0">
            <a:schemeClr val="accent1"/>
          </a:effectRef>
          <a:fontRef idx="minor">
            <a:schemeClr val="tx1"/>
          </a:fontRef>
        </p:style>
      </p:cxnSp>
      <p:pic>
        <p:nvPicPr>
          <p:cNvPr id="8" name="Graphic 7" descr="Circles with lines with solid fill">
            <a:extLst>
              <a:ext uri="{FF2B5EF4-FFF2-40B4-BE49-F238E27FC236}">
                <a16:creationId xmlns:a16="http://schemas.microsoft.com/office/drawing/2014/main" id="{5955534A-EF49-8269-B0AA-64837563E3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918" y="1966411"/>
            <a:ext cx="914400" cy="914400"/>
          </a:xfrm>
          <a:prstGeom prst="rect">
            <a:avLst/>
          </a:prstGeom>
        </p:spPr>
      </p:pic>
      <p:pic>
        <p:nvPicPr>
          <p:cNvPr id="9" name="Graphic 8" descr="Medicine with solid fill">
            <a:extLst>
              <a:ext uri="{FF2B5EF4-FFF2-40B4-BE49-F238E27FC236}">
                <a16:creationId xmlns:a16="http://schemas.microsoft.com/office/drawing/2014/main" id="{F4050D56-7AF1-90A7-AAC6-A2F5FDFDAE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896" y="3616786"/>
            <a:ext cx="914400" cy="914400"/>
          </a:xfrm>
          <a:prstGeom prst="rect">
            <a:avLst/>
          </a:prstGeom>
        </p:spPr>
      </p:pic>
      <p:pic>
        <p:nvPicPr>
          <p:cNvPr id="10" name="Graphic 9" descr="Tooth with solid fill">
            <a:extLst>
              <a:ext uri="{FF2B5EF4-FFF2-40B4-BE49-F238E27FC236}">
                <a16:creationId xmlns:a16="http://schemas.microsoft.com/office/drawing/2014/main" id="{72B90E1E-19D6-90CD-FDF4-F74DF32604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0301" y="4993754"/>
            <a:ext cx="914400" cy="914400"/>
          </a:xfrm>
          <a:prstGeom prst="rect">
            <a:avLst/>
          </a:prstGeom>
        </p:spPr>
      </p:pic>
      <p:pic>
        <p:nvPicPr>
          <p:cNvPr id="11" name="Graphic 10" descr="Medal with solid fill">
            <a:extLst>
              <a:ext uri="{FF2B5EF4-FFF2-40B4-BE49-F238E27FC236}">
                <a16:creationId xmlns:a16="http://schemas.microsoft.com/office/drawing/2014/main" id="{5955EFA8-94F1-7824-371D-A69946B043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1433" y="2423611"/>
            <a:ext cx="914400" cy="914400"/>
          </a:xfrm>
          <a:prstGeom prst="rect">
            <a:avLst/>
          </a:prstGeom>
        </p:spPr>
      </p:pic>
      <p:pic>
        <p:nvPicPr>
          <p:cNvPr id="12" name="Graphic 11" descr="Checklist with solid fill">
            <a:extLst>
              <a:ext uri="{FF2B5EF4-FFF2-40B4-BE49-F238E27FC236}">
                <a16:creationId xmlns:a16="http://schemas.microsoft.com/office/drawing/2014/main" id="{8884303E-B41D-8272-9920-0BF5B39232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01432" y="3895561"/>
            <a:ext cx="914400" cy="914400"/>
          </a:xfrm>
          <a:prstGeom prst="rect">
            <a:avLst/>
          </a:prstGeom>
        </p:spPr>
      </p:pic>
    </p:spTree>
    <p:extLst>
      <p:ext uri="{BB962C8B-B14F-4D97-AF65-F5344CB8AC3E}">
        <p14:creationId xmlns:p14="http://schemas.microsoft.com/office/powerpoint/2010/main" val="1956617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p:txBody>
          <a:bodyPr/>
          <a:lstStyle/>
          <a:p>
            <a:r>
              <a:rPr lang="en-US" dirty="0">
                <a:solidFill>
                  <a:srgbClr val="006666"/>
                </a:solidFill>
              </a:rPr>
              <a:t>Ready to Enroll?</a:t>
            </a:r>
          </a:p>
        </p:txBody>
      </p:sp>
      <p:sp>
        <p:nvSpPr>
          <p:cNvPr id="3" name="TextBox 2">
            <a:extLst>
              <a:ext uri="{FF2B5EF4-FFF2-40B4-BE49-F238E27FC236}">
                <a16:creationId xmlns:a16="http://schemas.microsoft.com/office/drawing/2014/main" id="{4987C51A-58F5-C725-5442-828005F93268}"/>
              </a:ext>
            </a:extLst>
          </p:cNvPr>
          <p:cNvSpPr txBox="1"/>
          <p:nvPr/>
        </p:nvSpPr>
        <p:spPr>
          <a:xfrm>
            <a:off x="314323" y="825282"/>
            <a:ext cx="6472826" cy="400110"/>
          </a:xfrm>
          <a:prstGeom prst="rect">
            <a:avLst/>
          </a:prstGeom>
          <a:noFill/>
        </p:spPr>
        <p:txBody>
          <a:bodyPr wrap="square" rtlCol="0">
            <a:spAutoFit/>
          </a:bodyPr>
          <a:lstStyle/>
          <a:p>
            <a:r>
              <a:rPr lang="en-US" sz="2000" b="1" dirty="0">
                <a:solidFill>
                  <a:srgbClr val="00B050"/>
                </a:solidFill>
                <a:latin typeface="Nunito" pitchFamily="2" charset="0"/>
              </a:rPr>
              <a:t>We are here to assist you!</a:t>
            </a:r>
          </a:p>
        </p:txBody>
      </p:sp>
      <p:sp>
        <p:nvSpPr>
          <p:cNvPr id="2" name="TextBox 1">
            <a:extLst>
              <a:ext uri="{FF2B5EF4-FFF2-40B4-BE49-F238E27FC236}">
                <a16:creationId xmlns:a16="http://schemas.microsoft.com/office/drawing/2014/main" id="{9A8924C3-BA4C-24FB-4539-9E4699F3743A}"/>
              </a:ext>
            </a:extLst>
          </p:cNvPr>
          <p:cNvSpPr txBox="1"/>
          <p:nvPr/>
        </p:nvSpPr>
        <p:spPr>
          <a:xfrm>
            <a:off x="571203" y="6101830"/>
            <a:ext cx="10953858" cy="261610"/>
          </a:xfrm>
          <a:prstGeom prst="rect">
            <a:avLst/>
          </a:prstGeom>
          <a:noFill/>
        </p:spPr>
        <p:txBody>
          <a:bodyPr wrap="square">
            <a:spAutoFit/>
          </a:bodyPr>
          <a:lstStyle/>
          <a:p>
            <a:r>
              <a:rPr lang="en-US" sz="1100" dirty="0">
                <a:latin typeface="Arial" panose="020B0604020202020204" pitchFamily="34" charset="0"/>
                <a:ea typeface="Calibri" panose="020F0502020204030204" pitchFamily="34" charset="0"/>
                <a:cs typeface="Arial" panose="020B0604020202020204" pitchFamily="34" charset="0"/>
              </a:rPr>
              <a:t>ATRIO Health Plans is a PPO, HMO, and HMO D-SNP with Medicare and Oregon Health Plan contracts. Enrollment in ATRIO Health Plans depends on contract renewal. </a:t>
            </a:r>
          </a:p>
        </p:txBody>
      </p:sp>
      <p:pic>
        <p:nvPicPr>
          <p:cNvPr id="4" name="Picture 2">
            <a:extLst>
              <a:ext uri="{FF2B5EF4-FFF2-40B4-BE49-F238E27FC236}">
                <a16:creationId xmlns:a16="http://schemas.microsoft.com/office/drawing/2014/main" id="{2EB572EE-E56B-59AB-6BA3-C74D0B5D6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784" y="2305424"/>
            <a:ext cx="2918641" cy="23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9FD58D66-23FB-324D-4091-2BD93D8B4F52}"/>
              </a:ext>
            </a:extLst>
          </p:cNvPr>
          <p:cNvSpPr txBox="1">
            <a:spLocks/>
          </p:cNvSpPr>
          <p:nvPr/>
        </p:nvSpPr>
        <p:spPr>
          <a:xfrm>
            <a:off x="1037719" y="1964834"/>
            <a:ext cx="2546556" cy="2381576"/>
          </a:xfrm>
          <a:prstGeom prst="rect">
            <a:avLst/>
          </a:prstGeom>
          <a:noFill/>
          <a:ln w="38100" cap="flat" cmpd="sng" algn="ctr">
            <a:solidFill>
              <a:srgbClr val="0066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354" rtl="0" eaLnBrk="1" latinLnBrk="0" hangingPunct="1">
              <a:spcBef>
                <a:spcPct val="0"/>
              </a:spcBef>
              <a:buNone/>
              <a:defRPr lang="en-US" sz="2400" b="1" kern="1200" cap="all"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i="1" spc="-28" dirty="0">
                <a:solidFill>
                  <a:srgbClr val="115E67"/>
                </a:solidFill>
                <a:latin typeface="Georgia" panose="02040502050405020303" pitchFamily="18" charset="0"/>
              </a:rPr>
              <a:t>Insert Photo  </a:t>
            </a:r>
          </a:p>
        </p:txBody>
      </p:sp>
      <p:sp>
        <p:nvSpPr>
          <p:cNvPr id="6" name="Subtitle 2">
            <a:extLst>
              <a:ext uri="{FF2B5EF4-FFF2-40B4-BE49-F238E27FC236}">
                <a16:creationId xmlns:a16="http://schemas.microsoft.com/office/drawing/2014/main" id="{F7A4C578-B223-C976-6B04-2F2331D9B89D}"/>
              </a:ext>
            </a:extLst>
          </p:cNvPr>
          <p:cNvSpPr txBox="1">
            <a:spLocks/>
          </p:cNvSpPr>
          <p:nvPr/>
        </p:nvSpPr>
        <p:spPr>
          <a:xfrm>
            <a:off x="3814713" y="2141852"/>
            <a:ext cx="4825498" cy="1954381"/>
          </a:xfrm>
          <a:prstGeom prst="rect">
            <a:avLst/>
          </a:prstGeom>
          <a:ln>
            <a:no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solidFill>
                  <a:srgbClr val="00B050"/>
                </a:solidFill>
                <a:latin typeface="Nunito" pitchFamily="2" charset="0"/>
              </a:rPr>
              <a:t>&lt;Agent Name&gt;</a:t>
            </a:r>
          </a:p>
          <a:p>
            <a:pPr marL="0" indent="0">
              <a:lnSpc>
                <a:spcPct val="100000"/>
              </a:lnSpc>
              <a:buNone/>
            </a:pPr>
            <a:r>
              <a:rPr lang="en-US" sz="2400" b="1" dirty="0">
                <a:solidFill>
                  <a:srgbClr val="006666"/>
                </a:solidFill>
                <a:latin typeface="Nunito" pitchFamily="2" charset="0"/>
              </a:rPr>
              <a:t>Licensed Sales Agent </a:t>
            </a:r>
          </a:p>
          <a:p>
            <a:pPr marL="0" indent="0">
              <a:lnSpc>
                <a:spcPct val="100000"/>
              </a:lnSpc>
              <a:buNone/>
            </a:pPr>
            <a:r>
              <a:rPr lang="en-US" sz="2400" dirty="0">
                <a:solidFill>
                  <a:srgbClr val="006666"/>
                </a:solidFill>
                <a:latin typeface="Nunito" pitchFamily="2" charset="0"/>
              </a:rPr>
              <a:t>&lt;Agent Phone #&gt;</a:t>
            </a:r>
          </a:p>
          <a:p>
            <a:pPr marL="0" indent="0">
              <a:lnSpc>
                <a:spcPct val="100000"/>
              </a:lnSpc>
              <a:buNone/>
            </a:pPr>
            <a:r>
              <a:rPr lang="en-US" sz="2400" dirty="0">
                <a:solidFill>
                  <a:srgbClr val="006666"/>
                </a:solidFill>
                <a:latin typeface="Nunito" pitchFamily="2" charset="0"/>
              </a:rPr>
              <a:t>&lt;Agent Email&gt;</a:t>
            </a:r>
          </a:p>
        </p:txBody>
      </p:sp>
    </p:spTree>
    <p:extLst>
      <p:ext uri="{BB962C8B-B14F-4D97-AF65-F5344CB8AC3E}">
        <p14:creationId xmlns:p14="http://schemas.microsoft.com/office/powerpoint/2010/main" val="180332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p:txBody>
          <a:bodyPr/>
          <a:lstStyle/>
          <a:p>
            <a:r>
              <a:rPr lang="en-US" dirty="0"/>
              <a:t>Understanding the coverage building blocks</a:t>
            </a:r>
          </a:p>
        </p:txBody>
      </p:sp>
      <p:sp>
        <p:nvSpPr>
          <p:cNvPr id="4" name="TextBox 3">
            <a:extLst>
              <a:ext uri="{FF2B5EF4-FFF2-40B4-BE49-F238E27FC236}">
                <a16:creationId xmlns:a16="http://schemas.microsoft.com/office/drawing/2014/main" id="{BEEAB036-A16A-CACD-8E27-96D108C5B413}"/>
              </a:ext>
            </a:extLst>
          </p:cNvPr>
          <p:cNvSpPr txBox="1"/>
          <p:nvPr/>
        </p:nvSpPr>
        <p:spPr>
          <a:xfrm>
            <a:off x="314323" y="1368803"/>
            <a:ext cx="6096000" cy="360868"/>
          </a:xfrm>
          <a:prstGeom prst="rect">
            <a:avLst/>
          </a:prstGeom>
          <a:noFill/>
        </p:spPr>
        <p:txBody>
          <a:bodyPr wrap="square">
            <a:spAutoFit/>
          </a:bodyPr>
          <a:lstStyle/>
          <a:p>
            <a:pPr marL="6495" marR="2598">
              <a:lnSpc>
                <a:spcPct val="83000"/>
              </a:lnSpc>
              <a:spcAft>
                <a:spcPts val="600"/>
              </a:spcAft>
            </a:pPr>
            <a:r>
              <a:rPr lang="en-US" sz="2000" b="1" spc="-28" dirty="0">
                <a:solidFill>
                  <a:srgbClr val="115E67"/>
                </a:solidFill>
                <a:latin typeface="Nunito" pitchFamily="2" charset="0"/>
              </a:rPr>
              <a:t>Step 1: </a:t>
            </a:r>
            <a:r>
              <a:rPr lang="en-US" sz="2000" b="0" spc="-28" dirty="0">
                <a:solidFill>
                  <a:srgbClr val="115E67"/>
                </a:solidFill>
                <a:latin typeface="Nunito" pitchFamily="2" charset="0"/>
              </a:rPr>
              <a:t>Enroll in Original Medicare</a:t>
            </a:r>
          </a:p>
        </p:txBody>
      </p:sp>
      <p:sp>
        <p:nvSpPr>
          <p:cNvPr id="5" name="object 34">
            <a:extLst>
              <a:ext uri="{FF2B5EF4-FFF2-40B4-BE49-F238E27FC236}">
                <a16:creationId xmlns:a16="http://schemas.microsoft.com/office/drawing/2014/main" id="{60A85723-D113-2024-D50C-9A27CA55E78C}"/>
              </a:ext>
            </a:extLst>
          </p:cNvPr>
          <p:cNvSpPr/>
          <p:nvPr/>
        </p:nvSpPr>
        <p:spPr>
          <a:xfrm>
            <a:off x="475022" y="1903005"/>
            <a:ext cx="10574085" cy="3726269"/>
          </a:xfrm>
          <a:custGeom>
            <a:avLst/>
            <a:gdLst/>
            <a:ahLst/>
            <a:cxnLst/>
            <a:rect l="l" t="t" r="r" b="b"/>
            <a:pathLst>
              <a:path w="5201284" h="2089150">
                <a:moveTo>
                  <a:pt x="0" y="2089150"/>
                </a:moveTo>
                <a:lnTo>
                  <a:pt x="5200713" y="2089150"/>
                </a:lnTo>
                <a:lnTo>
                  <a:pt x="5200713" y="0"/>
                </a:lnTo>
                <a:lnTo>
                  <a:pt x="0" y="0"/>
                </a:lnTo>
                <a:lnTo>
                  <a:pt x="0" y="2089150"/>
                </a:lnTo>
                <a:close/>
              </a:path>
            </a:pathLst>
          </a:custGeom>
          <a:ln w="76200">
            <a:solidFill>
              <a:srgbClr val="005A65"/>
            </a:solidFill>
          </a:ln>
        </p:spPr>
        <p:txBody>
          <a:bodyPr wrap="square" lIns="0" tIns="0" rIns="0" bIns="0" rtlCol="0"/>
          <a:lstStyle/>
          <a:p>
            <a:pPr marL="12700" marR="5080"/>
            <a:endParaRPr lang="en-US" sz="1800" dirty="0">
              <a:latin typeface="Arial Black"/>
              <a:cs typeface="Arial Black"/>
            </a:endParaRPr>
          </a:p>
        </p:txBody>
      </p:sp>
      <p:sp>
        <p:nvSpPr>
          <p:cNvPr id="8" name="TextBox 7">
            <a:extLst>
              <a:ext uri="{FF2B5EF4-FFF2-40B4-BE49-F238E27FC236}">
                <a16:creationId xmlns:a16="http://schemas.microsoft.com/office/drawing/2014/main" id="{66ADE612-A649-3CBC-8C30-298726FA1397}"/>
              </a:ext>
            </a:extLst>
          </p:cNvPr>
          <p:cNvSpPr txBox="1"/>
          <p:nvPr/>
        </p:nvSpPr>
        <p:spPr>
          <a:xfrm>
            <a:off x="8176846" y="3358888"/>
            <a:ext cx="2762145" cy="618118"/>
          </a:xfrm>
          <a:prstGeom prst="rect">
            <a:avLst/>
          </a:prstGeom>
          <a:noFill/>
        </p:spPr>
        <p:txBody>
          <a:bodyPr wrap="square" rtlCol="0">
            <a:spAutoFit/>
          </a:bodyPr>
          <a:lstStyle/>
          <a:p>
            <a:pPr algn="ctr" defTabSz="914318">
              <a:spcBef>
                <a:spcPts val="500"/>
              </a:spcBef>
              <a:buClr>
                <a:srgbClr val="00B0F0"/>
              </a:buClr>
            </a:pPr>
            <a:r>
              <a:rPr lang="en-US" spc="-28" dirty="0">
                <a:solidFill>
                  <a:srgbClr val="00B050"/>
                </a:solidFill>
                <a:latin typeface="Georgia" panose="02040502050405020303" pitchFamily="18" charset="0"/>
              </a:rPr>
              <a:t>Original Medicare </a:t>
            </a:r>
          </a:p>
          <a:p>
            <a:pPr defTabSz="914318">
              <a:spcBef>
                <a:spcPts val="500"/>
              </a:spcBef>
              <a:buClr>
                <a:srgbClr val="00B0F0"/>
              </a:buClr>
            </a:pPr>
            <a:r>
              <a:rPr lang="en-US" sz="1200" i="1" dirty="0">
                <a:solidFill>
                  <a:srgbClr val="E7E6E6">
                    <a:lumMod val="25000"/>
                  </a:srgbClr>
                </a:solidFill>
                <a:latin typeface="Georgia" panose="02040502050405020303" pitchFamily="18" charset="0"/>
                <a:ea typeface="Open Sans Light" panose="020B0306030504020204" pitchFamily="34" charset="0"/>
                <a:cs typeface="Open Sans Light" panose="020B0306030504020204" pitchFamily="34" charset="0"/>
              </a:rPr>
              <a:t>Provided by the federal government</a:t>
            </a:r>
            <a:endParaRPr lang="en-US" i="1" dirty="0">
              <a:solidFill>
                <a:srgbClr val="E7E6E6">
                  <a:lumMod val="25000"/>
                </a:srgbClr>
              </a:solidFill>
              <a:latin typeface="Georgia" panose="02040502050405020303" pitchFamily="18" charset="0"/>
              <a:ea typeface="Open Sans Light" panose="020B0306030504020204" pitchFamily="34" charset="0"/>
              <a:cs typeface="Open Sans Light" panose="020B0306030504020204" pitchFamily="34" charset="0"/>
            </a:endParaRPr>
          </a:p>
        </p:txBody>
      </p:sp>
      <p:pic>
        <p:nvPicPr>
          <p:cNvPr id="9" name="Graphic 8" descr="Sleep with solid fill">
            <a:extLst>
              <a:ext uri="{FF2B5EF4-FFF2-40B4-BE49-F238E27FC236}">
                <a16:creationId xmlns:a16="http://schemas.microsoft.com/office/drawing/2014/main" id="{92AB827F-1E4B-0BBE-60A0-2B6D624871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350" y="2312997"/>
            <a:ext cx="685800" cy="685800"/>
          </a:xfrm>
          <a:prstGeom prst="rect">
            <a:avLst/>
          </a:prstGeom>
        </p:spPr>
      </p:pic>
      <p:pic>
        <p:nvPicPr>
          <p:cNvPr id="10" name="Graphic 9" descr="Stethoscope with solid fill">
            <a:extLst>
              <a:ext uri="{FF2B5EF4-FFF2-40B4-BE49-F238E27FC236}">
                <a16:creationId xmlns:a16="http://schemas.microsoft.com/office/drawing/2014/main" id="{D9815931-26BA-96C4-4560-68029EDABD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350" y="3864153"/>
            <a:ext cx="685800" cy="685800"/>
          </a:xfrm>
          <a:prstGeom prst="rect">
            <a:avLst/>
          </a:prstGeom>
        </p:spPr>
      </p:pic>
      <p:sp>
        <p:nvSpPr>
          <p:cNvPr id="11" name="TextBox 10">
            <a:extLst>
              <a:ext uri="{FF2B5EF4-FFF2-40B4-BE49-F238E27FC236}">
                <a16:creationId xmlns:a16="http://schemas.microsoft.com/office/drawing/2014/main" id="{2531D0CD-B7C1-EDC5-3010-5561A1AEA5D3}"/>
              </a:ext>
            </a:extLst>
          </p:cNvPr>
          <p:cNvSpPr txBox="1"/>
          <p:nvPr/>
        </p:nvSpPr>
        <p:spPr>
          <a:xfrm>
            <a:off x="1681786" y="1756652"/>
            <a:ext cx="4080279" cy="4734629"/>
          </a:xfrm>
          <a:prstGeom prst="rect">
            <a:avLst/>
          </a:prstGeom>
          <a:noFill/>
        </p:spPr>
        <p:txBody>
          <a:bodyPr wrap="square" rtlCol="0">
            <a:spAutoFit/>
          </a:bodyPr>
          <a:lstStyle/>
          <a:p>
            <a:pPr defTabSz="914318">
              <a:spcBef>
                <a:spcPts val="500"/>
              </a:spcBef>
              <a:buClr>
                <a:srgbClr val="00B0F0"/>
              </a:buClr>
            </a:pPr>
            <a:endParaRPr lang="en-US" dirty="0">
              <a:solidFill>
                <a:srgbClr val="E7E6E6">
                  <a:lumMod val="25000"/>
                </a:srgbClr>
              </a:solidFill>
              <a:latin typeface="Nunito" pitchFamily="2" charset="77"/>
              <a:ea typeface="Open Sans Light" panose="020B0306030504020204" pitchFamily="34" charset="0"/>
              <a:cs typeface="Open Sans Light" panose="020B0306030504020204" pitchFamily="34" charset="0"/>
            </a:endParaRPr>
          </a:p>
          <a:p>
            <a:pPr defTabSz="914318">
              <a:spcBef>
                <a:spcPts val="500"/>
              </a:spcBef>
              <a:buClr>
                <a:srgbClr val="00B0F0"/>
              </a:buClr>
            </a:pPr>
            <a:r>
              <a:rPr lang="en-US" sz="2800" spc="-28" dirty="0">
                <a:solidFill>
                  <a:srgbClr val="115E67"/>
                </a:solidFill>
                <a:latin typeface="Georgia" panose="02040502050405020303" pitchFamily="18" charset="0"/>
              </a:rPr>
              <a:t>Part A </a:t>
            </a:r>
          </a:p>
          <a:p>
            <a:pPr defTabSz="914318">
              <a:spcBef>
                <a:spcPts val="500"/>
              </a:spcBef>
              <a:buClr>
                <a:srgbClr val="00B0F0"/>
              </a:buClr>
            </a:pPr>
            <a:r>
              <a:rPr lang="en-US" sz="2000" dirty="0">
                <a:solidFill>
                  <a:srgbClr val="E7E6E6">
                    <a:lumMod val="25000"/>
                  </a:srgbClr>
                </a:solidFill>
                <a:latin typeface="Georgia" panose="02040502050405020303" pitchFamily="18" charset="0"/>
                <a:ea typeface="Open Sans Light" panose="020B0306030504020204" pitchFamily="34" charset="0"/>
                <a:cs typeface="Open Sans Light" panose="020B0306030504020204" pitchFamily="34" charset="0"/>
              </a:rPr>
              <a:t>Helps pay for hospitals stays and inpatient care</a:t>
            </a:r>
          </a:p>
          <a:p>
            <a:pPr defTabSz="914318">
              <a:spcBef>
                <a:spcPts val="500"/>
              </a:spcBef>
              <a:buClr>
                <a:srgbClr val="00B0F0"/>
              </a:buClr>
            </a:pPr>
            <a:endParaRPr lang="en-US" sz="2000" dirty="0">
              <a:solidFill>
                <a:srgbClr val="E7E6E6">
                  <a:lumMod val="25000"/>
                </a:srgbClr>
              </a:solidFill>
              <a:latin typeface="Nunito" pitchFamily="2" charset="77"/>
              <a:ea typeface="Open Sans Light" panose="020B0306030504020204" pitchFamily="34" charset="0"/>
              <a:cs typeface="Open Sans Light" panose="020B0306030504020204" pitchFamily="34" charset="0"/>
            </a:endParaRPr>
          </a:p>
          <a:p>
            <a:pPr defTabSz="914318">
              <a:spcBef>
                <a:spcPts val="500"/>
              </a:spcBef>
              <a:buClr>
                <a:srgbClr val="00B0F0"/>
              </a:buClr>
            </a:pPr>
            <a:r>
              <a:rPr lang="en-US" sz="2800" spc="-28" dirty="0">
                <a:solidFill>
                  <a:srgbClr val="115E67"/>
                </a:solidFill>
                <a:latin typeface="Georgia" panose="02040502050405020303" pitchFamily="18" charset="0"/>
              </a:rPr>
              <a:t>Part B</a:t>
            </a:r>
          </a:p>
          <a:p>
            <a:pPr defTabSz="914318">
              <a:spcBef>
                <a:spcPts val="500"/>
              </a:spcBef>
              <a:buClr>
                <a:srgbClr val="00B0F0"/>
              </a:buClr>
            </a:pPr>
            <a:r>
              <a:rPr lang="en-US" sz="2000" dirty="0">
                <a:solidFill>
                  <a:srgbClr val="E7E6E6">
                    <a:lumMod val="25000"/>
                  </a:srgbClr>
                </a:solidFill>
                <a:latin typeface="Georgia" panose="02040502050405020303" pitchFamily="18" charset="0"/>
                <a:ea typeface="Open Sans Light" panose="020B0306030504020204" pitchFamily="34" charset="0"/>
                <a:cs typeface="Open Sans Light" panose="020B0306030504020204" pitchFamily="34" charset="0"/>
              </a:rPr>
              <a:t>Helps pay for doctor visits and outpatient care </a:t>
            </a:r>
          </a:p>
          <a:p>
            <a:pPr defTabSz="914318">
              <a:spcBef>
                <a:spcPts val="500"/>
              </a:spcBef>
              <a:buClr>
                <a:srgbClr val="00B0F0"/>
              </a:buClr>
            </a:pPr>
            <a:endParaRPr lang="en-US" dirty="0">
              <a:solidFill>
                <a:srgbClr val="E7E6E6">
                  <a:lumMod val="25000"/>
                </a:srgbClr>
              </a:solidFill>
              <a:latin typeface="Nunito" pitchFamily="2" charset="77"/>
              <a:ea typeface="Open Sans Light" panose="020B0306030504020204" pitchFamily="34" charset="0"/>
              <a:cs typeface="Open Sans Light" panose="020B0306030504020204" pitchFamily="34" charset="0"/>
            </a:endParaRPr>
          </a:p>
          <a:p>
            <a:pPr defTabSz="914318">
              <a:spcBef>
                <a:spcPts val="500"/>
              </a:spcBef>
              <a:buClr>
                <a:srgbClr val="00B0F0"/>
              </a:buClr>
            </a:pPr>
            <a:r>
              <a:rPr lang="en-US" dirty="0">
                <a:solidFill>
                  <a:srgbClr val="E7E6E6">
                    <a:lumMod val="25000"/>
                  </a:srgbClr>
                </a:solidFill>
                <a:latin typeface="Nunito" pitchFamily="2" charset="77"/>
                <a:ea typeface="Open Sans Light" panose="020B0306030504020204" pitchFamily="34" charset="0"/>
                <a:cs typeface="Open Sans Light" panose="020B0306030504020204" pitchFamily="34" charset="0"/>
              </a:rPr>
              <a:t> </a:t>
            </a:r>
          </a:p>
          <a:p>
            <a:pPr defTabSz="914318">
              <a:spcBef>
                <a:spcPts val="500"/>
              </a:spcBef>
              <a:buClr>
                <a:srgbClr val="00B0F0"/>
              </a:buClr>
            </a:pPr>
            <a:endParaRPr lang="en-US" dirty="0">
              <a:solidFill>
                <a:srgbClr val="E7E6E6">
                  <a:lumMod val="25000"/>
                </a:srgbClr>
              </a:solidFill>
              <a:latin typeface="Nunito" pitchFamily="2" charset="77"/>
              <a:ea typeface="Open Sans Light" panose="020B0306030504020204" pitchFamily="34" charset="0"/>
              <a:cs typeface="Open Sans Light" panose="020B0306030504020204" pitchFamily="34" charset="0"/>
            </a:endParaRPr>
          </a:p>
          <a:p>
            <a:pPr defTabSz="914318">
              <a:spcBef>
                <a:spcPts val="500"/>
              </a:spcBef>
              <a:buClr>
                <a:srgbClr val="00B0F0"/>
              </a:buClr>
            </a:pPr>
            <a:endParaRPr lang="en-US" dirty="0">
              <a:solidFill>
                <a:srgbClr val="E7E6E6">
                  <a:lumMod val="25000"/>
                </a:srgbClr>
              </a:solidFill>
              <a:latin typeface="Nunito" pitchFamily="2" charset="77"/>
              <a:ea typeface="Open Sans Light" panose="020B0306030504020204" pitchFamily="34" charset="0"/>
              <a:cs typeface="Open Sans Light" panose="020B0306030504020204" pitchFamily="34" charset="0"/>
            </a:endParaRPr>
          </a:p>
          <a:p>
            <a:pPr defTabSz="914318">
              <a:spcBef>
                <a:spcPts val="500"/>
              </a:spcBef>
              <a:buClr>
                <a:srgbClr val="00B0F0"/>
              </a:buClr>
            </a:pPr>
            <a:endParaRPr lang="en-US" sz="1400" dirty="0">
              <a:solidFill>
                <a:srgbClr val="E7E6E6">
                  <a:lumMod val="25000"/>
                </a:srgbClr>
              </a:solidFill>
              <a:latin typeface="Nunito" pitchFamily="2" charset="77"/>
              <a:ea typeface="Open Sans Light" panose="020B0306030504020204" pitchFamily="34" charset="0"/>
              <a:cs typeface="Open Sans Light" panose="020B0306030504020204" pitchFamily="34" charset="0"/>
            </a:endParaRPr>
          </a:p>
        </p:txBody>
      </p:sp>
      <p:sp>
        <p:nvSpPr>
          <p:cNvPr id="2" name="Callout: Right Arrow 1">
            <a:extLst>
              <a:ext uri="{FF2B5EF4-FFF2-40B4-BE49-F238E27FC236}">
                <a16:creationId xmlns:a16="http://schemas.microsoft.com/office/drawing/2014/main" id="{74C3ABF5-6FEF-D6AF-40AC-C5DF8A90D778}"/>
              </a:ext>
            </a:extLst>
          </p:cNvPr>
          <p:cNvSpPr/>
          <p:nvPr/>
        </p:nvSpPr>
        <p:spPr>
          <a:xfrm>
            <a:off x="712177" y="2127738"/>
            <a:ext cx="7464669" cy="2963008"/>
          </a:xfrm>
          <a:prstGeom prst="right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64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p:txBody>
          <a:bodyPr/>
          <a:lstStyle/>
          <a:p>
            <a:r>
              <a:rPr lang="en-US" dirty="0"/>
              <a:t>Understanding Medicare Choices</a:t>
            </a:r>
          </a:p>
        </p:txBody>
      </p:sp>
      <p:sp>
        <p:nvSpPr>
          <p:cNvPr id="4" name="TextBox 3">
            <a:extLst>
              <a:ext uri="{FF2B5EF4-FFF2-40B4-BE49-F238E27FC236}">
                <a16:creationId xmlns:a16="http://schemas.microsoft.com/office/drawing/2014/main" id="{BEEAB036-A16A-CACD-8E27-96D108C5B413}"/>
              </a:ext>
            </a:extLst>
          </p:cNvPr>
          <p:cNvSpPr txBox="1"/>
          <p:nvPr/>
        </p:nvSpPr>
        <p:spPr>
          <a:xfrm>
            <a:off x="314323" y="1161317"/>
            <a:ext cx="8022460" cy="616323"/>
          </a:xfrm>
          <a:prstGeom prst="rect">
            <a:avLst/>
          </a:prstGeom>
          <a:noFill/>
        </p:spPr>
        <p:txBody>
          <a:bodyPr wrap="square">
            <a:spAutoFit/>
          </a:bodyPr>
          <a:lstStyle/>
          <a:p>
            <a:pPr marL="6495" marR="2598">
              <a:lnSpc>
                <a:spcPct val="83000"/>
              </a:lnSpc>
              <a:spcAft>
                <a:spcPts val="600"/>
              </a:spcAft>
            </a:pPr>
            <a:r>
              <a:rPr lang="en-US" sz="2000" b="1" spc="-28" dirty="0">
                <a:solidFill>
                  <a:srgbClr val="115E67"/>
                </a:solidFill>
                <a:latin typeface="Nunito" pitchFamily="2" charset="0"/>
              </a:rPr>
              <a:t>Step 2: </a:t>
            </a:r>
            <a:r>
              <a:rPr lang="en-US" sz="2000" b="0" spc="-28" dirty="0">
                <a:solidFill>
                  <a:srgbClr val="115E67"/>
                </a:solidFill>
                <a:latin typeface="Nunito" pitchFamily="2" charset="0"/>
              </a:rPr>
              <a:t>After you enroll in Original Medicare, there are two ways to get additional coverage</a:t>
            </a:r>
          </a:p>
        </p:txBody>
      </p:sp>
      <p:sp>
        <p:nvSpPr>
          <p:cNvPr id="2" name="object 2">
            <a:extLst>
              <a:ext uri="{FF2B5EF4-FFF2-40B4-BE49-F238E27FC236}">
                <a16:creationId xmlns:a16="http://schemas.microsoft.com/office/drawing/2014/main" id="{7D02B8E2-7CC9-07CE-6C2B-83C82D84972B}"/>
              </a:ext>
            </a:extLst>
          </p:cNvPr>
          <p:cNvSpPr/>
          <p:nvPr/>
        </p:nvSpPr>
        <p:spPr>
          <a:xfrm>
            <a:off x="1126646" y="2114811"/>
            <a:ext cx="535329" cy="3513513"/>
          </a:xfrm>
          <a:custGeom>
            <a:avLst/>
            <a:gdLst/>
            <a:ahLst/>
            <a:cxnLst/>
            <a:rect l="l" t="t" r="r" b="b"/>
            <a:pathLst>
              <a:path w="920750" h="2020570">
                <a:moveTo>
                  <a:pt x="0" y="2020570"/>
                </a:moveTo>
                <a:lnTo>
                  <a:pt x="920737" y="2020570"/>
                </a:lnTo>
                <a:lnTo>
                  <a:pt x="920737" y="0"/>
                </a:lnTo>
                <a:lnTo>
                  <a:pt x="0" y="0"/>
                </a:lnTo>
                <a:lnTo>
                  <a:pt x="0" y="2020570"/>
                </a:lnTo>
                <a:close/>
              </a:path>
            </a:pathLst>
          </a:custGeom>
          <a:solidFill>
            <a:srgbClr val="DAE2E5"/>
          </a:solidFill>
        </p:spPr>
        <p:txBody>
          <a:bodyPr wrap="square" lIns="0" tIns="0" rIns="0" bIns="0" rtlCol="0"/>
          <a:lstStyle/>
          <a:p>
            <a:endParaRPr dirty="0">
              <a:latin typeface="Nunito" pitchFamily="2" charset="0"/>
            </a:endParaRPr>
          </a:p>
        </p:txBody>
      </p:sp>
      <p:sp>
        <p:nvSpPr>
          <p:cNvPr id="3" name="object 18">
            <a:extLst>
              <a:ext uri="{FF2B5EF4-FFF2-40B4-BE49-F238E27FC236}">
                <a16:creationId xmlns:a16="http://schemas.microsoft.com/office/drawing/2014/main" id="{152A76B7-8923-09CC-75EE-F9DEF00F9301}"/>
              </a:ext>
            </a:extLst>
          </p:cNvPr>
          <p:cNvSpPr/>
          <p:nvPr/>
        </p:nvSpPr>
        <p:spPr>
          <a:xfrm>
            <a:off x="1222184" y="4615071"/>
            <a:ext cx="380704" cy="993775"/>
          </a:xfrm>
          <a:custGeom>
            <a:avLst/>
            <a:gdLst/>
            <a:ahLst/>
            <a:cxnLst/>
            <a:rect l="l" t="t" r="r" b="b"/>
            <a:pathLst>
              <a:path w="371475" h="993775">
                <a:moveTo>
                  <a:pt x="0" y="993673"/>
                </a:moveTo>
                <a:lnTo>
                  <a:pt x="371347" y="993673"/>
                </a:lnTo>
                <a:lnTo>
                  <a:pt x="371347" y="0"/>
                </a:lnTo>
                <a:lnTo>
                  <a:pt x="0" y="0"/>
                </a:lnTo>
                <a:lnTo>
                  <a:pt x="0" y="993673"/>
                </a:lnTo>
                <a:close/>
              </a:path>
            </a:pathLst>
          </a:custGeom>
          <a:solidFill>
            <a:srgbClr val="115E67"/>
          </a:solidFill>
        </p:spPr>
        <p:txBody>
          <a:bodyPr wrap="square" lIns="0" tIns="0" rIns="0" bIns="0" rtlCol="0"/>
          <a:lstStyle/>
          <a:p>
            <a:endParaRPr dirty="0">
              <a:latin typeface="Nunito" pitchFamily="2" charset="0"/>
            </a:endParaRPr>
          </a:p>
        </p:txBody>
      </p:sp>
      <p:sp>
        <p:nvSpPr>
          <p:cNvPr id="6" name="object 25">
            <a:extLst>
              <a:ext uri="{FF2B5EF4-FFF2-40B4-BE49-F238E27FC236}">
                <a16:creationId xmlns:a16="http://schemas.microsoft.com/office/drawing/2014/main" id="{59516A2D-2927-04F4-1BEE-9B8241BA1701}"/>
              </a:ext>
            </a:extLst>
          </p:cNvPr>
          <p:cNvSpPr txBox="1"/>
          <p:nvPr/>
        </p:nvSpPr>
        <p:spPr>
          <a:xfrm>
            <a:off x="1326876" y="4736740"/>
            <a:ext cx="215444" cy="561340"/>
          </a:xfrm>
          <a:prstGeom prst="rect">
            <a:avLst/>
          </a:prstGeom>
        </p:spPr>
        <p:txBody>
          <a:bodyPr vert="vert270" wrap="square" lIns="0" tIns="0" rIns="0" bIns="0" rtlCol="0">
            <a:spAutoFit/>
          </a:bodyPr>
          <a:lstStyle/>
          <a:p>
            <a:pPr marL="12700"/>
            <a:r>
              <a:rPr sz="1400" b="1" spc="-5" dirty="0">
                <a:solidFill>
                  <a:srgbClr val="FFFFFF"/>
                </a:solidFill>
                <a:latin typeface="Nunito" pitchFamily="2" charset="0"/>
                <a:cs typeface="Palatino Linotype"/>
              </a:rPr>
              <a:t>Par</a:t>
            </a:r>
            <a:r>
              <a:rPr sz="1400" b="1" dirty="0">
                <a:solidFill>
                  <a:srgbClr val="FFFFFF"/>
                </a:solidFill>
                <a:latin typeface="Nunito" pitchFamily="2" charset="0"/>
                <a:cs typeface="Palatino Linotype"/>
              </a:rPr>
              <a:t>t</a:t>
            </a:r>
            <a:r>
              <a:rPr sz="1400" b="1" spc="15" dirty="0">
                <a:solidFill>
                  <a:srgbClr val="FFFFFF"/>
                </a:solidFill>
                <a:latin typeface="Nunito" pitchFamily="2" charset="0"/>
                <a:cs typeface="Palatino Linotype"/>
              </a:rPr>
              <a:t> </a:t>
            </a:r>
            <a:r>
              <a:rPr sz="1400" b="1" dirty="0">
                <a:solidFill>
                  <a:srgbClr val="FFFFFF"/>
                </a:solidFill>
                <a:latin typeface="Nunito" pitchFamily="2" charset="0"/>
                <a:cs typeface="Palatino Linotype"/>
              </a:rPr>
              <a:t>D</a:t>
            </a:r>
            <a:endParaRPr sz="1400" dirty="0">
              <a:latin typeface="Nunito" pitchFamily="2" charset="0"/>
              <a:cs typeface="Palatino Linotype"/>
            </a:endParaRPr>
          </a:p>
        </p:txBody>
      </p:sp>
      <p:sp>
        <p:nvSpPr>
          <p:cNvPr id="12" name="object 35">
            <a:extLst>
              <a:ext uri="{FF2B5EF4-FFF2-40B4-BE49-F238E27FC236}">
                <a16:creationId xmlns:a16="http://schemas.microsoft.com/office/drawing/2014/main" id="{FAD9D4DC-3445-243A-844F-8FB5686A5AC8}"/>
              </a:ext>
            </a:extLst>
          </p:cNvPr>
          <p:cNvSpPr txBox="1"/>
          <p:nvPr/>
        </p:nvSpPr>
        <p:spPr>
          <a:xfrm>
            <a:off x="3032742" y="2624119"/>
            <a:ext cx="3084646" cy="1048044"/>
          </a:xfrm>
          <a:prstGeom prst="rect">
            <a:avLst/>
          </a:prstGeom>
        </p:spPr>
        <p:txBody>
          <a:bodyPr vert="horz" wrap="square" lIns="0" tIns="0" rIns="0" bIns="0" rtlCol="0">
            <a:spAutoFit/>
          </a:bodyPr>
          <a:lstStyle/>
          <a:p>
            <a:pPr marL="12700" marR="5080">
              <a:lnSpc>
                <a:spcPct val="106100"/>
              </a:lnSpc>
            </a:pPr>
            <a:r>
              <a:rPr lang="en-US" spc="-28" dirty="0">
                <a:solidFill>
                  <a:srgbClr val="115E67"/>
                </a:solidFill>
                <a:latin typeface="Nunito" pitchFamily="2" charset="0"/>
              </a:rPr>
              <a:t>Medicare Supplement </a:t>
            </a:r>
          </a:p>
          <a:p>
            <a:pPr marL="12700" marR="5080">
              <a:lnSpc>
                <a:spcPct val="106100"/>
              </a:lnSpc>
            </a:pPr>
            <a:r>
              <a:rPr lang="en-US" sz="1200" spc="-28" dirty="0">
                <a:solidFill>
                  <a:srgbClr val="115E67"/>
                </a:solidFill>
                <a:latin typeface="Nunito" pitchFamily="2" charset="0"/>
              </a:rPr>
              <a:t>Offered by private companies </a:t>
            </a:r>
          </a:p>
          <a:p>
            <a:pPr marL="12700" marR="444500">
              <a:lnSpc>
                <a:spcPct val="106100"/>
              </a:lnSpc>
            </a:pPr>
            <a:endParaRPr lang="en-US" sz="1100" spc="-20" dirty="0">
              <a:solidFill>
                <a:srgbClr val="231F20"/>
              </a:solidFill>
              <a:latin typeface="Nunito" pitchFamily="2" charset="0"/>
            </a:endParaRPr>
          </a:p>
          <a:p>
            <a:pPr marL="12700" marR="444500">
              <a:lnSpc>
                <a:spcPct val="106100"/>
              </a:lnSpc>
            </a:pPr>
            <a:r>
              <a:rPr lang="en-US" sz="1100" spc="-20" dirty="0">
                <a:solidFill>
                  <a:srgbClr val="231F20"/>
                </a:solidFill>
                <a:latin typeface="Nunito" pitchFamily="2" charset="0"/>
              </a:rPr>
              <a:t>Helps pay some of the out-of-pocket </a:t>
            </a:r>
          </a:p>
          <a:p>
            <a:pPr marL="12700" marR="444500">
              <a:lnSpc>
                <a:spcPct val="106100"/>
              </a:lnSpc>
            </a:pPr>
            <a:r>
              <a:rPr lang="en-US" sz="1100" spc="-20" dirty="0">
                <a:solidFill>
                  <a:srgbClr val="231F20"/>
                </a:solidFill>
                <a:latin typeface="Nunito" pitchFamily="2" charset="0"/>
              </a:rPr>
              <a:t>Costs that come with Original Medicare </a:t>
            </a:r>
            <a:endParaRPr sz="1100" spc="-20" dirty="0">
              <a:solidFill>
                <a:srgbClr val="231F20"/>
              </a:solidFill>
              <a:latin typeface="Nunito" pitchFamily="2" charset="0"/>
            </a:endParaRPr>
          </a:p>
        </p:txBody>
      </p:sp>
      <p:sp>
        <p:nvSpPr>
          <p:cNvPr id="13" name="object 38">
            <a:extLst>
              <a:ext uri="{FF2B5EF4-FFF2-40B4-BE49-F238E27FC236}">
                <a16:creationId xmlns:a16="http://schemas.microsoft.com/office/drawing/2014/main" id="{D1A019C2-F2D5-2504-B553-A5D2CC78D587}"/>
              </a:ext>
            </a:extLst>
          </p:cNvPr>
          <p:cNvSpPr/>
          <p:nvPr/>
        </p:nvSpPr>
        <p:spPr>
          <a:xfrm>
            <a:off x="1659049" y="2147492"/>
            <a:ext cx="5201285" cy="2156697"/>
          </a:xfrm>
          <a:custGeom>
            <a:avLst/>
            <a:gdLst/>
            <a:ahLst/>
            <a:cxnLst/>
            <a:rect l="l" t="t" r="r" b="b"/>
            <a:pathLst>
              <a:path w="5201284" h="2017395">
                <a:moveTo>
                  <a:pt x="0" y="2017280"/>
                </a:moveTo>
                <a:lnTo>
                  <a:pt x="5200713" y="2017280"/>
                </a:lnTo>
                <a:lnTo>
                  <a:pt x="5200713" y="0"/>
                </a:lnTo>
                <a:lnTo>
                  <a:pt x="0" y="0"/>
                </a:lnTo>
                <a:lnTo>
                  <a:pt x="0" y="2017280"/>
                </a:lnTo>
                <a:close/>
              </a:path>
            </a:pathLst>
          </a:custGeom>
          <a:ln w="76200">
            <a:solidFill>
              <a:srgbClr val="005A65"/>
            </a:solidFill>
          </a:ln>
        </p:spPr>
        <p:txBody>
          <a:bodyPr wrap="square" lIns="0" tIns="0" rIns="0" bIns="0" rtlCol="0"/>
          <a:lstStyle/>
          <a:p>
            <a:pPr marL="12700" marR="5080"/>
            <a:endParaRPr dirty="0">
              <a:latin typeface="Nunito" pitchFamily="2" charset="0"/>
            </a:endParaRPr>
          </a:p>
        </p:txBody>
      </p:sp>
      <p:sp>
        <p:nvSpPr>
          <p:cNvPr id="14" name="object 39">
            <a:extLst>
              <a:ext uri="{FF2B5EF4-FFF2-40B4-BE49-F238E27FC236}">
                <a16:creationId xmlns:a16="http://schemas.microsoft.com/office/drawing/2014/main" id="{9DA2DC6F-33EB-49F8-E4FF-2EC4AD8C3E7F}"/>
              </a:ext>
            </a:extLst>
          </p:cNvPr>
          <p:cNvSpPr txBox="1"/>
          <p:nvPr/>
        </p:nvSpPr>
        <p:spPr>
          <a:xfrm>
            <a:off x="3049971" y="4706190"/>
            <a:ext cx="3492500" cy="901272"/>
          </a:xfrm>
          <a:prstGeom prst="rect">
            <a:avLst/>
          </a:prstGeom>
        </p:spPr>
        <p:txBody>
          <a:bodyPr vert="horz" wrap="square" lIns="0" tIns="0" rIns="0" bIns="0" rtlCol="0">
            <a:spAutoFit/>
          </a:bodyPr>
          <a:lstStyle/>
          <a:p>
            <a:pPr marR="622300">
              <a:lnSpc>
                <a:spcPct val="106100"/>
              </a:lnSpc>
            </a:pPr>
            <a:r>
              <a:rPr lang="en-US" spc="-28" dirty="0">
                <a:solidFill>
                  <a:srgbClr val="115E67"/>
                </a:solidFill>
                <a:latin typeface="Nunito" pitchFamily="2" charset="0"/>
              </a:rPr>
              <a:t>Part D</a:t>
            </a:r>
          </a:p>
          <a:p>
            <a:pPr marR="622300">
              <a:lnSpc>
                <a:spcPct val="106100"/>
              </a:lnSpc>
            </a:pPr>
            <a:r>
              <a:rPr lang="en-US" sz="1200" spc="-28" dirty="0">
                <a:solidFill>
                  <a:srgbClr val="115E67"/>
                </a:solidFill>
                <a:latin typeface="Nunito" pitchFamily="2" charset="0"/>
              </a:rPr>
              <a:t>Offered by private companies </a:t>
            </a:r>
          </a:p>
          <a:p>
            <a:pPr marR="622300">
              <a:lnSpc>
                <a:spcPct val="106100"/>
              </a:lnSpc>
            </a:pPr>
            <a:r>
              <a:rPr lang="en-US" sz="1300" b="1" spc="-100" dirty="0">
                <a:solidFill>
                  <a:srgbClr val="231F20"/>
                </a:solidFill>
                <a:latin typeface="Nunito" pitchFamily="2" charset="0"/>
              </a:rPr>
              <a:t> </a:t>
            </a:r>
          </a:p>
          <a:p>
            <a:pPr marR="622300">
              <a:lnSpc>
                <a:spcPct val="106100"/>
              </a:lnSpc>
            </a:pPr>
            <a:r>
              <a:rPr lang="en-US" sz="1100" spc="10" dirty="0">
                <a:solidFill>
                  <a:srgbClr val="231F20"/>
                </a:solidFill>
                <a:latin typeface="Nunito" pitchFamily="2" charset="0"/>
                <a:cs typeface="Arial Unicode MS"/>
              </a:rPr>
              <a:t>Helps pay for prescription drugs </a:t>
            </a:r>
            <a:endParaRPr sz="1100" dirty="0">
              <a:latin typeface="Nunito" pitchFamily="2" charset="0"/>
              <a:cs typeface="Arial Unicode MS"/>
            </a:endParaRPr>
          </a:p>
        </p:txBody>
      </p:sp>
      <p:sp>
        <p:nvSpPr>
          <p:cNvPr id="15" name="object 41">
            <a:extLst>
              <a:ext uri="{FF2B5EF4-FFF2-40B4-BE49-F238E27FC236}">
                <a16:creationId xmlns:a16="http://schemas.microsoft.com/office/drawing/2014/main" id="{3EEB6845-EFC3-07D6-E570-F4BF8DCB6E08}"/>
              </a:ext>
            </a:extLst>
          </p:cNvPr>
          <p:cNvSpPr/>
          <p:nvPr/>
        </p:nvSpPr>
        <p:spPr>
          <a:xfrm>
            <a:off x="1661975" y="4637107"/>
            <a:ext cx="5213985" cy="981075"/>
          </a:xfrm>
          <a:custGeom>
            <a:avLst/>
            <a:gdLst/>
            <a:ahLst/>
            <a:cxnLst/>
            <a:rect l="l" t="t" r="r" b="b"/>
            <a:pathLst>
              <a:path w="5213984" h="981075">
                <a:moveTo>
                  <a:pt x="0" y="980973"/>
                </a:moveTo>
                <a:lnTo>
                  <a:pt x="5213413" y="980973"/>
                </a:lnTo>
                <a:lnTo>
                  <a:pt x="5213413" y="0"/>
                </a:lnTo>
                <a:lnTo>
                  <a:pt x="0" y="0"/>
                </a:lnTo>
                <a:lnTo>
                  <a:pt x="0" y="980973"/>
                </a:lnTo>
                <a:close/>
              </a:path>
            </a:pathLst>
          </a:custGeom>
          <a:ln w="76200">
            <a:solidFill>
              <a:srgbClr val="005A65"/>
            </a:solidFill>
          </a:ln>
        </p:spPr>
        <p:txBody>
          <a:bodyPr wrap="square" lIns="0" tIns="0" rIns="0" bIns="0" rtlCol="0"/>
          <a:lstStyle/>
          <a:p>
            <a:pPr marL="12700" marR="5080"/>
            <a:endParaRPr dirty="0">
              <a:latin typeface="Nunito" pitchFamily="2" charset="0"/>
            </a:endParaRPr>
          </a:p>
        </p:txBody>
      </p:sp>
      <p:sp>
        <p:nvSpPr>
          <p:cNvPr id="16" name="object 18">
            <a:extLst>
              <a:ext uri="{FF2B5EF4-FFF2-40B4-BE49-F238E27FC236}">
                <a16:creationId xmlns:a16="http://schemas.microsoft.com/office/drawing/2014/main" id="{D3D8A36B-A3F1-6EF7-1BE3-87BFD69FC60E}"/>
              </a:ext>
            </a:extLst>
          </p:cNvPr>
          <p:cNvSpPr/>
          <p:nvPr/>
        </p:nvSpPr>
        <p:spPr>
          <a:xfrm>
            <a:off x="1162699" y="2257927"/>
            <a:ext cx="440189" cy="1916016"/>
          </a:xfrm>
          <a:custGeom>
            <a:avLst/>
            <a:gdLst/>
            <a:ahLst/>
            <a:cxnLst/>
            <a:rect l="l" t="t" r="r" b="b"/>
            <a:pathLst>
              <a:path w="371475" h="993775">
                <a:moveTo>
                  <a:pt x="0" y="993673"/>
                </a:moveTo>
                <a:lnTo>
                  <a:pt x="371347" y="993673"/>
                </a:lnTo>
                <a:lnTo>
                  <a:pt x="371347" y="0"/>
                </a:lnTo>
                <a:lnTo>
                  <a:pt x="0" y="0"/>
                </a:lnTo>
                <a:lnTo>
                  <a:pt x="0" y="993673"/>
                </a:lnTo>
                <a:close/>
              </a:path>
            </a:pathLst>
          </a:custGeom>
          <a:solidFill>
            <a:srgbClr val="115E67"/>
          </a:solidFill>
        </p:spPr>
        <p:txBody>
          <a:bodyPr wrap="square" lIns="0" tIns="0" rIns="0" bIns="0" rtlCol="0"/>
          <a:lstStyle/>
          <a:p>
            <a:endParaRPr dirty="0">
              <a:latin typeface="Nunito" pitchFamily="2" charset="0"/>
            </a:endParaRPr>
          </a:p>
        </p:txBody>
      </p:sp>
      <p:sp>
        <p:nvSpPr>
          <p:cNvPr id="17" name="object 25">
            <a:extLst>
              <a:ext uri="{FF2B5EF4-FFF2-40B4-BE49-F238E27FC236}">
                <a16:creationId xmlns:a16="http://schemas.microsoft.com/office/drawing/2014/main" id="{A3B419BE-7797-2955-1B72-F0090626B1A5}"/>
              </a:ext>
            </a:extLst>
          </p:cNvPr>
          <p:cNvSpPr txBox="1"/>
          <p:nvPr/>
        </p:nvSpPr>
        <p:spPr>
          <a:xfrm>
            <a:off x="1143534" y="2134545"/>
            <a:ext cx="430887" cy="1791148"/>
          </a:xfrm>
          <a:prstGeom prst="rect">
            <a:avLst/>
          </a:prstGeom>
        </p:spPr>
        <p:txBody>
          <a:bodyPr vert="vert270" wrap="square" lIns="0" tIns="0" rIns="0" bIns="0" rtlCol="0">
            <a:spAutoFit/>
          </a:bodyPr>
          <a:lstStyle/>
          <a:p>
            <a:pPr marL="12700"/>
            <a:r>
              <a:rPr lang="en-US" sz="1400" b="1" spc="-5" dirty="0">
                <a:solidFill>
                  <a:srgbClr val="FFFFFF"/>
                </a:solidFill>
                <a:latin typeface="Nunito" pitchFamily="2" charset="0"/>
                <a:cs typeface="Palatino Linotype"/>
              </a:rPr>
              <a:t>Medicare Supplemental</a:t>
            </a:r>
            <a:endParaRPr sz="1400" dirty="0">
              <a:latin typeface="Nunito" pitchFamily="2" charset="0"/>
              <a:cs typeface="Palatino Linotype"/>
            </a:endParaRPr>
          </a:p>
        </p:txBody>
      </p:sp>
      <p:sp>
        <p:nvSpPr>
          <p:cNvPr id="18" name="TextBox 17">
            <a:extLst>
              <a:ext uri="{FF2B5EF4-FFF2-40B4-BE49-F238E27FC236}">
                <a16:creationId xmlns:a16="http://schemas.microsoft.com/office/drawing/2014/main" id="{B11FE33F-DF16-BB5C-7F5A-99236ED5BFF6}"/>
              </a:ext>
            </a:extLst>
          </p:cNvPr>
          <p:cNvSpPr txBox="1"/>
          <p:nvPr/>
        </p:nvSpPr>
        <p:spPr>
          <a:xfrm>
            <a:off x="7557136" y="3022586"/>
            <a:ext cx="3508218" cy="1138773"/>
          </a:xfrm>
          <a:prstGeom prst="rect">
            <a:avLst/>
          </a:prstGeom>
          <a:noFill/>
        </p:spPr>
        <p:txBody>
          <a:bodyPr wrap="square">
            <a:spAutoFit/>
          </a:bodyPr>
          <a:lstStyle/>
          <a:p>
            <a:r>
              <a:rPr lang="en-US" sz="3200" b="1" spc="-28" dirty="0">
                <a:solidFill>
                  <a:srgbClr val="115E67"/>
                </a:solidFill>
                <a:latin typeface="Nunito" pitchFamily="2" charset="0"/>
              </a:rPr>
              <a:t>Option 1</a:t>
            </a:r>
          </a:p>
          <a:p>
            <a:r>
              <a:rPr lang="en-US" dirty="0">
                <a:solidFill>
                  <a:srgbClr val="000000"/>
                </a:solidFill>
                <a:latin typeface="Nunito" pitchFamily="2" charset="0"/>
                <a:cs typeface="Arial" panose="020B0604020202020204" pitchFamily="34" charset="0"/>
              </a:rPr>
              <a:t>Add on or both of the following to Original Medicare: </a:t>
            </a:r>
          </a:p>
        </p:txBody>
      </p:sp>
      <p:pic>
        <p:nvPicPr>
          <p:cNvPr id="19" name="Graphic 18" descr="Umbrella outline">
            <a:extLst>
              <a:ext uri="{FF2B5EF4-FFF2-40B4-BE49-F238E27FC236}">
                <a16:creationId xmlns:a16="http://schemas.microsoft.com/office/drawing/2014/main" id="{0C87293A-F20E-DB78-DD2B-5FB7BBF8CA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1657" y="2630384"/>
            <a:ext cx="618891" cy="618891"/>
          </a:xfrm>
          <a:prstGeom prst="rect">
            <a:avLst/>
          </a:prstGeom>
        </p:spPr>
      </p:pic>
      <p:pic>
        <p:nvPicPr>
          <p:cNvPr id="20" name="Graphic 19" descr="Medicine with solid fill">
            <a:extLst>
              <a:ext uri="{FF2B5EF4-FFF2-40B4-BE49-F238E27FC236}">
                <a16:creationId xmlns:a16="http://schemas.microsoft.com/office/drawing/2014/main" id="{4C8E390A-4BFD-3F1A-A745-EEE7757CF8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3073" y="4794886"/>
            <a:ext cx="685800" cy="685800"/>
          </a:xfrm>
          <a:prstGeom prst="rect">
            <a:avLst/>
          </a:prstGeom>
        </p:spPr>
      </p:pic>
      <p:sp>
        <p:nvSpPr>
          <p:cNvPr id="21" name="TextBox 20">
            <a:extLst>
              <a:ext uri="{FF2B5EF4-FFF2-40B4-BE49-F238E27FC236}">
                <a16:creationId xmlns:a16="http://schemas.microsoft.com/office/drawing/2014/main" id="{D6BFB32C-4FC8-C9C4-7AA2-424A139DDA3C}"/>
              </a:ext>
            </a:extLst>
          </p:cNvPr>
          <p:cNvSpPr txBox="1"/>
          <p:nvPr/>
        </p:nvSpPr>
        <p:spPr>
          <a:xfrm>
            <a:off x="3927921" y="4187044"/>
            <a:ext cx="682091" cy="523220"/>
          </a:xfrm>
          <a:prstGeom prst="rect">
            <a:avLst/>
          </a:prstGeom>
          <a:noFill/>
        </p:spPr>
        <p:txBody>
          <a:bodyPr wrap="square">
            <a:spAutoFit/>
          </a:bodyPr>
          <a:lstStyle/>
          <a:p>
            <a:pPr defTabSz="685766">
              <a:defRPr/>
            </a:pPr>
            <a:r>
              <a:rPr lang="en-US" sz="2800" b="1" dirty="0">
                <a:solidFill>
                  <a:srgbClr val="00B050"/>
                </a:solidFill>
                <a:latin typeface="Nunito" pitchFamily="2" charset="0"/>
                <a:ea typeface="Open Sans Light" panose="020B0306030504020204" pitchFamily="34" charset="0"/>
                <a:cs typeface="Open Sans Light" panose="020B0306030504020204" pitchFamily="34" charset="0"/>
              </a:rPr>
              <a:t>+</a:t>
            </a:r>
          </a:p>
        </p:txBody>
      </p:sp>
      <p:sp>
        <p:nvSpPr>
          <p:cNvPr id="22" name="TextBox 21">
            <a:extLst>
              <a:ext uri="{FF2B5EF4-FFF2-40B4-BE49-F238E27FC236}">
                <a16:creationId xmlns:a16="http://schemas.microsoft.com/office/drawing/2014/main" id="{F629A084-5309-915F-FECB-23C0A88945F0}"/>
              </a:ext>
            </a:extLst>
          </p:cNvPr>
          <p:cNvSpPr txBox="1"/>
          <p:nvPr/>
        </p:nvSpPr>
        <p:spPr>
          <a:xfrm>
            <a:off x="1126646" y="6004705"/>
            <a:ext cx="6094268" cy="276999"/>
          </a:xfrm>
          <a:prstGeom prst="rect">
            <a:avLst/>
          </a:prstGeom>
          <a:noFill/>
        </p:spPr>
        <p:txBody>
          <a:bodyPr wrap="square">
            <a:spAutoFit/>
          </a:bodyPr>
          <a:lstStyle/>
          <a:p>
            <a:r>
              <a:rPr lang="en-US" sz="1200" dirty="0">
                <a:effectLst/>
                <a:latin typeface="Nunito" pitchFamily="2" charset="0"/>
              </a:rPr>
              <a:t>*Must continue to pay Part B premium </a:t>
            </a:r>
            <a:endParaRPr lang="en-US" sz="1200" dirty="0">
              <a:latin typeface="Nunito" pitchFamily="2" charset="0"/>
            </a:endParaRPr>
          </a:p>
        </p:txBody>
      </p:sp>
    </p:spTree>
    <p:extLst>
      <p:ext uri="{BB962C8B-B14F-4D97-AF65-F5344CB8AC3E}">
        <p14:creationId xmlns:p14="http://schemas.microsoft.com/office/powerpoint/2010/main" val="42406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a:xfrm>
            <a:off x="335122" y="146387"/>
            <a:ext cx="10182226" cy="604781"/>
          </a:xfrm>
        </p:spPr>
        <p:txBody>
          <a:bodyPr/>
          <a:lstStyle/>
          <a:p>
            <a:r>
              <a:rPr lang="en-US" dirty="0"/>
              <a:t>Understanding Medicare Choices</a:t>
            </a:r>
          </a:p>
        </p:txBody>
      </p:sp>
      <p:sp>
        <p:nvSpPr>
          <p:cNvPr id="4" name="TextBox 3">
            <a:extLst>
              <a:ext uri="{FF2B5EF4-FFF2-40B4-BE49-F238E27FC236}">
                <a16:creationId xmlns:a16="http://schemas.microsoft.com/office/drawing/2014/main" id="{BEEAB036-A16A-CACD-8E27-96D108C5B413}"/>
              </a:ext>
            </a:extLst>
          </p:cNvPr>
          <p:cNvSpPr txBox="1"/>
          <p:nvPr/>
        </p:nvSpPr>
        <p:spPr>
          <a:xfrm>
            <a:off x="379752" y="919844"/>
            <a:ext cx="8022460" cy="616323"/>
          </a:xfrm>
          <a:prstGeom prst="rect">
            <a:avLst/>
          </a:prstGeom>
          <a:noFill/>
        </p:spPr>
        <p:txBody>
          <a:bodyPr wrap="square">
            <a:spAutoFit/>
          </a:bodyPr>
          <a:lstStyle/>
          <a:p>
            <a:pPr marL="6495" marR="2598">
              <a:lnSpc>
                <a:spcPct val="83000"/>
              </a:lnSpc>
              <a:spcAft>
                <a:spcPts val="600"/>
              </a:spcAft>
            </a:pPr>
            <a:r>
              <a:rPr lang="en-US" sz="2000" b="1" spc="-28" dirty="0">
                <a:solidFill>
                  <a:srgbClr val="115E67"/>
                </a:solidFill>
                <a:latin typeface="Nunito" pitchFamily="2" charset="0"/>
              </a:rPr>
              <a:t>Step 2: </a:t>
            </a:r>
            <a:r>
              <a:rPr lang="en-US" sz="2000" b="0" spc="-28" dirty="0">
                <a:solidFill>
                  <a:srgbClr val="115E67"/>
                </a:solidFill>
                <a:latin typeface="Nunito" pitchFamily="2" charset="0"/>
              </a:rPr>
              <a:t>After you enroll in Original Medicare, there are two ways to get additional coverage</a:t>
            </a:r>
          </a:p>
        </p:txBody>
      </p:sp>
      <p:sp>
        <p:nvSpPr>
          <p:cNvPr id="22" name="TextBox 21">
            <a:extLst>
              <a:ext uri="{FF2B5EF4-FFF2-40B4-BE49-F238E27FC236}">
                <a16:creationId xmlns:a16="http://schemas.microsoft.com/office/drawing/2014/main" id="{F629A084-5309-915F-FECB-23C0A88945F0}"/>
              </a:ext>
            </a:extLst>
          </p:cNvPr>
          <p:cNvSpPr txBox="1"/>
          <p:nvPr/>
        </p:nvSpPr>
        <p:spPr>
          <a:xfrm>
            <a:off x="548352" y="6012471"/>
            <a:ext cx="6094268" cy="276999"/>
          </a:xfrm>
          <a:prstGeom prst="rect">
            <a:avLst/>
          </a:prstGeom>
          <a:noFill/>
        </p:spPr>
        <p:txBody>
          <a:bodyPr wrap="square">
            <a:spAutoFit/>
          </a:bodyPr>
          <a:lstStyle/>
          <a:p>
            <a:r>
              <a:rPr lang="en-US" sz="1200" dirty="0">
                <a:effectLst/>
                <a:latin typeface="Nunito" pitchFamily="2" charset="0"/>
              </a:rPr>
              <a:t>*Must continue to pay Part B premium </a:t>
            </a:r>
            <a:endParaRPr lang="en-US" sz="1200" dirty="0">
              <a:latin typeface="Nunito" pitchFamily="2" charset="0"/>
            </a:endParaRPr>
          </a:p>
        </p:txBody>
      </p:sp>
      <p:sp>
        <p:nvSpPr>
          <p:cNvPr id="5" name="object 2">
            <a:extLst>
              <a:ext uri="{FF2B5EF4-FFF2-40B4-BE49-F238E27FC236}">
                <a16:creationId xmlns:a16="http://schemas.microsoft.com/office/drawing/2014/main" id="{7A23300C-6AF7-6FD4-FF6D-7A5878CABB3A}"/>
              </a:ext>
            </a:extLst>
          </p:cNvPr>
          <p:cNvSpPr/>
          <p:nvPr/>
        </p:nvSpPr>
        <p:spPr>
          <a:xfrm>
            <a:off x="759245" y="3868563"/>
            <a:ext cx="920750" cy="2020570"/>
          </a:xfrm>
          <a:custGeom>
            <a:avLst/>
            <a:gdLst/>
            <a:ahLst/>
            <a:cxnLst/>
            <a:rect l="l" t="t" r="r" b="b"/>
            <a:pathLst>
              <a:path w="920750" h="2020570">
                <a:moveTo>
                  <a:pt x="0" y="2020570"/>
                </a:moveTo>
                <a:lnTo>
                  <a:pt x="920737" y="2020570"/>
                </a:lnTo>
                <a:lnTo>
                  <a:pt x="920737" y="0"/>
                </a:lnTo>
                <a:lnTo>
                  <a:pt x="0" y="0"/>
                </a:lnTo>
                <a:lnTo>
                  <a:pt x="0" y="2020570"/>
                </a:lnTo>
                <a:close/>
              </a:path>
            </a:pathLst>
          </a:custGeom>
          <a:solidFill>
            <a:srgbClr val="DAE2E5"/>
          </a:solidFill>
        </p:spPr>
        <p:txBody>
          <a:bodyPr wrap="square" lIns="0" tIns="0" rIns="0" bIns="0" rtlCol="0"/>
          <a:lstStyle/>
          <a:p>
            <a:endParaRPr dirty="0">
              <a:latin typeface="Nunito" pitchFamily="2" charset="0"/>
            </a:endParaRPr>
          </a:p>
        </p:txBody>
      </p:sp>
      <p:sp>
        <p:nvSpPr>
          <p:cNvPr id="8" name="object 3">
            <a:extLst>
              <a:ext uri="{FF2B5EF4-FFF2-40B4-BE49-F238E27FC236}">
                <a16:creationId xmlns:a16="http://schemas.microsoft.com/office/drawing/2014/main" id="{9F8EF7F9-694C-1C00-FFA0-3856091A32A7}"/>
              </a:ext>
            </a:extLst>
          </p:cNvPr>
          <p:cNvSpPr/>
          <p:nvPr/>
        </p:nvSpPr>
        <p:spPr>
          <a:xfrm>
            <a:off x="1027960" y="1685433"/>
            <a:ext cx="652145" cy="2183130"/>
          </a:xfrm>
          <a:custGeom>
            <a:avLst/>
            <a:gdLst/>
            <a:ahLst/>
            <a:cxnLst/>
            <a:rect l="l" t="t" r="r" b="b"/>
            <a:pathLst>
              <a:path w="652144" h="2183129">
                <a:moveTo>
                  <a:pt x="0" y="2183129"/>
                </a:moveTo>
                <a:lnTo>
                  <a:pt x="652024" y="2183129"/>
                </a:lnTo>
                <a:lnTo>
                  <a:pt x="652024" y="0"/>
                </a:lnTo>
                <a:lnTo>
                  <a:pt x="0" y="0"/>
                </a:lnTo>
                <a:lnTo>
                  <a:pt x="0" y="2183129"/>
                </a:lnTo>
                <a:close/>
              </a:path>
            </a:pathLst>
          </a:custGeom>
          <a:solidFill>
            <a:srgbClr val="DAE2E5"/>
          </a:solidFill>
        </p:spPr>
        <p:txBody>
          <a:bodyPr wrap="square" lIns="0" tIns="0" rIns="0" bIns="0" rtlCol="0"/>
          <a:lstStyle/>
          <a:p>
            <a:endParaRPr dirty="0">
              <a:latin typeface="Nunito" pitchFamily="2" charset="0"/>
            </a:endParaRPr>
          </a:p>
        </p:txBody>
      </p:sp>
      <p:sp>
        <p:nvSpPr>
          <p:cNvPr id="9" name="object 6">
            <a:extLst>
              <a:ext uri="{FF2B5EF4-FFF2-40B4-BE49-F238E27FC236}">
                <a16:creationId xmlns:a16="http://schemas.microsoft.com/office/drawing/2014/main" id="{7A19EE68-32B4-7F93-C624-3482215EF1F2}"/>
              </a:ext>
            </a:extLst>
          </p:cNvPr>
          <p:cNvSpPr txBox="1"/>
          <p:nvPr/>
        </p:nvSpPr>
        <p:spPr>
          <a:xfrm>
            <a:off x="379971" y="3989014"/>
            <a:ext cx="200055" cy="1716405"/>
          </a:xfrm>
          <a:prstGeom prst="rect">
            <a:avLst/>
          </a:prstGeom>
        </p:spPr>
        <p:txBody>
          <a:bodyPr vert="vert270" wrap="square" lIns="0" tIns="0" rIns="0" bIns="0" rtlCol="0">
            <a:spAutoFit/>
          </a:bodyPr>
          <a:lstStyle/>
          <a:p>
            <a:pPr marL="12700"/>
            <a:r>
              <a:rPr sz="1300" b="1" dirty="0">
                <a:solidFill>
                  <a:srgbClr val="231F20"/>
                </a:solidFill>
                <a:latin typeface="Nunito" pitchFamily="2" charset="0"/>
                <a:cs typeface="Arial Black"/>
              </a:rPr>
              <a:t>Medicare</a:t>
            </a:r>
            <a:r>
              <a:rPr sz="1300" b="1" spc="-100" dirty="0">
                <a:solidFill>
                  <a:srgbClr val="231F20"/>
                </a:solidFill>
                <a:latin typeface="Nunito" pitchFamily="2" charset="0"/>
                <a:cs typeface="Arial Black"/>
              </a:rPr>
              <a:t> </a:t>
            </a:r>
            <a:r>
              <a:rPr sz="1300" b="1" dirty="0">
                <a:solidFill>
                  <a:srgbClr val="231F20"/>
                </a:solidFill>
                <a:latin typeface="Nunito" pitchFamily="2" charset="0"/>
                <a:cs typeface="Arial Black"/>
              </a:rPr>
              <a:t>Advantage</a:t>
            </a:r>
            <a:endParaRPr sz="1300" dirty="0">
              <a:latin typeface="Nunito" pitchFamily="2" charset="0"/>
              <a:cs typeface="Arial Black"/>
            </a:endParaRPr>
          </a:p>
        </p:txBody>
      </p:sp>
      <p:sp>
        <p:nvSpPr>
          <p:cNvPr id="10" name="object 7">
            <a:extLst>
              <a:ext uri="{FF2B5EF4-FFF2-40B4-BE49-F238E27FC236}">
                <a16:creationId xmlns:a16="http://schemas.microsoft.com/office/drawing/2014/main" id="{941F08ED-739E-5255-770E-6EB1B57E7478}"/>
              </a:ext>
            </a:extLst>
          </p:cNvPr>
          <p:cNvSpPr/>
          <p:nvPr/>
        </p:nvSpPr>
        <p:spPr>
          <a:xfrm>
            <a:off x="1220977" y="3300909"/>
            <a:ext cx="277495" cy="1003935"/>
          </a:xfrm>
          <a:custGeom>
            <a:avLst/>
            <a:gdLst/>
            <a:ahLst/>
            <a:cxnLst/>
            <a:rect l="l" t="t" r="r" b="b"/>
            <a:pathLst>
              <a:path w="277494" h="1003934">
                <a:moveTo>
                  <a:pt x="0" y="1003769"/>
                </a:moveTo>
                <a:lnTo>
                  <a:pt x="276936" y="1003769"/>
                </a:lnTo>
                <a:lnTo>
                  <a:pt x="276936" y="0"/>
                </a:lnTo>
              </a:path>
            </a:pathLst>
          </a:custGeom>
          <a:ln w="12700">
            <a:solidFill>
              <a:srgbClr val="115E67"/>
            </a:solidFill>
          </a:ln>
        </p:spPr>
        <p:txBody>
          <a:bodyPr wrap="square" lIns="0" tIns="0" rIns="0" bIns="0" rtlCol="0"/>
          <a:lstStyle/>
          <a:p>
            <a:endParaRPr dirty="0">
              <a:latin typeface="Nunito" pitchFamily="2" charset="0"/>
            </a:endParaRPr>
          </a:p>
        </p:txBody>
      </p:sp>
      <p:sp>
        <p:nvSpPr>
          <p:cNvPr id="11" name="object 8">
            <a:extLst>
              <a:ext uri="{FF2B5EF4-FFF2-40B4-BE49-F238E27FC236}">
                <a16:creationId xmlns:a16="http://schemas.microsoft.com/office/drawing/2014/main" id="{20E8C3C3-5802-26D5-7168-8B05B0A802E5}"/>
              </a:ext>
            </a:extLst>
          </p:cNvPr>
          <p:cNvSpPr/>
          <p:nvPr/>
        </p:nvSpPr>
        <p:spPr>
          <a:xfrm>
            <a:off x="1173549" y="4255086"/>
            <a:ext cx="53340" cy="99695"/>
          </a:xfrm>
          <a:custGeom>
            <a:avLst/>
            <a:gdLst/>
            <a:ahLst/>
            <a:cxnLst/>
            <a:rect l="l" t="t" r="r" b="b"/>
            <a:pathLst>
              <a:path w="53340" h="99695">
                <a:moveTo>
                  <a:pt x="53340" y="0"/>
                </a:moveTo>
                <a:lnTo>
                  <a:pt x="0" y="49593"/>
                </a:lnTo>
                <a:lnTo>
                  <a:pt x="53340" y="99186"/>
                </a:lnTo>
                <a:lnTo>
                  <a:pt x="53340" y="0"/>
                </a:lnTo>
                <a:close/>
              </a:path>
            </a:pathLst>
          </a:custGeom>
          <a:solidFill>
            <a:srgbClr val="115E67"/>
          </a:solidFill>
        </p:spPr>
        <p:txBody>
          <a:bodyPr wrap="square" lIns="0" tIns="0" rIns="0" bIns="0" rtlCol="0"/>
          <a:lstStyle/>
          <a:p>
            <a:endParaRPr dirty="0">
              <a:latin typeface="Nunito" pitchFamily="2" charset="0"/>
            </a:endParaRPr>
          </a:p>
        </p:txBody>
      </p:sp>
      <p:sp>
        <p:nvSpPr>
          <p:cNvPr id="23" name="object 9">
            <a:extLst>
              <a:ext uri="{FF2B5EF4-FFF2-40B4-BE49-F238E27FC236}">
                <a16:creationId xmlns:a16="http://schemas.microsoft.com/office/drawing/2014/main" id="{4C1A76F3-B798-1105-8736-E84CFA229DC7}"/>
              </a:ext>
            </a:extLst>
          </p:cNvPr>
          <p:cNvSpPr/>
          <p:nvPr/>
        </p:nvSpPr>
        <p:spPr>
          <a:xfrm>
            <a:off x="759243" y="2789524"/>
            <a:ext cx="371475" cy="989965"/>
          </a:xfrm>
          <a:custGeom>
            <a:avLst/>
            <a:gdLst/>
            <a:ahLst/>
            <a:cxnLst/>
            <a:rect l="l" t="t" r="r" b="b"/>
            <a:pathLst>
              <a:path w="371475" h="989964">
                <a:moveTo>
                  <a:pt x="0" y="989634"/>
                </a:moveTo>
                <a:lnTo>
                  <a:pt x="371347" y="989634"/>
                </a:lnTo>
                <a:lnTo>
                  <a:pt x="371347" y="0"/>
                </a:lnTo>
                <a:lnTo>
                  <a:pt x="0" y="0"/>
                </a:lnTo>
                <a:lnTo>
                  <a:pt x="0" y="989634"/>
                </a:lnTo>
                <a:close/>
              </a:path>
            </a:pathLst>
          </a:custGeom>
          <a:solidFill>
            <a:srgbClr val="115E67"/>
          </a:solidFill>
        </p:spPr>
        <p:txBody>
          <a:bodyPr wrap="square" lIns="0" tIns="0" rIns="0" bIns="0" rtlCol="0"/>
          <a:lstStyle/>
          <a:p>
            <a:endParaRPr dirty="0">
              <a:latin typeface="Nunito" pitchFamily="2" charset="0"/>
            </a:endParaRPr>
          </a:p>
        </p:txBody>
      </p:sp>
      <p:sp>
        <p:nvSpPr>
          <p:cNvPr id="24" name="object 10">
            <a:extLst>
              <a:ext uri="{FF2B5EF4-FFF2-40B4-BE49-F238E27FC236}">
                <a16:creationId xmlns:a16="http://schemas.microsoft.com/office/drawing/2014/main" id="{847E25EE-A7B2-8DFE-E17F-8BD2C6D79E0F}"/>
              </a:ext>
            </a:extLst>
          </p:cNvPr>
          <p:cNvSpPr/>
          <p:nvPr/>
        </p:nvSpPr>
        <p:spPr>
          <a:xfrm>
            <a:off x="981146" y="5777395"/>
            <a:ext cx="134620" cy="0"/>
          </a:xfrm>
          <a:custGeom>
            <a:avLst/>
            <a:gdLst/>
            <a:ahLst/>
            <a:cxnLst/>
            <a:rect l="l" t="t" r="r" b="b"/>
            <a:pathLst>
              <a:path w="134619">
                <a:moveTo>
                  <a:pt x="0" y="0"/>
                </a:moveTo>
                <a:lnTo>
                  <a:pt x="134493" y="0"/>
                </a:lnTo>
              </a:path>
            </a:pathLst>
          </a:custGeom>
          <a:ln w="12700">
            <a:solidFill>
              <a:srgbClr val="115E67"/>
            </a:solidFill>
            <a:prstDash val="lgDash"/>
          </a:ln>
        </p:spPr>
        <p:txBody>
          <a:bodyPr wrap="square" lIns="0" tIns="0" rIns="0" bIns="0" rtlCol="0"/>
          <a:lstStyle/>
          <a:p>
            <a:endParaRPr dirty="0">
              <a:latin typeface="Nunito" pitchFamily="2" charset="0"/>
            </a:endParaRPr>
          </a:p>
        </p:txBody>
      </p:sp>
      <p:sp>
        <p:nvSpPr>
          <p:cNvPr id="25" name="object 11">
            <a:extLst>
              <a:ext uri="{FF2B5EF4-FFF2-40B4-BE49-F238E27FC236}">
                <a16:creationId xmlns:a16="http://schemas.microsoft.com/office/drawing/2014/main" id="{6B3A0014-35E1-88FD-3F48-8B602CA33251}"/>
              </a:ext>
            </a:extLst>
          </p:cNvPr>
          <p:cNvSpPr/>
          <p:nvPr/>
        </p:nvSpPr>
        <p:spPr>
          <a:xfrm>
            <a:off x="1205299" y="4924727"/>
            <a:ext cx="0" cy="736600"/>
          </a:xfrm>
          <a:custGeom>
            <a:avLst/>
            <a:gdLst/>
            <a:ahLst/>
            <a:cxnLst/>
            <a:rect l="l" t="t" r="r" b="b"/>
            <a:pathLst>
              <a:path h="736600">
                <a:moveTo>
                  <a:pt x="0" y="736396"/>
                </a:moveTo>
                <a:lnTo>
                  <a:pt x="0" y="0"/>
                </a:lnTo>
              </a:path>
            </a:pathLst>
          </a:custGeom>
          <a:ln w="12700">
            <a:solidFill>
              <a:srgbClr val="115E67"/>
            </a:solidFill>
            <a:prstDash val="lgDash"/>
          </a:ln>
        </p:spPr>
        <p:txBody>
          <a:bodyPr wrap="square" lIns="0" tIns="0" rIns="0" bIns="0" rtlCol="0"/>
          <a:lstStyle/>
          <a:p>
            <a:endParaRPr dirty="0">
              <a:latin typeface="Nunito" pitchFamily="2" charset="0"/>
            </a:endParaRPr>
          </a:p>
        </p:txBody>
      </p:sp>
      <p:sp>
        <p:nvSpPr>
          <p:cNvPr id="26" name="object 12">
            <a:extLst>
              <a:ext uri="{FF2B5EF4-FFF2-40B4-BE49-F238E27FC236}">
                <a16:creationId xmlns:a16="http://schemas.microsoft.com/office/drawing/2014/main" id="{39488CBF-D575-6B7B-D4E0-2760D69E499B}"/>
              </a:ext>
            </a:extLst>
          </p:cNvPr>
          <p:cNvSpPr/>
          <p:nvPr/>
        </p:nvSpPr>
        <p:spPr>
          <a:xfrm>
            <a:off x="936312" y="4847217"/>
            <a:ext cx="134620" cy="0"/>
          </a:xfrm>
          <a:custGeom>
            <a:avLst/>
            <a:gdLst/>
            <a:ahLst/>
            <a:cxnLst/>
            <a:rect l="l" t="t" r="r" b="b"/>
            <a:pathLst>
              <a:path w="134619">
                <a:moveTo>
                  <a:pt x="134493" y="0"/>
                </a:moveTo>
                <a:lnTo>
                  <a:pt x="0" y="0"/>
                </a:lnTo>
              </a:path>
            </a:pathLst>
          </a:custGeom>
          <a:ln w="12700">
            <a:solidFill>
              <a:srgbClr val="115E67"/>
            </a:solidFill>
            <a:prstDash val="lgDash"/>
          </a:ln>
        </p:spPr>
        <p:txBody>
          <a:bodyPr wrap="square" lIns="0" tIns="0" rIns="0" bIns="0" rtlCol="0"/>
          <a:lstStyle/>
          <a:p>
            <a:endParaRPr dirty="0">
              <a:latin typeface="Nunito" pitchFamily="2" charset="0"/>
            </a:endParaRPr>
          </a:p>
        </p:txBody>
      </p:sp>
      <p:sp>
        <p:nvSpPr>
          <p:cNvPr id="27" name="object 13">
            <a:extLst>
              <a:ext uri="{FF2B5EF4-FFF2-40B4-BE49-F238E27FC236}">
                <a16:creationId xmlns:a16="http://schemas.microsoft.com/office/drawing/2014/main" id="{1ADC07B0-D5DC-6BDB-EC67-2CEC7BAE589F}"/>
              </a:ext>
            </a:extLst>
          </p:cNvPr>
          <p:cNvSpPr/>
          <p:nvPr/>
        </p:nvSpPr>
        <p:spPr>
          <a:xfrm>
            <a:off x="846652" y="4963490"/>
            <a:ext cx="0" cy="736600"/>
          </a:xfrm>
          <a:custGeom>
            <a:avLst/>
            <a:gdLst/>
            <a:ahLst/>
            <a:cxnLst/>
            <a:rect l="l" t="t" r="r" b="b"/>
            <a:pathLst>
              <a:path h="736600">
                <a:moveTo>
                  <a:pt x="0" y="0"/>
                </a:moveTo>
                <a:lnTo>
                  <a:pt x="0" y="736396"/>
                </a:lnTo>
              </a:path>
            </a:pathLst>
          </a:custGeom>
          <a:ln w="12700">
            <a:solidFill>
              <a:srgbClr val="115E67"/>
            </a:solidFill>
            <a:prstDash val="lgDash"/>
          </a:ln>
        </p:spPr>
        <p:txBody>
          <a:bodyPr wrap="square" lIns="0" tIns="0" rIns="0" bIns="0" rtlCol="0"/>
          <a:lstStyle/>
          <a:p>
            <a:endParaRPr dirty="0">
              <a:latin typeface="Nunito" pitchFamily="2" charset="0"/>
            </a:endParaRPr>
          </a:p>
        </p:txBody>
      </p:sp>
      <p:sp>
        <p:nvSpPr>
          <p:cNvPr id="28" name="object 14">
            <a:extLst>
              <a:ext uri="{FF2B5EF4-FFF2-40B4-BE49-F238E27FC236}">
                <a16:creationId xmlns:a16="http://schemas.microsoft.com/office/drawing/2014/main" id="{EBDACA6D-23DC-F044-C26B-C679649B93FF}"/>
              </a:ext>
            </a:extLst>
          </p:cNvPr>
          <p:cNvSpPr/>
          <p:nvPr/>
        </p:nvSpPr>
        <p:spPr>
          <a:xfrm>
            <a:off x="1160469" y="5738634"/>
            <a:ext cx="45085" cy="39370"/>
          </a:xfrm>
          <a:custGeom>
            <a:avLst/>
            <a:gdLst/>
            <a:ahLst/>
            <a:cxnLst/>
            <a:rect l="l" t="t" r="r" b="b"/>
            <a:pathLst>
              <a:path w="45084" h="39370">
                <a:moveTo>
                  <a:pt x="0" y="38760"/>
                </a:moveTo>
                <a:lnTo>
                  <a:pt x="44831" y="38760"/>
                </a:lnTo>
                <a:lnTo>
                  <a:pt x="44831" y="0"/>
                </a:lnTo>
              </a:path>
            </a:pathLst>
          </a:custGeom>
          <a:ln w="12700">
            <a:solidFill>
              <a:srgbClr val="115E67"/>
            </a:solidFill>
          </a:ln>
        </p:spPr>
        <p:txBody>
          <a:bodyPr wrap="square" lIns="0" tIns="0" rIns="0" bIns="0" rtlCol="0"/>
          <a:lstStyle/>
          <a:p>
            <a:endParaRPr dirty="0">
              <a:latin typeface="Nunito" pitchFamily="2" charset="0"/>
            </a:endParaRPr>
          </a:p>
        </p:txBody>
      </p:sp>
      <p:sp>
        <p:nvSpPr>
          <p:cNvPr id="29" name="object 15">
            <a:extLst>
              <a:ext uri="{FF2B5EF4-FFF2-40B4-BE49-F238E27FC236}">
                <a16:creationId xmlns:a16="http://schemas.microsoft.com/office/drawing/2014/main" id="{B71345AC-1458-BB85-D83D-34250E81EB86}"/>
              </a:ext>
            </a:extLst>
          </p:cNvPr>
          <p:cNvSpPr/>
          <p:nvPr/>
        </p:nvSpPr>
        <p:spPr>
          <a:xfrm>
            <a:off x="1160469" y="4847221"/>
            <a:ext cx="45085" cy="39370"/>
          </a:xfrm>
          <a:custGeom>
            <a:avLst/>
            <a:gdLst/>
            <a:ahLst/>
            <a:cxnLst/>
            <a:rect l="l" t="t" r="r" b="b"/>
            <a:pathLst>
              <a:path w="45084" h="39370">
                <a:moveTo>
                  <a:pt x="44831" y="38747"/>
                </a:moveTo>
                <a:lnTo>
                  <a:pt x="44831" y="0"/>
                </a:lnTo>
                <a:lnTo>
                  <a:pt x="0" y="0"/>
                </a:lnTo>
              </a:path>
            </a:pathLst>
          </a:custGeom>
          <a:ln w="12700">
            <a:solidFill>
              <a:srgbClr val="115E67"/>
            </a:solidFill>
          </a:ln>
        </p:spPr>
        <p:txBody>
          <a:bodyPr wrap="square" lIns="0" tIns="0" rIns="0" bIns="0" rtlCol="0"/>
          <a:lstStyle/>
          <a:p>
            <a:endParaRPr dirty="0">
              <a:latin typeface="Nunito" pitchFamily="2" charset="0"/>
            </a:endParaRPr>
          </a:p>
        </p:txBody>
      </p:sp>
      <p:sp>
        <p:nvSpPr>
          <p:cNvPr id="30" name="object 16">
            <a:extLst>
              <a:ext uri="{FF2B5EF4-FFF2-40B4-BE49-F238E27FC236}">
                <a16:creationId xmlns:a16="http://schemas.microsoft.com/office/drawing/2014/main" id="{65ACE4D5-C2AB-145B-0827-CFC2EE2DA3F2}"/>
              </a:ext>
            </a:extLst>
          </p:cNvPr>
          <p:cNvSpPr/>
          <p:nvPr/>
        </p:nvSpPr>
        <p:spPr>
          <a:xfrm>
            <a:off x="846652" y="4847221"/>
            <a:ext cx="45085" cy="39370"/>
          </a:xfrm>
          <a:custGeom>
            <a:avLst/>
            <a:gdLst/>
            <a:ahLst/>
            <a:cxnLst/>
            <a:rect l="l" t="t" r="r" b="b"/>
            <a:pathLst>
              <a:path w="45084" h="39370">
                <a:moveTo>
                  <a:pt x="44831" y="0"/>
                </a:moveTo>
                <a:lnTo>
                  <a:pt x="0" y="0"/>
                </a:lnTo>
                <a:lnTo>
                  <a:pt x="0" y="38747"/>
                </a:lnTo>
              </a:path>
            </a:pathLst>
          </a:custGeom>
          <a:ln w="12700">
            <a:solidFill>
              <a:srgbClr val="115E67"/>
            </a:solidFill>
          </a:ln>
        </p:spPr>
        <p:txBody>
          <a:bodyPr wrap="square" lIns="0" tIns="0" rIns="0" bIns="0" rtlCol="0"/>
          <a:lstStyle/>
          <a:p>
            <a:endParaRPr dirty="0">
              <a:latin typeface="Nunito" pitchFamily="2" charset="0"/>
            </a:endParaRPr>
          </a:p>
        </p:txBody>
      </p:sp>
      <p:sp>
        <p:nvSpPr>
          <p:cNvPr id="31" name="object 17">
            <a:extLst>
              <a:ext uri="{FF2B5EF4-FFF2-40B4-BE49-F238E27FC236}">
                <a16:creationId xmlns:a16="http://schemas.microsoft.com/office/drawing/2014/main" id="{1D43AB65-EB70-0DCE-D3B6-D7E4A73A7656}"/>
              </a:ext>
            </a:extLst>
          </p:cNvPr>
          <p:cNvSpPr/>
          <p:nvPr/>
        </p:nvSpPr>
        <p:spPr>
          <a:xfrm>
            <a:off x="846652" y="5738634"/>
            <a:ext cx="45085" cy="39370"/>
          </a:xfrm>
          <a:custGeom>
            <a:avLst/>
            <a:gdLst/>
            <a:ahLst/>
            <a:cxnLst/>
            <a:rect l="l" t="t" r="r" b="b"/>
            <a:pathLst>
              <a:path w="45084" h="39370">
                <a:moveTo>
                  <a:pt x="0" y="0"/>
                </a:moveTo>
                <a:lnTo>
                  <a:pt x="0" y="38760"/>
                </a:lnTo>
                <a:lnTo>
                  <a:pt x="44831" y="38760"/>
                </a:lnTo>
              </a:path>
            </a:pathLst>
          </a:custGeom>
          <a:ln w="12700">
            <a:solidFill>
              <a:srgbClr val="115E67"/>
            </a:solidFill>
          </a:ln>
        </p:spPr>
        <p:txBody>
          <a:bodyPr wrap="square" lIns="0" tIns="0" rIns="0" bIns="0" rtlCol="0"/>
          <a:lstStyle/>
          <a:p>
            <a:endParaRPr dirty="0">
              <a:latin typeface="Nunito" pitchFamily="2" charset="0"/>
            </a:endParaRPr>
          </a:p>
        </p:txBody>
      </p:sp>
      <p:sp>
        <p:nvSpPr>
          <p:cNvPr id="32" name="object 19">
            <a:extLst>
              <a:ext uri="{FF2B5EF4-FFF2-40B4-BE49-F238E27FC236}">
                <a16:creationId xmlns:a16="http://schemas.microsoft.com/office/drawing/2014/main" id="{9D639F3C-A2D0-EDE5-3F23-551F6226ABE0}"/>
              </a:ext>
            </a:extLst>
          </p:cNvPr>
          <p:cNvSpPr/>
          <p:nvPr/>
        </p:nvSpPr>
        <p:spPr>
          <a:xfrm>
            <a:off x="759243" y="1677308"/>
            <a:ext cx="371475" cy="989965"/>
          </a:xfrm>
          <a:custGeom>
            <a:avLst/>
            <a:gdLst/>
            <a:ahLst/>
            <a:cxnLst/>
            <a:rect l="l" t="t" r="r" b="b"/>
            <a:pathLst>
              <a:path w="371475" h="989964">
                <a:moveTo>
                  <a:pt x="0" y="989634"/>
                </a:moveTo>
                <a:lnTo>
                  <a:pt x="371347" y="989634"/>
                </a:lnTo>
                <a:lnTo>
                  <a:pt x="371347" y="0"/>
                </a:lnTo>
                <a:lnTo>
                  <a:pt x="0" y="0"/>
                </a:lnTo>
                <a:lnTo>
                  <a:pt x="0" y="989634"/>
                </a:lnTo>
                <a:close/>
              </a:path>
            </a:pathLst>
          </a:custGeom>
          <a:solidFill>
            <a:srgbClr val="115E67"/>
          </a:solidFill>
        </p:spPr>
        <p:txBody>
          <a:bodyPr wrap="square" lIns="0" tIns="0" rIns="0" bIns="0" rtlCol="0"/>
          <a:lstStyle/>
          <a:p>
            <a:endParaRPr dirty="0">
              <a:latin typeface="Nunito" pitchFamily="2" charset="0"/>
            </a:endParaRPr>
          </a:p>
        </p:txBody>
      </p:sp>
      <p:sp>
        <p:nvSpPr>
          <p:cNvPr id="33" name="object 20">
            <a:extLst>
              <a:ext uri="{FF2B5EF4-FFF2-40B4-BE49-F238E27FC236}">
                <a16:creationId xmlns:a16="http://schemas.microsoft.com/office/drawing/2014/main" id="{D1660047-D6E4-5D3E-CB66-75F5996C9CB2}"/>
              </a:ext>
            </a:extLst>
          </p:cNvPr>
          <p:cNvSpPr txBox="1"/>
          <p:nvPr/>
        </p:nvSpPr>
        <p:spPr>
          <a:xfrm>
            <a:off x="1226885" y="2003158"/>
            <a:ext cx="360355" cy="1483360"/>
          </a:xfrm>
          <a:prstGeom prst="rect">
            <a:avLst/>
          </a:prstGeom>
        </p:spPr>
        <p:txBody>
          <a:bodyPr vert="vert270" wrap="square" lIns="0" tIns="0" rIns="0" bIns="0" rtlCol="0">
            <a:spAutoFit/>
          </a:bodyPr>
          <a:lstStyle/>
          <a:p>
            <a:pPr marL="290195" marR="5080" indent="-278130">
              <a:lnSpc>
                <a:spcPts val="1400"/>
              </a:lnSpc>
            </a:pPr>
            <a:r>
              <a:rPr sz="1200" b="1" dirty="0">
                <a:solidFill>
                  <a:srgbClr val="231F20"/>
                </a:solidFill>
                <a:latin typeface="Nunito" pitchFamily="2" charset="0"/>
                <a:cs typeface="Lucida Sans"/>
              </a:rPr>
              <a:t>Private</a:t>
            </a:r>
            <a:r>
              <a:rPr sz="1200" b="1" spc="-75" dirty="0">
                <a:solidFill>
                  <a:srgbClr val="231F20"/>
                </a:solidFill>
                <a:latin typeface="Nunito" pitchFamily="2" charset="0"/>
                <a:cs typeface="Lucida Sans"/>
              </a:rPr>
              <a:t> </a:t>
            </a:r>
            <a:r>
              <a:rPr sz="1200" b="1" dirty="0">
                <a:solidFill>
                  <a:srgbClr val="231F20"/>
                </a:solidFill>
                <a:latin typeface="Nunito" pitchFamily="2" charset="0"/>
                <a:cs typeface="Lucida Sans"/>
              </a:rPr>
              <a:t>and</a:t>
            </a:r>
            <a:r>
              <a:rPr sz="1200" b="1" spc="-75" dirty="0">
                <a:solidFill>
                  <a:srgbClr val="231F20"/>
                </a:solidFill>
                <a:latin typeface="Nunito" pitchFamily="2" charset="0"/>
                <a:cs typeface="Lucida Sans"/>
              </a:rPr>
              <a:t> </a:t>
            </a:r>
            <a:r>
              <a:rPr sz="1200" b="1" dirty="0">
                <a:solidFill>
                  <a:srgbClr val="231F20"/>
                </a:solidFill>
                <a:latin typeface="Nunito" pitchFamily="2" charset="0"/>
                <a:cs typeface="Lucida Sans"/>
              </a:rPr>
              <a:t>federal </a:t>
            </a:r>
            <a:r>
              <a:rPr sz="1200" b="1" dirty="0">
                <a:solidFill>
                  <a:srgbClr val="231F20"/>
                </a:solidFill>
                <a:latin typeface="Nunito" pitchFamily="2" charset="0"/>
                <a:cs typeface="Arial Black"/>
              </a:rPr>
              <a:t>partnership</a:t>
            </a:r>
            <a:endParaRPr sz="1200" dirty="0">
              <a:latin typeface="Nunito" pitchFamily="2" charset="0"/>
              <a:cs typeface="Arial Black"/>
            </a:endParaRPr>
          </a:p>
        </p:txBody>
      </p:sp>
      <p:sp>
        <p:nvSpPr>
          <p:cNvPr id="34" name="object 21">
            <a:extLst>
              <a:ext uri="{FF2B5EF4-FFF2-40B4-BE49-F238E27FC236}">
                <a16:creationId xmlns:a16="http://schemas.microsoft.com/office/drawing/2014/main" id="{E89F9897-8049-6656-D8D0-A0A687A80B22}"/>
              </a:ext>
            </a:extLst>
          </p:cNvPr>
          <p:cNvSpPr txBox="1"/>
          <p:nvPr/>
        </p:nvSpPr>
        <p:spPr>
          <a:xfrm>
            <a:off x="845616" y="1898071"/>
            <a:ext cx="215444" cy="548640"/>
          </a:xfrm>
          <a:prstGeom prst="rect">
            <a:avLst/>
          </a:prstGeom>
        </p:spPr>
        <p:txBody>
          <a:bodyPr vert="vert270" wrap="square" lIns="0" tIns="0" rIns="0" bIns="0" rtlCol="0">
            <a:spAutoFit/>
          </a:bodyPr>
          <a:lstStyle/>
          <a:p>
            <a:pPr marL="12700"/>
            <a:r>
              <a:rPr sz="1400" b="1" spc="-5" dirty="0">
                <a:solidFill>
                  <a:srgbClr val="FFFFFF"/>
                </a:solidFill>
                <a:latin typeface="Nunito" pitchFamily="2" charset="0"/>
                <a:cs typeface="Palatino Linotype"/>
              </a:rPr>
              <a:t>Par</a:t>
            </a:r>
            <a:r>
              <a:rPr sz="1400" b="1" dirty="0">
                <a:solidFill>
                  <a:srgbClr val="FFFFFF"/>
                </a:solidFill>
                <a:latin typeface="Nunito" pitchFamily="2" charset="0"/>
                <a:cs typeface="Palatino Linotype"/>
              </a:rPr>
              <a:t>t</a:t>
            </a:r>
            <a:r>
              <a:rPr sz="1400" b="1" spc="15" dirty="0">
                <a:solidFill>
                  <a:srgbClr val="FFFFFF"/>
                </a:solidFill>
                <a:latin typeface="Nunito" pitchFamily="2" charset="0"/>
                <a:cs typeface="Palatino Linotype"/>
              </a:rPr>
              <a:t> </a:t>
            </a:r>
            <a:r>
              <a:rPr sz="1400" b="1" dirty="0">
                <a:solidFill>
                  <a:srgbClr val="FFFFFF"/>
                </a:solidFill>
                <a:latin typeface="Nunito" pitchFamily="2" charset="0"/>
                <a:cs typeface="Palatino Linotype"/>
              </a:rPr>
              <a:t>A</a:t>
            </a:r>
            <a:endParaRPr sz="1400" dirty="0">
              <a:latin typeface="Nunito" pitchFamily="2" charset="0"/>
              <a:cs typeface="Palatino Linotype"/>
            </a:endParaRPr>
          </a:p>
        </p:txBody>
      </p:sp>
      <p:sp>
        <p:nvSpPr>
          <p:cNvPr id="35" name="object 22">
            <a:extLst>
              <a:ext uri="{FF2B5EF4-FFF2-40B4-BE49-F238E27FC236}">
                <a16:creationId xmlns:a16="http://schemas.microsoft.com/office/drawing/2014/main" id="{8789155B-D78D-2340-54C0-967E77902C6E}"/>
              </a:ext>
            </a:extLst>
          </p:cNvPr>
          <p:cNvSpPr txBox="1"/>
          <p:nvPr/>
        </p:nvSpPr>
        <p:spPr>
          <a:xfrm>
            <a:off x="845616" y="3010382"/>
            <a:ext cx="215444" cy="548005"/>
          </a:xfrm>
          <a:prstGeom prst="rect">
            <a:avLst/>
          </a:prstGeom>
        </p:spPr>
        <p:txBody>
          <a:bodyPr vert="vert270" wrap="square" lIns="0" tIns="0" rIns="0" bIns="0" rtlCol="0">
            <a:spAutoFit/>
          </a:bodyPr>
          <a:lstStyle/>
          <a:p>
            <a:pPr marL="12700"/>
            <a:r>
              <a:rPr sz="1400" b="1" spc="-5" dirty="0">
                <a:solidFill>
                  <a:srgbClr val="FFFFFF"/>
                </a:solidFill>
                <a:latin typeface="Nunito" pitchFamily="2" charset="0"/>
                <a:cs typeface="Palatino Linotype"/>
              </a:rPr>
              <a:t>Par</a:t>
            </a:r>
            <a:r>
              <a:rPr sz="1400" b="1" dirty="0">
                <a:solidFill>
                  <a:srgbClr val="FFFFFF"/>
                </a:solidFill>
                <a:latin typeface="Nunito" pitchFamily="2" charset="0"/>
                <a:cs typeface="Palatino Linotype"/>
              </a:rPr>
              <a:t>t</a:t>
            </a:r>
            <a:r>
              <a:rPr sz="1400" b="1" spc="15" dirty="0">
                <a:solidFill>
                  <a:srgbClr val="FFFFFF"/>
                </a:solidFill>
                <a:latin typeface="Nunito" pitchFamily="2" charset="0"/>
                <a:cs typeface="Palatino Linotype"/>
              </a:rPr>
              <a:t> </a:t>
            </a:r>
            <a:r>
              <a:rPr sz="1400" b="1" dirty="0">
                <a:solidFill>
                  <a:srgbClr val="FFFFFF"/>
                </a:solidFill>
                <a:latin typeface="Nunito" pitchFamily="2" charset="0"/>
                <a:cs typeface="Palatino Linotype"/>
              </a:rPr>
              <a:t>B</a:t>
            </a:r>
            <a:endParaRPr sz="1400" dirty="0">
              <a:latin typeface="Nunito" pitchFamily="2" charset="0"/>
              <a:cs typeface="Palatino Linotype"/>
            </a:endParaRPr>
          </a:p>
        </p:txBody>
      </p:sp>
      <p:sp>
        <p:nvSpPr>
          <p:cNvPr id="36" name="object 23">
            <a:extLst>
              <a:ext uri="{FF2B5EF4-FFF2-40B4-BE49-F238E27FC236}">
                <a16:creationId xmlns:a16="http://schemas.microsoft.com/office/drawing/2014/main" id="{39DB222D-429F-150D-EAF9-E65B4EE92985}"/>
              </a:ext>
            </a:extLst>
          </p:cNvPr>
          <p:cNvSpPr txBox="1"/>
          <p:nvPr/>
        </p:nvSpPr>
        <p:spPr>
          <a:xfrm>
            <a:off x="929065" y="4064808"/>
            <a:ext cx="215444" cy="543560"/>
          </a:xfrm>
          <a:prstGeom prst="rect">
            <a:avLst/>
          </a:prstGeom>
        </p:spPr>
        <p:txBody>
          <a:bodyPr vert="vert270" wrap="square" lIns="0" tIns="0" rIns="0" bIns="0" rtlCol="0">
            <a:spAutoFit/>
          </a:bodyPr>
          <a:lstStyle/>
          <a:p>
            <a:pPr marL="12700"/>
            <a:r>
              <a:rPr sz="1400" b="1" spc="-5" dirty="0">
                <a:solidFill>
                  <a:srgbClr val="115E67"/>
                </a:solidFill>
                <a:latin typeface="Nunito" pitchFamily="2" charset="0"/>
                <a:cs typeface="Palatino Linotype"/>
              </a:rPr>
              <a:t>Par</a:t>
            </a:r>
            <a:r>
              <a:rPr sz="1400" b="1" dirty="0">
                <a:solidFill>
                  <a:srgbClr val="115E67"/>
                </a:solidFill>
                <a:latin typeface="Nunito" pitchFamily="2" charset="0"/>
                <a:cs typeface="Palatino Linotype"/>
              </a:rPr>
              <a:t>t</a:t>
            </a:r>
            <a:r>
              <a:rPr sz="1400" b="1" spc="15" dirty="0">
                <a:solidFill>
                  <a:srgbClr val="115E67"/>
                </a:solidFill>
                <a:latin typeface="Nunito" pitchFamily="2" charset="0"/>
                <a:cs typeface="Palatino Linotype"/>
              </a:rPr>
              <a:t> </a:t>
            </a:r>
            <a:r>
              <a:rPr sz="1400" b="1" dirty="0">
                <a:solidFill>
                  <a:srgbClr val="115E67"/>
                </a:solidFill>
                <a:latin typeface="Nunito" pitchFamily="2" charset="0"/>
                <a:cs typeface="Palatino Linotype"/>
              </a:rPr>
              <a:t>C</a:t>
            </a:r>
            <a:endParaRPr sz="1400" dirty="0">
              <a:latin typeface="Nunito" pitchFamily="2" charset="0"/>
              <a:cs typeface="Palatino Linotype"/>
            </a:endParaRPr>
          </a:p>
        </p:txBody>
      </p:sp>
      <p:sp>
        <p:nvSpPr>
          <p:cNvPr id="37" name="object 24">
            <a:extLst>
              <a:ext uri="{FF2B5EF4-FFF2-40B4-BE49-F238E27FC236}">
                <a16:creationId xmlns:a16="http://schemas.microsoft.com/office/drawing/2014/main" id="{5C402772-3FDF-D788-DB7A-08127053833A}"/>
              </a:ext>
            </a:extLst>
          </p:cNvPr>
          <p:cNvSpPr txBox="1"/>
          <p:nvPr/>
        </p:nvSpPr>
        <p:spPr>
          <a:xfrm>
            <a:off x="929065" y="5044487"/>
            <a:ext cx="215444" cy="561340"/>
          </a:xfrm>
          <a:prstGeom prst="rect">
            <a:avLst/>
          </a:prstGeom>
        </p:spPr>
        <p:txBody>
          <a:bodyPr vert="vert270" wrap="square" lIns="0" tIns="0" rIns="0" bIns="0" rtlCol="0">
            <a:spAutoFit/>
          </a:bodyPr>
          <a:lstStyle/>
          <a:p>
            <a:pPr marL="12700"/>
            <a:r>
              <a:rPr sz="1400" b="1" spc="-5" dirty="0">
                <a:solidFill>
                  <a:srgbClr val="115E67"/>
                </a:solidFill>
                <a:latin typeface="Nunito" pitchFamily="2" charset="0"/>
                <a:cs typeface="Palatino Linotype"/>
              </a:rPr>
              <a:t>Par</a:t>
            </a:r>
            <a:r>
              <a:rPr sz="1400" b="1" dirty="0">
                <a:solidFill>
                  <a:srgbClr val="115E67"/>
                </a:solidFill>
                <a:latin typeface="Nunito" pitchFamily="2" charset="0"/>
                <a:cs typeface="Palatino Linotype"/>
              </a:rPr>
              <a:t>t</a:t>
            </a:r>
            <a:r>
              <a:rPr sz="1400" b="1" spc="15" dirty="0">
                <a:solidFill>
                  <a:srgbClr val="115E67"/>
                </a:solidFill>
                <a:latin typeface="Nunito" pitchFamily="2" charset="0"/>
                <a:cs typeface="Palatino Linotype"/>
              </a:rPr>
              <a:t> </a:t>
            </a:r>
            <a:r>
              <a:rPr sz="1400" b="1" dirty="0">
                <a:solidFill>
                  <a:srgbClr val="115E67"/>
                </a:solidFill>
                <a:latin typeface="Nunito" pitchFamily="2" charset="0"/>
                <a:cs typeface="Palatino Linotype"/>
              </a:rPr>
              <a:t>D</a:t>
            </a:r>
            <a:endParaRPr sz="1400" dirty="0">
              <a:latin typeface="Nunito" pitchFamily="2" charset="0"/>
              <a:cs typeface="Palatino Linotype"/>
            </a:endParaRPr>
          </a:p>
        </p:txBody>
      </p:sp>
      <p:sp>
        <p:nvSpPr>
          <p:cNvPr id="39" name="object 26">
            <a:extLst>
              <a:ext uri="{FF2B5EF4-FFF2-40B4-BE49-F238E27FC236}">
                <a16:creationId xmlns:a16="http://schemas.microsoft.com/office/drawing/2014/main" id="{876D997F-69DC-4AAF-C141-3A6C93578DC8}"/>
              </a:ext>
            </a:extLst>
          </p:cNvPr>
          <p:cNvSpPr txBox="1"/>
          <p:nvPr/>
        </p:nvSpPr>
        <p:spPr>
          <a:xfrm>
            <a:off x="365760" y="1938319"/>
            <a:ext cx="200055" cy="1492885"/>
          </a:xfrm>
          <a:prstGeom prst="rect">
            <a:avLst/>
          </a:prstGeom>
        </p:spPr>
        <p:txBody>
          <a:bodyPr vert="vert270" wrap="square" lIns="0" tIns="0" rIns="0" bIns="0" rtlCol="0">
            <a:spAutoFit/>
          </a:bodyPr>
          <a:lstStyle/>
          <a:p>
            <a:pPr marL="12700"/>
            <a:r>
              <a:rPr sz="1300" b="1" dirty="0">
                <a:solidFill>
                  <a:srgbClr val="231F20"/>
                </a:solidFill>
                <a:latin typeface="Nunito" pitchFamily="2" charset="0"/>
                <a:cs typeface="Arial Black"/>
              </a:rPr>
              <a:t>Original</a:t>
            </a:r>
            <a:r>
              <a:rPr sz="1300" b="1" spc="-100" dirty="0">
                <a:solidFill>
                  <a:srgbClr val="231F20"/>
                </a:solidFill>
                <a:latin typeface="Nunito" pitchFamily="2" charset="0"/>
                <a:cs typeface="Arial Black"/>
              </a:rPr>
              <a:t> </a:t>
            </a:r>
            <a:r>
              <a:rPr sz="1300" b="1" dirty="0">
                <a:solidFill>
                  <a:srgbClr val="231F20"/>
                </a:solidFill>
                <a:latin typeface="Nunito" pitchFamily="2" charset="0"/>
                <a:cs typeface="Arial Black"/>
              </a:rPr>
              <a:t>Medicare</a:t>
            </a:r>
            <a:endParaRPr sz="1300" dirty="0">
              <a:latin typeface="Nunito" pitchFamily="2" charset="0"/>
              <a:cs typeface="Arial Black"/>
            </a:endParaRPr>
          </a:p>
        </p:txBody>
      </p:sp>
      <p:sp>
        <p:nvSpPr>
          <p:cNvPr id="40" name="object 27">
            <a:extLst>
              <a:ext uri="{FF2B5EF4-FFF2-40B4-BE49-F238E27FC236}">
                <a16:creationId xmlns:a16="http://schemas.microsoft.com/office/drawing/2014/main" id="{DAF1A239-01DE-7F90-A873-8D4EEFA70E39}"/>
              </a:ext>
            </a:extLst>
          </p:cNvPr>
          <p:cNvSpPr txBox="1"/>
          <p:nvPr/>
        </p:nvSpPr>
        <p:spPr>
          <a:xfrm>
            <a:off x="3115754" y="1920126"/>
            <a:ext cx="3630295" cy="649922"/>
          </a:xfrm>
          <a:prstGeom prst="rect">
            <a:avLst/>
          </a:prstGeom>
        </p:spPr>
        <p:txBody>
          <a:bodyPr vert="horz" wrap="square" lIns="0" tIns="0" rIns="0" bIns="0" rtlCol="0">
            <a:spAutoFit/>
          </a:bodyPr>
          <a:lstStyle/>
          <a:p>
            <a:pPr marL="12700" marR="5080">
              <a:lnSpc>
                <a:spcPct val="106100"/>
              </a:lnSpc>
            </a:pPr>
            <a:r>
              <a:rPr lang="en-US" b="1" spc="-28" dirty="0">
                <a:solidFill>
                  <a:srgbClr val="115E67"/>
                </a:solidFill>
                <a:latin typeface="Nunito" pitchFamily="2" charset="0"/>
              </a:rPr>
              <a:t>Part C </a:t>
            </a:r>
          </a:p>
          <a:p>
            <a:pPr marL="12700" marR="5080">
              <a:lnSpc>
                <a:spcPct val="106100"/>
              </a:lnSpc>
            </a:pPr>
            <a:r>
              <a:rPr lang="en-US" sz="1100" spc="25" dirty="0">
                <a:solidFill>
                  <a:srgbClr val="231F20"/>
                </a:solidFill>
                <a:latin typeface="Nunito" pitchFamily="2" charset="0"/>
                <a:cs typeface="Arial Unicode MS"/>
              </a:rPr>
              <a:t>Combines Part A (hospital Insurance and Part B (medical insurance) into one plan</a:t>
            </a:r>
            <a:endParaRPr sz="1100" dirty="0">
              <a:latin typeface="Nunito" pitchFamily="2" charset="0"/>
              <a:cs typeface="Arial Unicode MS"/>
            </a:endParaRPr>
          </a:p>
        </p:txBody>
      </p:sp>
      <p:sp>
        <p:nvSpPr>
          <p:cNvPr id="41" name="object 29">
            <a:extLst>
              <a:ext uri="{FF2B5EF4-FFF2-40B4-BE49-F238E27FC236}">
                <a16:creationId xmlns:a16="http://schemas.microsoft.com/office/drawing/2014/main" id="{DDCED4ED-2CB6-B088-4F94-421A2AAB41A2}"/>
              </a:ext>
            </a:extLst>
          </p:cNvPr>
          <p:cNvSpPr txBox="1"/>
          <p:nvPr/>
        </p:nvSpPr>
        <p:spPr>
          <a:xfrm>
            <a:off x="3119589" y="3305874"/>
            <a:ext cx="3596004" cy="470513"/>
          </a:xfrm>
          <a:prstGeom prst="rect">
            <a:avLst/>
          </a:prstGeom>
        </p:spPr>
        <p:txBody>
          <a:bodyPr vert="horz" wrap="square" lIns="0" tIns="0" rIns="0" bIns="0" rtlCol="0">
            <a:spAutoFit/>
          </a:bodyPr>
          <a:lstStyle/>
          <a:p>
            <a:pPr marL="12700" marR="5080">
              <a:lnSpc>
                <a:spcPct val="106100"/>
              </a:lnSpc>
            </a:pPr>
            <a:r>
              <a:rPr lang="en-US" b="1" spc="-28" dirty="0">
                <a:solidFill>
                  <a:srgbClr val="115E67"/>
                </a:solidFill>
                <a:latin typeface="Nunito" pitchFamily="2" charset="0"/>
              </a:rPr>
              <a:t>Part D </a:t>
            </a:r>
          </a:p>
          <a:p>
            <a:pPr marL="12700" marR="5080">
              <a:lnSpc>
                <a:spcPct val="106100"/>
              </a:lnSpc>
            </a:pPr>
            <a:r>
              <a:rPr lang="en-US" sz="1100" spc="60" dirty="0">
                <a:solidFill>
                  <a:srgbClr val="231F20"/>
                </a:solidFill>
                <a:latin typeface="Nunito" pitchFamily="2" charset="0"/>
                <a:cs typeface="Arial Unicode MS"/>
              </a:rPr>
              <a:t>Usually includes prescription drug coverage </a:t>
            </a:r>
          </a:p>
        </p:txBody>
      </p:sp>
      <p:sp>
        <p:nvSpPr>
          <p:cNvPr id="42" name="object 34">
            <a:extLst>
              <a:ext uri="{FF2B5EF4-FFF2-40B4-BE49-F238E27FC236}">
                <a16:creationId xmlns:a16="http://schemas.microsoft.com/office/drawing/2014/main" id="{19F8ACA0-AC11-6A16-08BF-361AC3315859}"/>
              </a:ext>
            </a:extLst>
          </p:cNvPr>
          <p:cNvSpPr/>
          <p:nvPr/>
        </p:nvSpPr>
        <p:spPr>
          <a:xfrm>
            <a:off x="1692681" y="1683656"/>
            <a:ext cx="5201285" cy="4167398"/>
          </a:xfrm>
          <a:custGeom>
            <a:avLst/>
            <a:gdLst/>
            <a:ahLst/>
            <a:cxnLst/>
            <a:rect l="l" t="t" r="r" b="b"/>
            <a:pathLst>
              <a:path w="5201284" h="2089150">
                <a:moveTo>
                  <a:pt x="0" y="2089150"/>
                </a:moveTo>
                <a:lnTo>
                  <a:pt x="5200713" y="2089150"/>
                </a:lnTo>
                <a:lnTo>
                  <a:pt x="5200713" y="0"/>
                </a:lnTo>
                <a:lnTo>
                  <a:pt x="0" y="0"/>
                </a:lnTo>
                <a:lnTo>
                  <a:pt x="0" y="2089150"/>
                </a:lnTo>
                <a:close/>
              </a:path>
            </a:pathLst>
          </a:custGeom>
          <a:ln w="12700">
            <a:solidFill>
              <a:srgbClr val="005A65"/>
            </a:solidFill>
          </a:ln>
        </p:spPr>
        <p:txBody>
          <a:bodyPr wrap="square" lIns="0" tIns="0" rIns="0" bIns="0" rtlCol="0"/>
          <a:lstStyle/>
          <a:p>
            <a:endParaRPr dirty="0">
              <a:latin typeface="Nunito" pitchFamily="2" charset="0"/>
            </a:endParaRPr>
          </a:p>
        </p:txBody>
      </p:sp>
      <p:pic>
        <p:nvPicPr>
          <p:cNvPr id="43" name="Graphic 42" descr="Sleep with solid fill">
            <a:extLst>
              <a:ext uri="{FF2B5EF4-FFF2-40B4-BE49-F238E27FC236}">
                <a16:creationId xmlns:a16="http://schemas.microsoft.com/office/drawing/2014/main" id="{4D12B361-0454-E43A-428F-A5B92E0BB0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4052" y="1784316"/>
            <a:ext cx="479739" cy="479739"/>
          </a:xfrm>
          <a:prstGeom prst="rect">
            <a:avLst/>
          </a:prstGeom>
        </p:spPr>
      </p:pic>
      <p:pic>
        <p:nvPicPr>
          <p:cNvPr id="44" name="Graphic 43" descr="Stethoscope with solid fill">
            <a:extLst>
              <a:ext uri="{FF2B5EF4-FFF2-40B4-BE49-F238E27FC236}">
                <a16:creationId xmlns:a16="http://schemas.microsoft.com/office/drawing/2014/main" id="{618F6564-AED1-E480-F42D-84DC4676A5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1556" y="2198428"/>
            <a:ext cx="361425" cy="361425"/>
          </a:xfrm>
          <a:prstGeom prst="rect">
            <a:avLst/>
          </a:prstGeom>
        </p:spPr>
      </p:pic>
      <p:pic>
        <p:nvPicPr>
          <p:cNvPr id="45" name="Graphic 44" descr="Medicine with solid fill">
            <a:extLst>
              <a:ext uri="{FF2B5EF4-FFF2-40B4-BE49-F238E27FC236}">
                <a16:creationId xmlns:a16="http://schemas.microsoft.com/office/drawing/2014/main" id="{09D0FC48-409D-581F-98D7-763A50C979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21001" y="3317619"/>
            <a:ext cx="479739" cy="479739"/>
          </a:xfrm>
          <a:prstGeom prst="rect">
            <a:avLst/>
          </a:prstGeom>
        </p:spPr>
      </p:pic>
      <p:sp>
        <p:nvSpPr>
          <p:cNvPr id="46" name="TextBox 45">
            <a:extLst>
              <a:ext uri="{FF2B5EF4-FFF2-40B4-BE49-F238E27FC236}">
                <a16:creationId xmlns:a16="http://schemas.microsoft.com/office/drawing/2014/main" id="{FC64D03A-C8C0-6407-3F12-EB5EA78B05DE}"/>
              </a:ext>
            </a:extLst>
          </p:cNvPr>
          <p:cNvSpPr txBox="1"/>
          <p:nvPr/>
        </p:nvSpPr>
        <p:spPr>
          <a:xfrm>
            <a:off x="2996571" y="4524524"/>
            <a:ext cx="3105150" cy="448649"/>
          </a:xfrm>
          <a:prstGeom prst="rect">
            <a:avLst/>
          </a:prstGeom>
          <a:noFill/>
        </p:spPr>
        <p:txBody>
          <a:bodyPr wrap="square">
            <a:spAutoFit/>
          </a:bodyPr>
          <a:lstStyle/>
          <a:p>
            <a:pPr marL="12700" marR="5080">
              <a:lnSpc>
                <a:spcPct val="106100"/>
              </a:lnSpc>
            </a:pPr>
            <a:r>
              <a:rPr lang="en-US" sz="1100" spc="60" dirty="0">
                <a:solidFill>
                  <a:srgbClr val="231F20"/>
                </a:solidFill>
                <a:latin typeface="Nunito" pitchFamily="2" charset="0"/>
              </a:rPr>
              <a:t>May offer additional benefits not provide by Original Medicare </a:t>
            </a:r>
          </a:p>
        </p:txBody>
      </p:sp>
      <p:sp>
        <p:nvSpPr>
          <p:cNvPr id="47" name="Shape 2600">
            <a:extLst>
              <a:ext uri="{FF2B5EF4-FFF2-40B4-BE49-F238E27FC236}">
                <a16:creationId xmlns:a16="http://schemas.microsoft.com/office/drawing/2014/main" id="{548311CF-7C04-2D5F-5A9D-A9C05F4F231D}"/>
              </a:ext>
            </a:extLst>
          </p:cNvPr>
          <p:cNvSpPr/>
          <p:nvPr/>
        </p:nvSpPr>
        <p:spPr>
          <a:xfrm>
            <a:off x="2151556" y="456788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noFill/>
          <a:ln w="0" cap="flat">
            <a:solidFill>
              <a:srgbClr val="00B050"/>
            </a:solidFill>
            <a:prstDash val="solid"/>
            <a:miter/>
          </a:ln>
        </p:spPr>
        <p:txBody>
          <a:bodyPr lIns="19045" tIns="19045" rIns="19045" bIns="19045" anchor="ctr"/>
          <a:lstStyle/>
          <a:p>
            <a:pPr defTabSz="22851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Nunito" pitchFamily="2" charset="0"/>
              <a:ea typeface="Gill Sans"/>
              <a:cs typeface="Gill Sans"/>
              <a:sym typeface="Gill Sans"/>
            </a:endParaRPr>
          </a:p>
        </p:txBody>
      </p:sp>
      <p:sp>
        <p:nvSpPr>
          <p:cNvPr id="48" name="TextBox 47">
            <a:extLst>
              <a:ext uri="{FF2B5EF4-FFF2-40B4-BE49-F238E27FC236}">
                <a16:creationId xmlns:a16="http://schemas.microsoft.com/office/drawing/2014/main" id="{8E8765B8-A857-BA36-FA6D-2377E5DAB672}"/>
              </a:ext>
            </a:extLst>
          </p:cNvPr>
          <p:cNvSpPr txBox="1"/>
          <p:nvPr/>
        </p:nvSpPr>
        <p:spPr>
          <a:xfrm>
            <a:off x="7569877" y="2509550"/>
            <a:ext cx="3922956" cy="1138773"/>
          </a:xfrm>
          <a:prstGeom prst="rect">
            <a:avLst/>
          </a:prstGeom>
          <a:noFill/>
        </p:spPr>
        <p:txBody>
          <a:bodyPr wrap="square">
            <a:spAutoFit/>
          </a:bodyPr>
          <a:lstStyle/>
          <a:p>
            <a:r>
              <a:rPr lang="en-US" sz="3200" b="1" spc="-28" dirty="0">
                <a:solidFill>
                  <a:srgbClr val="115E67"/>
                </a:solidFill>
                <a:latin typeface="Nunito" pitchFamily="2" charset="0"/>
              </a:rPr>
              <a:t>Option 2</a:t>
            </a:r>
          </a:p>
          <a:p>
            <a:r>
              <a:rPr lang="en-US" dirty="0">
                <a:solidFill>
                  <a:srgbClr val="000000"/>
                </a:solidFill>
                <a:latin typeface="Nunito" pitchFamily="2" charset="0"/>
                <a:cs typeface="Arial" panose="020B0604020202020204" pitchFamily="34" charset="0"/>
              </a:rPr>
              <a:t>Add on or both of the following to Original Medicare: </a:t>
            </a:r>
          </a:p>
        </p:txBody>
      </p:sp>
      <p:sp>
        <p:nvSpPr>
          <p:cNvPr id="49" name="TextBox 48">
            <a:extLst>
              <a:ext uri="{FF2B5EF4-FFF2-40B4-BE49-F238E27FC236}">
                <a16:creationId xmlns:a16="http://schemas.microsoft.com/office/drawing/2014/main" id="{05E87DB5-3034-B055-ADB0-DA44817AB836}"/>
              </a:ext>
            </a:extLst>
          </p:cNvPr>
          <p:cNvSpPr txBox="1"/>
          <p:nvPr/>
        </p:nvSpPr>
        <p:spPr>
          <a:xfrm>
            <a:off x="7569877" y="3843179"/>
            <a:ext cx="3401146" cy="923330"/>
          </a:xfrm>
          <a:prstGeom prst="rect">
            <a:avLst/>
          </a:prstGeom>
          <a:noFill/>
        </p:spPr>
        <p:txBody>
          <a:bodyPr wrap="square">
            <a:spAutoFit/>
          </a:bodyPr>
          <a:lstStyle/>
          <a:p>
            <a:pPr marL="12700">
              <a:spcBef>
                <a:spcPts val="1060"/>
              </a:spcBef>
            </a:pPr>
            <a:r>
              <a:rPr lang="en-US" spc="-28" dirty="0">
                <a:solidFill>
                  <a:srgbClr val="115E67"/>
                </a:solidFill>
                <a:latin typeface="Nunito" pitchFamily="2" charset="0"/>
              </a:rPr>
              <a:t>After you enroll in Original Medicare, there are two ways to get additional coverage. </a:t>
            </a:r>
          </a:p>
        </p:txBody>
      </p:sp>
    </p:spTree>
    <p:extLst>
      <p:ext uri="{BB962C8B-B14F-4D97-AF65-F5344CB8AC3E}">
        <p14:creationId xmlns:p14="http://schemas.microsoft.com/office/powerpoint/2010/main" val="387288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p:txBody>
          <a:bodyPr/>
          <a:lstStyle/>
          <a:p>
            <a:r>
              <a:rPr lang="en-US" dirty="0"/>
              <a:t>When is someone eligible for Medicare?</a:t>
            </a:r>
          </a:p>
        </p:txBody>
      </p:sp>
      <p:sp>
        <p:nvSpPr>
          <p:cNvPr id="4" name="TextBox 3">
            <a:extLst>
              <a:ext uri="{FF2B5EF4-FFF2-40B4-BE49-F238E27FC236}">
                <a16:creationId xmlns:a16="http://schemas.microsoft.com/office/drawing/2014/main" id="{BEEAB036-A16A-CACD-8E27-96D108C5B413}"/>
              </a:ext>
            </a:extLst>
          </p:cNvPr>
          <p:cNvSpPr txBox="1"/>
          <p:nvPr/>
        </p:nvSpPr>
        <p:spPr>
          <a:xfrm>
            <a:off x="3087883" y="1646452"/>
            <a:ext cx="5457733" cy="871777"/>
          </a:xfrm>
          <a:prstGeom prst="rect">
            <a:avLst/>
          </a:prstGeom>
          <a:noFill/>
        </p:spPr>
        <p:txBody>
          <a:bodyPr wrap="square">
            <a:spAutoFit/>
          </a:bodyPr>
          <a:lstStyle/>
          <a:p>
            <a:pPr marL="6495" marR="2598" algn="ctr">
              <a:lnSpc>
                <a:spcPct val="83000"/>
              </a:lnSpc>
              <a:spcAft>
                <a:spcPts val="600"/>
              </a:spcAft>
            </a:pPr>
            <a:r>
              <a:rPr lang="en-US" sz="2000" spc="-28" dirty="0">
                <a:solidFill>
                  <a:srgbClr val="115E67"/>
                </a:solidFill>
                <a:latin typeface="Nunito" pitchFamily="2" charset="0"/>
              </a:rPr>
              <a:t>Legal residents must live in the U.S. for at least 5 years in a row, including the 5 years just before applying for Medicare. </a:t>
            </a:r>
          </a:p>
        </p:txBody>
      </p:sp>
      <p:pic>
        <p:nvPicPr>
          <p:cNvPr id="2" name="Graphic 1" descr="Cake outline">
            <a:extLst>
              <a:ext uri="{FF2B5EF4-FFF2-40B4-BE49-F238E27FC236}">
                <a16:creationId xmlns:a16="http://schemas.microsoft.com/office/drawing/2014/main" id="{58A82B48-0223-ACDE-D21A-7D282595D5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0315" y="3072327"/>
            <a:ext cx="1192229" cy="1192229"/>
          </a:xfrm>
          <a:prstGeom prst="rect">
            <a:avLst/>
          </a:prstGeom>
        </p:spPr>
      </p:pic>
      <p:sp>
        <p:nvSpPr>
          <p:cNvPr id="3" name="TextBox 2">
            <a:extLst>
              <a:ext uri="{FF2B5EF4-FFF2-40B4-BE49-F238E27FC236}">
                <a16:creationId xmlns:a16="http://schemas.microsoft.com/office/drawing/2014/main" id="{A49125DA-4FCA-8632-6164-B5D12D29E75F}"/>
              </a:ext>
            </a:extLst>
          </p:cNvPr>
          <p:cNvSpPr txBox="1"/>
          <p:nvPr/>
        </p:nvSpPr>
        <p:spPr>
          <a:xfrm>
            <a:off x="3912577" y="3611614"/>
            <a:ext cx="1003287" cy="461665"/>
          </a:xfrm>
          <a:prstGeom prst="rect">
            <a:avLst/>
          </a:prstGeom>
          <a:noFill/>
        </p:spPr>
        <p:txBody>
          <a:bodyPr wrap="square">
            <a:spAutoFit/>
          </a:bodyPr>
          <a:lstStyle/>
          <a:p>
            <a:pPr defTabSz="685766">
              <a:defRPr/>
            </a:pPr>
            <a:r>
              <a:rPr lang="en-US" sz="2400" b="1" dirty="0">
                <a:solidFill>
                  <a:srgbClr val="006666"/>
                </a:solidFill>
                <a:latin typeface="Georgia" panose="02040502050405020303" pitchFamily="18" charset="0"/>
                <a:ea typeface="Open Sans Light" panose="020B0306030504020204" pitchFamily="34" charset="0"/>
                <a:cs typeface="Open Sans Light" panose="020B0306030504020204" pitchFamily="34" charset="0"/>
              </a:rPr>
              <a:t>AND</a:t>
            </a:r>
            <a:endParaRPr lang="en-US" sz="1351" b="1" dirty="0">
              <a:solidFill>
                <a:srgbClr val="006666"/>
              </a:solidFill>
              <a:latin typeface="Georgia" panose="02040502050405020303" pitchFamily="18" charset="0"/>
              <a:ea typeface="Open Sans Light" panose="020B0306030504020204" pitchFamily="34" charset="0"/>
              <a:cs typeface="Open Sans Light" panose="020B0306030504020204" pitchFamily="34" charset="0"/>
            </a:endParaRPr>
          </a:p>
        </p:txBody>
      </p:sp>
      <p:pic>
        <p:nvPicPr>
          <p:cNvPr id="6" name="Graphic 5" descr="Wheelchair access outline">
            <a:extLst>
              <a:ext uri="{FF2B5EF4-FFF2-40B4-BE49-F238E27FC236}">
                <a16:creationId xmlns:a16="http://schemas.microsoft.com/office/drawing/2014/main" id="{8875319A-B339-AD6E-4C1A-93CCDFF185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7643" y="3258008"/>
            <a:ext cx="995652" cy="995652"/>
          </a:xfrm>
          <a:prstGeom prst="rect">
            <a:avLst/>
          </a:prstGeom>
        </p:spPr>
      </p:pic>
      <p:pic>
        <p:nvPicPr>
          <p:cNvPr id="12" name="Picture 11">
            <a:extLst>
              <a:ext uri="{FF2B5EF4-FFF2-40B4-BE49-F238E27FC236}">
                <a16:creationId xmlns:a16="http://schemas.microsoft.com/office/drawing/2014/main" id="{D20CF5C2-6AB3-29BB-8820-1EF52664D820}"/>
              </a:ext>
            </a:extLst>
          </p:cNvPr>
          <p:cNvPicPr>
            <a:picLocks noChangeAspect="1"/>
          </p:cNvPicPr>
          <p:nvPr/>
        </p:nvPicPr>
        <p:blipFill>
          <a:blip r:embed="rId6">
            <a:duotone>
              <a:prstClr val="black"/>
              <a:srgbClr val="00B050">
                <a:tint val="45000"/>
                <a:satMod val="400000"/>
              </a:srgbClr>
            </a:duotone>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9465317" y="3048317"/>
            <a:ext cx="1345081" cy="1345081"/>
          </a:xfrm>
          <a:prstGeom prst="rect">
            <a:avLst/>
          </a:prstGeom>
          <a:noFill/>
          <a:ln w="12700" cap="flat">
            <a:noFill/>
            <a:prstDash val="solid"/>
            <a:miter/>
          </a:ln>
        </p:spPr>
      </p:pic>
      <p:sp>
        <p:nvSpPr>
          <p:cNvPr id="13" name="TextBox 12">
            <a:extLst>
              <a:ext uri="{FF2B5EF4-FFF2-40B4-BE49-F238E27FC236}">
                <a16:creationId xmlns:a16="http://schemas.microsoft.com/office/drawing/2014/main" id="{0321CB39-30A7-D46A-5B07-A86CC1EACF63}"/>
              </a:ext>
            </a:extLst>
          </p:cNvPr>
          <p:cNvSpPr txBox="1"/>
          <p:nvPr/>
        </p:nvSpPr>
        <p:spPr>
          <a:xfrm>
            <a:off x="7851531" y="3639062"/>
            <a:ext cx="995652" cy="461665"/>
          </a:xfrm>
          <a:prstGeom prst="rect">
            <a:avLst/>
          </a:prstGeom>
          <a:noFill/>
        </p:spPr>
        <p:txBody>
          <a:bodyPr wrap="square">
            <a:spAutoFit/>
          </a:bodyPr>
          <a:lstStyle/>
          <a:p>
            <a:pPr defTabSz="685766">
              <a:defRPr/>
            </a:pPr>
            <a:r>
              <a:rPr lang="en-US" sz="2400" b="1" dirty="0">
                <a:solidFill>
                  <a:srgbClr val="006666"/>
                </a:solidFill>
                <a:latin typeface="Georgia" panose="02040502050405020303" pitchFamily="18" charset="0"/>
                <a:ea typeface="Open Sans Light" panose="020B0306030504020204" pitchFamily="34" charset="0"/>
                <a:cs typeface="Open Sans Light" panose="020B0306030504020204" pitchFamily="34" charset="0"/>
              </a:rPr>
              <a:t>AND</a:t>
            </a:r>
            <a:endParaRPr lang="en-US" sz="1351" b="1" dirty="0">
              <a:solidFill>
                <a:srgbClr val="006666"/>
              </a:solidFill>
              <a:latin typeface="Georgia" panose="02040502050405020303" pitchFamily="18" charset="0"/>
              <a:ea typeface="Open Sans Light" panose="020B0306030504020204" pitchFamily="34" charset="0"/>
              <a:cs typeface="Open Sans Light" panose="020B0306030504020204" pitchFamily="34" charset="0"/>
            </a:endParaRPr>
          </a:p>
        </p:txBody>
      </p:sp>
      <p:sp>
        <p:nvSpPr>
          <p:cNvPr id="14" name="TextBox 13">
            <a:extLst>
              <a:ext uri="{FF2B5EF4-FFF2-40B4-BE49-F238E27FC236}">
                <a16:creationId xmlns:a16="http://schemas.microsoft.com/office/drawing/2014/main" id="{ABCE2591-D3BB-47A7-41C8-A511CC2BC0EF}"/>
              </a:ext>
            </a:extLst>
          </p:cNvPr>
          <p:cNvSpPr txBox="1"/>
          <p:nvPr/>
        </p:nvSpPr>
        <p:spPr>
          <a:xfrm>
            <a:off x="4848802" y="4418895"/>
            <a:ext cx="2793334" cy="792653"/>
          </a:xfrm>
          <a:prstGeom prst="rect">
            <a:avLst/>
          </a:prstGeom>
          <a:noFill/>
        </p:spPr>
        <p:txBody>
          <a:bodyPr wrap="square">
            <a:spAutoFit/>
          </a:bodyPr>
          <a:lstStyle/>
          <a:p>
            <a:pPr algn="ctr" defTabSz="685766">
              <a:defRPr/>
            </a:pPr>
            <a:r>
              <a:rPr lang="en-US" sz="1600" dirty="0">
                <a:solidFill>
                  <a:srgbClr val="E7E6E6">
                    <a:lumMod val="25000"/>
                  </a:srgbClr>
                </a:solidFill>
                <a:latin typeface="Georgia" panose="02040502050405020303" pitchFamily="18" charset="0"/>
                <a:ea typeface="Open Sans Light" panose="020B0306030504020204" pitchFamily="34" charset="0"/>
                <a:cs typeface="Open Sans Light" panose="020B0306030504020204" pitchFamily="34" charset="0"/>
              </a:rPr>
              <a:t>Younger than 65 with a qualifying disability </a:t>
            </a:r>
          </a:p>
          <a:p>
            <a:pPr algn="ctr" defTabSz="685766">
              <a:defRPr/>
            </a:pPr>
            <a:endParaRPr lang="en-US" sz="1351" dirty="0">
              <a:solidFill>
                <a:srgbClr val="000000"/>
              </a:solidFill>
              <a:latin typeface="Nunito" pitchFamily="2" charset="77"/>
            </a:endParaRPr>
          </a:p>
        </p:txBody>
      </p:sp>
      <p:sp>
        <p:nvSpPr>
          <p:cNvPr id="15" name="TextBox 14">
            <a:extLst>
              <a:ext uri="{FF2B5EF4-FFF2-40B4-BE49-F238E27FC236}">
                <a16:creationId xmlns:a16="http://schemas.microsoft.com/office/drawing/2014/main" id="{A598D745-73DB-858C-FF30-9D2F9E6ADB05}"/>
              </a:ext>
            </a:extLst>
          </p:cNvPr>
          <p:cNvSpPr txBox="1"/>
          <p:nvPr/>
        </p:nvSpPr>
        <p:spPr>
          <a:xfrm>
            <a:off x="1003831" y="4455596"/>
            <a:ext cx="2625195" cy="338554"/>
          </a:xfrm>
          <a:prstGeom prst="rect">
            <a:avLst/>
          </a:prstGeom>
          <a:noFill/>
        </p:spPr>
        <p:txBody>
          <a:bodyPr wrap="square">
            <a:spAutoFit/>
          </a:bodyPr>
          <a:lstStyle/>
          <a:p>
            <a:pPr algn="ctr" defTabSz="685766">
              <a:defRPr/>
            </a:pPr>
            <a:r>
              <a:rPr lang="en-US" sz="1600" dirty="0">
                <a:solidFill>
                  <a:srgbClr val="E7E6E6">
                    <a:lumMod val="25000"/>
                  </a:srgbClr>
                </a:solidFill>
                <a:latin typeface="Georgia" panose="02040502050405020303" pitchFamily="18" charset="0"/>
                <a:ea typeface="Open Sans Light" panose="020B0306030504020204" pitchFamily="34" charset="0"/>
                <a:cs typeface="Open Sans Light" panose="020B0306030504020204" pitchFamily="34" charset="0"/>
              </a:rPr>
              <a:t>Age 65 years or older  </a:t>
            </a:r>
          </a:p>
        </p:txBody>
      </p:sp>
    </p:spTree>
    <p:extLst>
      <p:ext uri="{BB962C8B-B14F-4D97-AF65-F5344CB8AC3E}">
        <p14:creationId xmlns:p14="http://schemas.microsoft.com/office/powerpoint/2010/main" val="29999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D12E33-03D2-3E87-9D8D-76698594AA59}"/>
              </a:ext>
            </a:extLst>
          </p:cNvPr>
          <p:cNvSpPr>
            <a:spLocks noGrp="1"/>
          </p:cNvSpPr>
          <p:nvPr>
            <p:ph type="title"/>
          </p:nvPr>
        </p:nvSpPr>
        <p:spPr>
          <a:xfrm>
            <a:off x="323116" y="0"/>
            <a:ext cx="10182226" cy="1103379"/>
          </a:xfrm>
        </p:spPr>
        <p:txBody>
          <a:bodyPr/>
          <a:lstStyle/>
          <a:p>
            <a:r>
              <a:rPr lang="en-US" dirty="0"/>
              <a:t>When can you enroll in a Medicare Advantage or prescription drug plan? </a:t>
            </a:r>
          </a:p>
        </p:txBody>
      </p:sp>
      <p:sp>
        <p:nvSpPr>
          <p:cNvPr id="4" name="TextBox 3">
            <a:extLst>
              <a:ext uri="{FF2B5EF4-FFF2-40B4-BE49-F238E27FC236}">
                <a16:creationId xmlns:a16="http://schemas.microsoft.com/office/drawing/2014/main" id="{BEEAB036-A16A-CACD-8E27-96D108C5B413}"/>
              </a:ext>
            </a:extLst>
          </p:cNvPr>
          <p:cNvSpPr txBox="1"/>
          <p:nvPr/>
        </p:nvSpPr>
        <p:spPr>
          <a:xfrm>
            <a:off x="446699" y="1205247"/>
            <a:ext cx="10877628" cy="360868"/>
          </a:xfrm>
          <a:prstGeom prst="rect">
            <a:avLst/>
          </a:prstGeom>
          <a:noFill/>
        </p:spPr>
        <p:txBody>
          <a:bodyPr wrap="square">
            <a:spAutoFit/>
          </a:bodyPr>
          <a:lstStyle/>
          <a:p>
            <a:pPr marL="6495" marR="2598" algn="ctr">
              <a:lnSpc>
                <a:spcPct val="83000"/>
              </a:lnSpc>
              <a:spcAft>
                <a:spcPts val="600"/>
              </a:spcAft>
            </a:pPr>
            <a:r>
              <a:rPr lang="en-US" sz="2000" spc="-28" dirty="0">
                <a:solidFill>
                  <a:srgbClr val="115E67"/>
                </a:solidFill>
                <a:latin typeface="Nunito" pitchFamily="2" charset="0"/>
              </a:rPr>
              <a:t>Initial Enrollment Period </a:t>
            </a:r>
          </a:p>
        </p:txBody>
      </p:sp>
      <p:graphicFrame>
        <p:nvGraphicFramePr>
          <p:cNvPr id="2" name="TextBox 7">
            <a:extLst>
              <a:ext uri="{FF2B5EF4-FFF2-40B4-BE49-F238E27FC236}">
                <a16:creationId xmlns:a16="http://schemas.microsoft.com/office/drawing/2014/main" id="{479619FC-BD5E-8FC8-A7F0-7F20B45A7D8A}"/>
              </a:ext>
            </a:extLst>
          </p:cNvPr>
          <p:cNvGraphicFramePr/>
          <p:nvPr>
            <p:extLst>
              <p:ext uri="{D42A27DB-BD31-4B8C-83A1-F6EECF244321}">
                <p14:modId xmlns:p14="http://schemas.microsoft.com/office/powerpoint/2010/main" val="349678042"/>
              </p:ext>
            </p:extLst>
          </p:nvPr>
        </p:nvGraphicFramePr>
        <p:xfrm>
          <a:off x="975133" y="1727100"/>
          <a:ext cx="10349194" cy="460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owchart: Connector 11">
            <a:extLst>
              <a:ext uri="{FF2B5EF4-FFF2-40B4-BE49-F238E27FC236}">
                <a16:creationId xmlns:a16="http://schemas.microsoft.com/office/drawing/2014/main" id="{C9EC9DF3-9553-FFA0-B611-2EB6068F82AE}"/>
              </a:ext>
            </a:extLst>
          </p:cNvPr>
          <p:cNvSpPr/>
          <p:nvPr/>
        </p:nvSpPr>
        <p:spPr>
          <a:xfrm>
            <a:off x="888023" y="1639177"/>
            <a:ext cx="1116623" cy="102489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3" name="Graphic 12" descr="Cake outline">
            <a:extLst>
              <a:ext uri="{FF2B5EF4-FFF2-40B4-BE49-F238E27FC236}">
                <a16:creationId xmlns:a16="http://schemas.microsoft.com/office/drawing/2014/main" id="{F943E896-0059-4B24-F40D-7A338EA0C8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809" y="1639177"/>
            <a:ext cx="813050" cy="813050"/>
          </a:xfrm>
          <a:prstGeom prst="rect">
            <a:avLst/>
          </a:prstGeom>
        </p:spPr>
      </p:pic>
      <p:sp>
        <p:nvSpPr>
          <p:cNvPr id="14" name="Flowchart: Connector 13">
            <a:extLst>
              <a:ext uri="{FF2B5EF4-FFF2-40B4-BE49-F238E27FC236}">
                <a16:creationId xmlns:a16="http://schemas.microsoft.com/office/drawing/2014/main" id="{E2734859-5E11-A5AB-B3CD-84CDBEF52A61}"/>
              </a:ext>
            </a:extLst>
          </p:cNvPr>
          <p:cNvSpPr/>
          <p:nvPr/>
        </p:nvSpPr>
        <p:spPr>
          <a:xfrm>
            <a:off x="4434253" y="1639177"/>
            <a:ext cx="1116623" cy="102489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9E8A11B0-BBC9-0979-DB85-A39FE0602D71}"/>
              </a:ext>
            </a:extLst>
          </p:cNvPr>
          <p:cNvSpPr/>
          <p:nvPr/>
        </p:nvSpPr>
        <p:spPr>
          <a:xfrm>
            <a:off x="7993406" y="1507736"/>
            <a:ext cx="1116623" cy="102489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6" name="Graphic 15" descr="Sleep with solid fill">
            <a:extLst>
              <a:ext uri="{FF2B5EF4-FFF2-40B4-BE49-F238E27FC236}">
                <a16:creationId xmlns:a16="http://schemas.microsoft.com/office/drawing/2014/main" id="{C2F497C3-9EDB-66B3-EC8B-141E8B9E5E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1179" y="1719578"/>
            <a:ext cx="813050" cy="813050"/>
          </a:xfrm>
          <a:prstGeom prst="rect">
            <a:avLst/>
          </a:prstGeom>
        </p:spPr>
      </p:pic>
      <p:pic>
        <p:nvPicPr>
          <p:cNvPr id="17" name="Graphic 16" descr="Daily calendar outline">
            <a:extLst>
              <a:ext uri="{FF2B5EF4-FFF2-40B4-BE49-F238E27FC236}">
                <a16:creationId xmlns:a16="http://schemas.microsoft.com/office/drawing/2014/main" id="{B24B6071-08BB-4FD3-0F96-403B5FF843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97422" y="1524922"/>
            <a:ext cx="908589" cy="908589"/>
          </a:xfrm>
          <a:prstGeom prst="rect">
            <a:avLst/>
          </a:prstGeom>
        </p:spPr>
      </p:pic>
    </p:spTree>
    <p:extLst>
      <p:ext uri="{BB962C8B-B14F-4D97-AF65-F5344CB8AC3E}">
        <p14:creationId xmlns:p14="http://schemas.microsoft.com/office/powerpoint/2010/main" val="4183021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AG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13253</TotalTime>
  <Words>11227</Words>
  <Application>Microsoft Office PowerPoint</Application>
  <PresentationFormat>Widescreen</PresentationFormat>
  <Paragraphs>2159</Paragraphs>
  <Slides>45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Arial</vt:lpstr>
      <vt:lpstr>Arial Black</vt:lpstr>
      <vt:lpstr>Calibri</vt:lpstr>
      <vt:lpstr>Calibri Light</vt:lpstr>
      <vt:lpstr>Georgia</vt:lpstr>
      <vt:lpstr>Nunito</vt:lpstr>
      <vt:lpstr>Nunito Light</vt:lpstr>
      <vt:lpstr>Nunito SemiBold</vt:lpstr>
      <vt:lpstr>Open Sans Semibold</vt:lpstr>
      <vt:lpstr>Wingdings</vt:lpstr>
      <vt:lpstr>Office Theme</vt:lpstr>
      <vt:lpstr>BAAG Slide Master</vt:lpstr>
      <vt:lpstr>PowerPoint Presentation</vt:lpstr>
      <vt:lpstr>Meet your local licensed sales agent</vt:lpstr>
      <vt:lpstr>Agenda</vt:lpstr>
      <vt:lpstr>Why ATRIO Health Plans</vt:lpstr>
      <vt:lpstr>Understanding the coverage building blocks</vt:lpstr>
      <vt:lpstr>Understanding Medicare Choices</vt:lpstr>
      <vt:lpstr>Understanding Medicare Choices</vt:lpstr>
      <vt:lpstr>When is someone eligible for Medicare?</vt:lpstr>
      <vt:lpstr>When can you enroll in a Medicare Advantage or prescription drug plan? </vt:lpstr>
      <vt:lpstr>Eligibility and Enrollment</vt:lpstr>
      <vt:lpstr>Eligibility and Enrollment</vt:lpstr>
      <vt:lpstr>Prescription Drug Coverage</vt:lpstr>
      <vt:lpstr>Prescription Drug Coverage</vt:lpstr>
      <vt:lpstr>Prescription Drug Coverage</vt:lpstr>
      <vt:lpstr>Types of restrictions you might find on formulary drugs</vt:lpstr>
      <vt:lpstr>PowerPoint Presentation</vt:lpstr>
      <vt:lpstr>Why ATRIO Health Plans</vt:lpstr>
      <vt:lpstr>Member Experience</vt:lpstr>
      <vt:lpstr>Member Experience</vt:lpstr>
      <vt:lpstr>Additional Resources for Medicare Beneficiaries</vt:lpstr>
      <vt:lpstr>2024 Enrollment Kit and Benefits</vt:lpstr>
      <vt:lpstr>Douglas County, OR 2024 PPO Medical Benefits</vt:lpstr>
      <vt:lpstr>Douglas County, OR 2024 PPO Extra Benefits</vt:lpstr>
      <vt:lpstr>Douglas County, OR 2024 PPO Prescription Drug Benefits</vt:lpstr>
      <vt:lpstr>Jackson and Josephine Counties, OR 2024 PPO Medical Benefits</vt:lpstr>
      <vt:lpstr>Jackson and Josephine Counties, OR 2024 PPO Extra Benefits</vt:lpstr>
      <vt:lpstr>Jackson and Josephine Counties, OR 2024 PPO Prescription Drug Benefits</vt:lpstr>
      <vt:lpstr>Klamath County, OR 2024 PPO and HMO Medical Benefits</vt:lpstr>
      <vt:lpstr>Klamath County, OR 2024 PPO and HMO Extra Benefits</vt:lpstr>
      <vt:lpstr>Klamath County, OR 2024 PPO and HMO Prescription Drug Benefits</vt:lpstr>
      <vt:lpstr>Marion and Polk Counties, OR 2024 PPO Medical Benefits</vt:lpstr>
      <vt:lpstr>Marion and Polk Counties, OR 2024 PPO Extra Benefits</vt:lpstr>
      <vt:lpstr>Marion and Polk Counties, OR 2024 PPO Prescription Drug Benefits</vt:lpstr>
      <vt:lpstr>Clackamas, Lane, Multnomah, Washington, Yamhill Counties, OR 2024 PPO Medical Benefits</vt:lpstr>
      <vt:lpstr>Clackamas, Lane, Multnomah, Washington, Yamhill Counties, OR 2024 PPO Extra Benefits</vt:lpstr>
      <vt:lpstr>Clackamas, Lane, Multnomah, Washington, Yamhill Counties, OR 2024 PPO Prescription Drug Benefits</vt:lpstr>
      <vt:lpstr>Marion and Polk Counties, OR 2024 HMO D-SNP  Medical Benefits</vt:lpstr>
      <vt:lpstr>Marion and Polk Counties, OR 2024 HMO D-SNP Extra Benefits and Prescription Drug Benefits</vt:lpstr>
      <vt:lpstr>Douglas County, OR 2024 HMO D-SNP  Medical Benefits</vt:lpstr>
      <vt:lpstr>Douglas County, OR 2024 HMO D-SNP Extra Benefits and Prescription Drug Benefits</vt:lpstr>
      <vt:lpstr>Klamath County, OR 2024 HMO D-SNP  Medical Benefits</vt:lpstr>
      <vt:lpstr>Klamath County, OR 2024 HMO D-SNP Extra Benefits and Prescription Drug Benefits</vt:lpstr>
      <vt:lpstr>Star Ratings</vt:lpstr>
      <vt:lpstr>Need Help?</vt:lpstr>
      <vt:lpstr>Ready to Enroll?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Matt Viveiros</dc:creator>
  <cp:lastModifiedBy>Stephanie Brooks-Serpa</cp:lastModifiedBy>
  <cp:revision>61</cp:revision>
  <dcterms:created xsi:type="dcterms:W3CDTF">2023-06-13T00:22:19Z</dcterms:created>
  <dcterms:modified xsi:type="dcterms:W3CDTF">2023-10-04T17:42:12Z</dcterms:modified>
</cp:coreProperties>
</file>